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5.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7.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8.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8" r:id="rId2"/>
    <p:sldMasterId id="2147483761" r:id="rId3"/>
    <p:sldMasterId id="2147483991" r:id="rId4"/>
    <p:sldMasterId id="2147484003" r:id="rId5"/>
    <p:sldMasterId id="2147484419" r:id="rId6"/>
    <p:sldMasterId id="2147491661" r:id="rId7"/>
    <p:sldMasterId id="2147491686" r:id="rId8"/>
    <p:sldMasterId id="2147491698" r:id="rId9"/>
    <p:sldMasterId id="2147491710" r:id="rId10"/>
    <p:sldMasterId id="2147491725" r:id="rId11"/>
    <p:sldMasterId id="2147491738" r:id="rId12"/>
    <p:sldMasterId id="2147491750" r:id="rId13"/>
    <p:sldMasterId id="2147491764" r:id="rId14"/>
    <p:sldMasterId id="2147491776" r:id="rId15"/>
    <p:sldMasterId id="2147491788" r:id="rId16"/>
    <p:sldMasterId id="2147491801" r:id="rId17"/>
    <p:sldMasterId id="2147491814" r:id="rId18"/>
    <p:sldMasterId id="2147491827" r:id="rId19"/>
  </p:sldMasterIdLst>
  <p:notesMasterIdLst>
    <p:notesMasterId r:id="rId81"/>
  </p:notesMasterIdLst>
  <p:handoutMasterIdLst>
    <p:handoutMasterId r:id="rId82"/>
  </p:handoutMasterIdLst>
  <p:sldIdLst>
    <p:sldId id="400" r:id="rId20"/>
    <p:sldId id="948" r:id="rId21"/>
    <p:sldId id="968" r:id="rId22"/>
    <p:sldId id="937" r:id="rId23"/>
    <p:sldId id="945" r:id="rId24"/>
    <p:sldId id="942" r:id="rId25"/>
    <p:sldId id="999" r:id="rId26"/>
    <p:sldId id="960" r:id="rId27"/>
    <p:sldId id="979" r:id="rId28"/>
    <p:sldId id="961" r:id="rId29"/>
    <p:sldId id="962" r:id="rId30"/>
    <p:sldId id="963" r:id="rId31"/>
    <p:sldId id="964" r:id="rId32"/>
    <p:sldId id="959" r:id="rId33"/>
    <p:sldId id="877" r:id="rId34"/>
    <p:sldId id="896" r:id="rId35"/>
    <p:sldId id="947" r:id="rId36"/>
    <p:sldId id="883" r:id="rId37"/>
    <p:sldId id="845" r:id="rId38"/>
    <p:sldId id="884" r:id="rId39"/>
    <p:sldId id="846" r:id="rId40"/>
    <p:sldId id="885" r:id="rId41"/>
    <p:sldId id="941" r:id="rId42"/>
    <p:sldId id="886" r:id="rId43"/>
    <p:sldId id="849" r:id="rId44"/>
    <p:sldId id="944" r:id="rId45"/>
    <p:sldId id="953" r:id="rId46"/>
    <p:sldId id="957" r:id="rId47"/>
    <p:sldId id="970" r:id="rId48"/>
    <p:sldId id="971" r:id="rId49"/>
    <p:sldId id="972" r:id="rId50"/>
    <p:sldId id="982" r:id="rId51"/>
    <p:sldId id="983" r:id="rId52"/>
    <p:sldId id="984" r:id="rId53"/>
    <p:sldId id="985" r:id="rId54"/>
    <p:sldId id="986" r:id="rId55"/>
    <p:sldId id="987" r:id="rId56"/>
    <p:sldId id="988" r:id="rId57"/>
    <p:sldId id="989" r:id="rId58"/>
    <p:sldId id="974" r:id="rId59"/>
    <p:sldId id="977" r:id="rId60"/>
    <p:sldId id="990" r:id="rId61"/>
    <p:sldId id="991" r:id="rId62"/>
    <p:sldId id="992" r:id="rId63"/>
    <p:sldId id="993" r:id="rId64"/>
    <p:sldId id="994" r:id="rId65"/>
    <p:sldId id="995" r:id="rId66"/>
    <p:sldId id="996" r:id="rId67"/>
    <p:sldId id="997" r:id="rId68"/>
    <p:sldId id="998" r:id="rId69"/>
    <p:sldId id="958" r:id="rId70"/>
    <p:sldId id="950" r:id="rId71"/>
    <p:sldId id="951" r:id="rId72"/>
    <p:sldId id="952" r:id="rId73"/>
    <p:sldId id="969" r:id="rId74"/>
    <p:sldId id="965" r:id="rId75"/>
    <p:sldId id="966" r:id="rId76"/>
    <p:sldId id="978" r:id="rId77"/>
    <p:sldId id="980" r:id="rId78"/>
    <p:sldId id="946" r:id="rId79"/>
    <p:sldId id="923" r:id="rId80"/>
  </p:sldIdLst>
  <p:sldSz cx="9144000" cy="6858000" type="screen4x3"/>
  <p:notesSz cx="7099300" cy="10234613"/>
  <p:defaultTextStyle>
    <a:defPPr>
      <a:defRPr lang="ja-JP"/>
    </a:defPPr>
    <a:lvl1pPr algn="l" rtl="0" fontAlgn="base">
      <a:spcBef>
        <a:spcPct val="0"/>
      </a:spcBef>
      <a:spcAft>
        <a:spcPct val="0"/>
      </a:spcAft>
      <a:defRPr kumimoji="1" sz="1600" b="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600" b="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600" b="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600" b="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600" b="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600" b="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600" b="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600" b="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600" b="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947">
          <p15:clr>
            <a:srgbClr val="A4A3A4"/>
          </p15:clr>
        </p15:guide>
        <p15:guide id="2" orient="horz" pos="4319">
          <p15:clr>
            <a:srgbClr val="A4A3A4"/>
          </p15:clr>
        </p15:guide>
        <p15:guide id="3" orient="horz" pos="1184">
          <p15:clr>
            <a:srgbClr val="A4A3A4"/>
          </p15:clr>
        </p15:guide>
        <p15:guide id="4" orient="horz" pos="2221">
          <p15:clr>
            <a:srgbClr val="A4A3A4"/>
          </p15:clr>
        </p15:guide>
        <p15:guide id="5" pos="1435">
          <p15:clr>
            <a:srgbClr val="A4A3A4"/>
          </p15:clr>
        </p15:guide>
        <p15:guide id="6" pos="2855">
          <p15:clr>
            <a:srgbClr val="A4A3A4"/>
          </p15:clr>
        </p15:guide>
        <p15:guide id="7" pos="5702">
          <p15:clr>
            <a:srgbClr val="A4A3A4"/>
          </p15:clr>
        </p15:guide>
      </p15:sldGuideLst>
    </p:ext>
    <p:ext uri="{2D200454-40CA-4A62-9FC3-DE9A4176ACB9}">
      <p15:notesGuideLst xmlns:p15="http://schemas.microsoft.com/office/powerpoint/2012/main">
        <p15:guide id="1" orient="horz" pos="3223">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6600"/>
    <a:srgbClr val="FF9933"/>
    <a:srgbClr val="FFFF00"/>
    <a:srgbClr val="FF66CC"/>
    <a:srgbClr val="FFFFDC"/>
    <a:srgbClr val="F7F7C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98802" autoAdjust="0"/>
  </p:normalViewPr>
  <p:slideViewPr>
    <p:cSldViewPr snapToGrid="0">
      <p:cViewPr varScale="1">
        <p:scale>
          <a:sx n="69" d="100"/>
          <a:sy n="69" d="100"/>
        </p:scale>
        <p:origin x="78" y="552"/>
      </p:cViewPr>
      <p:guideLst>
        <p:guide orient="horz" pos="2947"/>
        <p:guide orient="horz" pos="4319"/>
        <p:guide orient="horz" pos="1184"/>
        <p:guide orient="horz" pos="2221"/>
        <p:guide pos="1435"/>
        <p:guide pos="2855"/>
        <p:guide pos="5702"/>
      </p:guideLst>
    </p:cSldViewPr>
  </p:slideViewPr>
  <p:outlineViewPr>
    <p:cViewPr>
      <p:scale>
        <a:sx n="33" d="100"/>
        <a:sy n="33" d="100"/>
      </p:scale>
      <p:origin x="0" y="20178"/>
    </p:cViewPr>
  </p:outlineViewPr>
  <p:notesTextViewPr>
    <p:cViewPr>
      <p:scale>
        <a:sx n="100" d="100"/>
        <a:sy n="100" d="100"/>
      </p:scale>
      <p:origin x="0" y="0"/>
    </p:cViewPr>
  </p:notesTextViewPr>
  <p:sorterViewPr>
    <p:cViewPr>
      <p:scale>
        <a:sx n="100" d="100"/>
        <a:sy n="100" d="100"/>
      </p:scale>
      <p:origin x="0" y="2502"/>
    </p:cViewPr>
  </p:sorterViewPr>
  <p:notesViewPr>
    <p:cSldViewPr snapToGrid="0">
      <p:cViewPr>
        <p:scale>
          <a:sx n="100" d="100"/>
          <a:sy n="100" d="100"/>
        </p:scale>
        <p:origin x="-288" y="2544"/>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handoutMaster" Target="handoutMasters/handout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image" Target="../media/image29.emf"/><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4"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463" tIns="47732" rIns="95463" bIns="47732" numCol="1" anchor="t" anchorCtr="0" compatLnSpc="1">
            <a:prstTxWarp prst="textNoShape">
              <a:avLst/>
            </a:prstTxWarp>
          </a:bodyPr>
          <a:lstStyle>
            <a:lvl1pPr defTabSz="954088">
              <a:defRPr sz="1300" b="0">
                <a:latin typeface="Times New Roman" pitchFamily="18" charset="0"/>
              </a:defRPr>
            </a:lvl1pPr>
          </a:lstStyle>
          <a:p>
            <a:pPr>
              <a:defRPr/>
            </a:pPr>
            <a:endParaRPr lang="en-US" altLang="ja-JP"/>
          </a:p>
        </p:txBody>
      </p:sp>
      <p:sp>
        <p:nvSpPr>
          <p:cNvPr id="31747" name="Rectangle 3"/>
          <p:cNvSpPr>
            <a:spLocks noGrp="1" noChangeArrowheads="1"/>
          </p:cNvSpPr>
          <p:nvPr>
            <p:ph type="dt" sz="quarter" idx="1"/>
          </p:nvPr>
        </p:nvSpPr>
        <p:spPr bwMode="auto">
          <a:xfrm>
            <a:off x="4022725" y="0"/>
            <a:ext cx="3076575" cy="512763"/>
          </a:xfrm>
          <a:prstGeom prst="rect">
            <a:avLst/>
          </a:prstGeom>
          <a:noFill/>
          <a:ln w="9525">
            <a:noFill/>
            <a:miter lim="800000"/>
            <a:headEnd/>
            <a:tailEnd/>
          </a:ln>
          <a:effectLst/>
        </p:spPr>
        <p:txBody>
          <a:bodyPr vert="horz" wrap="square" lIns="95463" tIns="47732" rIns="95463" bIns="47732" numCol="1" anchor="t" anchorCtr="0" compatLnSpc="1">
            <a:prstTxWarp prst="textNoShape">
              <a:avLst/>
            </a:prstTxWarp>
          </a:bodyPr>
          <a:lstStyle>
            <a:lvl1pPr algn="r" defTabSz="954088">
              <a:defRPr sz="1300" b="0">
                <a:latin typeface="Times New Roman" pitchFamily="18" charset="0"/>
              </a:defRPr>
            </a:lvl1pPr>
          </a:lstStyle>
          <a:p>
            <a:pPr>
              <a:defRPr/>
            </a:pPr>
            <a:endParaRPr lang="en-US" altLang="ja-JP"/>
          </a:p>
        </p:txBody>
      </p:sp>
      <p:sp>
        <p:nvSpPr>
          <p:cNvPr id="31748" name="Rectangle 4"/>
          <p:cNvSpPr>
            <a:spLocks noGrp="1" noChangeArrowheads="1"/>
          </p:cNvSpPr>
          <p:nvPr>
            <p:ph type="ftr" sz="quarter" idx="2"/>
          </p:nvPr>
        </p:nvSpPr>
        <p:spPr bwMode="auto">
          <a:xfrm>
            <a:off x="0" y="9721850"/>
            <a:ext cx="3076575" cy="512763"/>
          </a:xfrm>
          <a:prstGeom prst="rect">
            <a:avLst/>
          </a:prstGeom>
          <a:noFill/>
          <a:ln w="9525">
            <a:noFill/>
            <a:miter lim="800000"/>
            <a:headEnd/>
            <a:tailEnd/>
          </a:ln>
          <a:effectLst/>
        </p:spPr>
        <p:txBody>
          <a:bodyPr vert="horz" wrap="square" lIns="95463" tIns="47732" rIns="95463" bIns="47732" numCol="1" anchor="b" anchorCtr="0" compatLnSpc="1">
            <a:prstTxWarp prst="textNoShape">
              <a:avLst/>
            </a:prstTxWarp>
          </a:bodyPr>
          <a:lstStyle>
            <a:lvl1pPr defTabSz="954088">
              <a:defRPr sz="1300" b="0">
                <a:latin typeface="Times New Roman" pitchFamily="18" charset="0"/>
              </a:defRPr>
            </a:lvl1pPr>
          </a:lstStyle>
          <a:p>
            <a:pPr>
              <a:defRPr/>
            </a:pPr>
            <a:endParaRPr lang="en-US" altLang="ja-JP"/>
          </a:p>
        </p:txBody>
      </p:sp>
      <p:sp>
        <p:nvSpPr>
          <p:cNvPr id="31749" name="Rectangle 5"/>
          <p:cNvSpPr>
            <a:spLocks noGrp="1" noChangeArrowheads="1"/>
          </p:cNvSpPr>
          <p:nvPr>
            <p:ph type="sldNum" sz="quarter" idx="3"/>
          </p:nvPr>
        </p:nvSpPr>
        <p:spPr bwMode="auto">
          <a:xfrm>
            <a:off x="4022725" y="9721850"/>
            <a:ext cx="3076575" cy="512763"/>
          </a:xfrm>
          <a:prstGeom prst="rect">
            <a:avLst/>
          </a:prstGeom>
          <a:noFill/>
          <a:ln w="9525">
            <a:noFill/>
            <a:miter lim="800000"/>
            <a:headEnd/>
            <a:tailEnd/>
          </a:ln>
          <a:effectLst/>
        </p:spPr>
        <p:txBody>
          <a:bodyPr vert="horz" wrap="square" lIns="95463" tIns="47732" rIns="95463" bIns="47732" numCol="1" anchor="b" anchorCtr="0" compatLnSpc="1">
            <a:prstTxWarp prst="textNoShape">
              <a:avLst/>
            </a:prstTxWarp>
          </a:bodyPr>
          <a:lstStyle>
            <a:lvl1pPr algn="r" defTabSz="954088">
              <a:defRPr sz="1300" b="0">
                <a:latin typeface="Times New Roman" pitchFamily="18" charset="0"/>
              </a:defRPr>
            </a:lvl1pPr>
          </a:lstStyle>
          <a:p>
            <a:pPr>
              <a:defRPr/>
            </a:pPr>
            <a:fld id="{9E287597-44A0-4E07-A038-6F3AFD5C66D7}" type="slidenum">
              <a:rPr lang="en-US" altLang="ja-JP"/>
              <a:pPr>
                <a:defRPr/>
              </a:pPr>
              <a:t>‹#›</a:t>
            </a:fld>
            <a:endParaRPr lang="en-US" altLang="ja-JP"/>
          </a:p>
        </p:txBody>
      </p:sp>
    </p:spTree>
    <p:extLst>
      <p:ext uri="{BB962C8B-B14F-4D97-AF65-F5344CB8AC3E}">
        <p14:creationId xmlns:p14="http://schemas.microsoft.com/office/powerpoint/2010/main" val="3454030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51175" cy="474663"/>
          </a:xfrm>
          <a:prstGeom prst="rect">
            <a:avLst/>
          </a:prstGeom>
          <a:noFill/>
          <a:ln w="9525">
            <a:noFill/>
            <a:miter lim="800000"/>
            <a:headEnd/>
            <a:tailEnd/>
          </a:ln>
          <a:effectLst/>
        </p:spPr>
        <p:txBody>
          <a:bodyPr vert="horz" wrap="square" lIns="95463" tIns="47732" rIns="95463" bIns="47732" numCol="1" anchor="t" anchorCtr="0" compatLnSpc="1">
            <a:prstTxWarp prst="textNoShape">
              <a:avLst/>
            </a:prstTxWarp>
          </a:bodyPr>
          <a:lstStyle>
            <a:lvl1pPr defTabSz="954088">
              <a:defRPr sz="1300" b="0">
                <a:latin typeface="Times New Roman" pitchFamily="18" charset="0"/>
              </a:defRPr>
            </a:lvl1pPr>
          </a:lstStyle>
          <a:p>
            <a:pPr>
              <a:defRPr/>
            </a:pPr>
            <a:endParaRPr lang="en-US" altLang="ja-JP"/>
          </a:p>
        </p:txBody>
      </p:sp>
      <p:sp>
        <p:nvSpPr>
          <p:cNvPr id="109571" name="Rectangle 3"/>
          <p:cNvSpPr>
            <a:spLocks noGrp="1" noChangeArrowheads="1"/>
          </p:cNvSpPr>
          <p:nvPr>
            <p:ph type="dt" idx="1"/>
          </p:nvPr>
        </p:nvSpPr>
        <p:spPr bwMode="auto">
          <a:xfrm>
            <a:off x="4016375" y="0"/>
            <a:ext cx="3051175" cy="474663"/>
          </a:xfrm>
          <a:prstGeom prst="rect">
            <a:avLst/>
          </a:prstGeom>
          <a:noFill/>
          <a:ln w="9525">
            <a:noFill/>
            <a:miter lim="800000"/>
            <a:headEnd/>
            <a:tailEnd/>
          </a:ln>
          <a:effectLst/>
        </p:spPr>
        <p:txBody>
          <a:bodyPr vert="horz" wrap="square" lIns="95463" tIns="47732" rIns="95463" bIns="47732" numCol="1" anchor="t" anchorCtr="0" compatLnSpc="1">
            <a:prstTxWarp prst="textNoShape">
              <a:avLst/>
            </a:prstTxWarp>
          </a:bodyPr>
          <a:lstStyle>
            <a:lvl1pPr algn="r" defTabSz="954088">
              <a:defRPr sz="1300" b="0">
                <a:latin typeface="Times New Roman" pitchFamily="18" charset="0"/>
              </a:defRPr>
            </a:lvl1pPr>
          </a:lstStyle>
          <a:p>
            <a:pPr>
              <a:defRPr/>
            </a:pPr>
            <a:endParaRPr lang="en-US" altLang="ja-JP"/>
          </a:p>
        </p:txBody>
      </p:sp>
      <p:sp>
        <p:nvSpPr>
          <p:cNvPr id="83972" name="Rectangle 4"/>
          <p:cNvSpPr>
            <a:spLocks noGrp="1" noRot="1" noChangeAspect="1" noChangeArrowheads="1" noTextEdit="1"/>
          </p:cNvSpPr>
          <p:nvPr>
            <p:ph type="sldImg" idx="2"/>
          </p:nvPr>
        </p:nvSpPr>
        <p:spPr bwMode="auto">
          <a:xfrm>
            <a:off x="1046163" y="790575"/>
            <a:ext cx="5054600" cy="3790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5"/>
          <p:cNvSpPr>
            <a:spLocks noGrp="1" noChangeArrowheads="1"/>
          </p:cNvSpPr>
          <p:nvPr>
            <p:ph type="body" sz="quarter" idx="3"/>
          </p:nvPr>
        </p:nvSpPr>
        <p:spPr bwMode="auto">
          <a:xfrm>
            <a:off x="963613" y="4899025"/>
            <a:ext cx="5219700" cy="4583113"/>
          </a:xfrm>
          <a:prstGeom prst="rect">
            <a:avLst/>
          </a:prstGeom>
          <a:noFill/>
          <a:ln w="9525">
            <a:noFill/>
            <a:miter lim="800000"/>
            <a:headEnd/>
            <a:tailEnd/>
          </a:ln>
          <a:effectLst/>
        </p:spPr>
        <p:txBody>
          <a:bodyPr vert="horz" wrap="square" lIns="95463" tIns="47732" rIns="95463" bIns="4773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9574" name="Rectangle 6"/>
          <p:cNvSpPr>
            <a:spLocks noGrp="1" noChangeArrowheads="1"/>
          </p:cNvSpPr>
          <p:nvPr>
            <p:ph type="ftr" sz="quarter" idx="4"/>
          </p:nvPr>
        </p:nvSpPr>
        <p:spPr bwMode="auto">
          <a:xfrm>
            <a:off x="0" y="9718675"/>
            <a:ext cx="3051175" cy="554038"/>
          </a:xfrm>
          <a:prstGeom prst="rect">
            <a:avLst/>
          </a:prstGeom>
          <a:noFill/>
          <a:ln w="9525">
            <a:noFill/>
            <a:miter lim="800000"/>
            <a:headEnd/>
            <a:tailEnd/>
          </a:ln>
          <a:effectLst/>
        </p:spPr>
        <p:txBody>
          <a:bodyPr vert="horz" wrap="square" lIns="95463" tIns="47732" rIns="95463" bIns="47732" numCol="1" anchor="b" anchorCtr="0" compatLnSpc="1">
            <a:prstTxWarp prst="textNoShape">
              <a:avLst/>
            </a:prstTxWarp>
          </a:bodyPr>
          <a:lstStyle>
            <a:lvl1pPr defTabSz="954088">
              <a:defRPr sz="1300" b="0">
                <a:latin typeface="Times New Roman" pitchFamily="18" charset="0"/>
              </a:defRPr>
            </a:lvl1pPr>
          </a:lstStyle>
          <a:p>
            <a:pPr>
              <a:defRPr/>
            </a:pPr>
            <a:endParaRPr lang="en-US" altLang="ja-JP"/>
          </a:p>
        </p:txBody>
      </p:sp>
      <p:sp>
        <p:nvSpPr>
          <p:cNvPr id="109575" name="Rectangle 7"/>
          <p:cNvSpPr>
            <a:spLocks noGrp="1" noChangeArrowheads="1"/>
          </p:cNvSpPr>
          <p:nvPr>
            <p:ph type="sldNum" sz="quarter" idx="5"/>
          </p:nvPr>
        </p:nvSpPr>
        <p:spPr bwMode="auto">
          <a:xfrm>
            <a:off x="4016375" y="9718675"/>
            <a:ext cx="3051175" cy="554038"/>
          </a:xfrm>
          <a:prstGeom prst="rect">
            <a:avLst/>
          </a:prstGeom>
          <a:noFill/>
          <a:ln w="9525">
            <a:noFill/>
            <a:miter lim="800000"/>
            <a:headEnd/>
            <a:tailEnd/>
          </a:ln>
          <a:effectLst/>
        </p:spPr>
        <p:txBody>
          <a:bodyPr vert="horz" wrap="square" lIns="95463" tIns="47732" rIns="95463" bIns="47732" numCol="1" anchor="b" anchorCtr="0" compatLnSpc="1">
            <a:prstTxWarp prst="textNoShape">
              <a:avLst/>
            </a:prstTxWarp>
          </a:bodyPr>
          <a:lstStyle>
            <a:lvl1pPr algn="r" defTabSz="954088">
              <a:defRPr sz="1300" b="0">
                <a:latin typeface="Times New Roman" pitchFamily="18" charset="0"/>
              </a:defRPr>
            </a:lvl1pPr>
          </a:lstStyle>
          <a:p>
            <a:pPr>
              <a:defRPr/>
            </a:pPr>
            <a:fld id="{93B621AE-8EF0-492D-A44F-1B5FC426E58A}" type="slidenum">
              <a:rPr lang="en-US" altLang="ja-JP"/>
              <a:pPr>
                <a:defRPr/>
              </a:pPr>
              <a:t>‹#›</a:t>
            </a:fld>
            <a:endParaRPr lang="en-US" altLang="ja-JP"/>
          </a:p>
        </p:txBody>
      </p:sp>
    </p:spTree>
    <p:extLst>
      <p:ext uri="{BB962C8B-B14F-4D97-AF65-F5344CB8AC3E}">
        <p14:creationId xmlns:p14="http://schemas.microsoft.com/office/powerpoint/2010/main" val="1803473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a:ln/>
        </p:spPr>
      </p:sp>
      <p:sp>
        <p:nvSpPr>
          <p:cNvPr id="849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849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E3F77CFA-BDC2-4AFB-BA6B-D7D12F6BBE78}" type="slidenum">
              <a:rPr lang="en-US" altLang="ja-JP" sz="1300" b="0" smtClean="0">
                <a:latin typeface="Times New Roman" pitchFamily="18" charset="0"/>
              </a:rPr>
              <a:pPr eaLnBrk="1" hangingPunct="1"/>
              <a:t>1</a:t>
            </a:fld>
            <a:endParaRPr lang="en-US" altLang="ja-JP" sz="1300" b="0" smtClean="0">
              <a:latin typeface="Times New Roman" pitchFamily="18" charset="0"/>
            </a:endParaRPr>
          </a:p>
        </p:txBody>
      </p:sp>
    </p:spTree>
    <p:extLst>
      <p:ext uri="{BB962C8B-B14F-4D97-AF65-F5344CB8AC3E}">
        <p14:creationId xmlns:p14="http://schemas.microsoft.com/office/powerpoint/2010/main" val="3035023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 1"/>
          <p:cNvSpPr>
            <a:spLocks noGrp="1" noRot="1" noChangeAspect="1" noTextEdit="1"/>
          </p:cNvSpPr>
          <p:nvPr>
            <p:ph type="sldImg"/>
          </p:nvPr>
        </p:nvSpPr>
        <p:spPr>
          <a:ln/>
        </p:spPr>
      </p:sp>
      <p:sp>
        <p:nvSpPr>
          <p:cNvPr id="1228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228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3C1CC0C3-F867-4C10-9616-97E759E89019}" type="slidenum">
              <a:rPr lang="en-US" altLang="ja-JP" sz="1300" b="0" smtClean="0">
                <a:solidFill>
                  <a:prstClr val="black"/>
                </a:solidFill>
                <a:latin typeface="Times New Roman" pitchFamily="18" charset="0"/>
              </a:rPr>
              <a:pPr eaLnBrk="1" hangingPunct="1"/>
              <a:t>12</a:t>
            </a:fld>
            <a:endParaRPr lang="en-US" altLang="ja-JP" sz="1300" b="0" smtClean="0">
              <a:solidFill>
                <a:prstClr val="black"/>
              </a:solidFill>
              <a:latin typeface="Times New Roman" pitchFamily="18" charset="0"/>
            </a:endParaRPr>
          </a:p>
        </p:txBody>
      </p:sp>
    </p:spTree>
    <p:extLst>
      <p:ext uri="{BB962C8B-B14F-4D97-AF65-F5344CB8AC3E}">
        <p14:creationId xmlns:p14="http://schemas.microsoft.com/office/powerpoint/2010/main" val="3051750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pPr>
                <a:defRPr/>
              </a:pPr>
              <a:t>13</a:t>
            </a:fld>
            <a:endParaRPr lang="en-US" altLang="ja-JP"/>
          </a:p>
        </p:txBody>
      </p:sp>
    </p:spTree>
    <p:extLst>
      <p:ext uri="{BB962C8B-B14F-4D97-AF65-F5344CB8AC3E}">
        <p14:creationId xmlns:p14="http://schemas.microsoft.com/office/powerpoint/2010/main" val="58093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pPr>
                <a:defRPr/>
              </a:pPr>
              <a:t>14</a:t>
            </a:fld>
            <a:endParaRPr lang="en-US" altLang="ja-JP"/>
          </a:p>
        </p:txBody>
      </p:sp>
    </p:spTree>
    <p:extLst>
      <p:ext uri="{BB962C8B-B14F-4D97-AF65-F5344CB8AC3E}">
        <p14:creationId xmlns:p14="http://schemas.microsoft.com/office/powerpoint/2010/main" val="1414563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r" eaLnBrk="1" hangingPunct="1"/>
            <a:fld id="{0DA008AA-B0D3-480D-B52B-031E32FE66D1}" type="slidenum">
              <a:rPr lang="en-US" altLang="ja-JP" sz="1200">
                <a:solidFill>
                  <a:srgbClr val="000000"/>
                </a:solidFill>
              </a:rPr>
              <a:pPr algn="r" eaLnBrk="1" hangingPunct="1"/>
              <a:t>15</a:t>
            </a:fld>
            <a:endParaRPr lang="en-US" altLang="ja-JP" sz="1200">
              <a:solidFill>
                <a:srgbClr val="000000"/>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62025" y="4899025"/>
            <a:ext cx="5221288"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4113452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a:ln/>
        </p:spPr>
      </p:sp>
      <p:sp>
        <p:nvSpPr>
          <p:cNvPr id="1013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013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BEB141EE-B7E8-49BC-AA88-3F3E45BB4F47}" type="slidenum">
              <a:rPr lang="en-US" altLang="ja-JP" sz="1300" b="0" smtClean="0">
                <a:solidFill>
                  <a:srgbClr val="000000"/>
                </a:solidFill>
                <a:latin typeface="Times New Roman" pitchFamily="18" charset="0"/>
              </a:rPr>
              <a:pPr eaLnBrk="1" hangingPunct="1"/>
              <a:t>16</a:t>
            </a:fld>
            <a:endParaRPr lang="en-US" altLang="ja-JP" sz="1300" b="0" smtClean="0">
              <a:solidFill>
                <a:srgbClr val="000000"/>
              </a:solidFill>
              <a:latin typeface="Times New Roman" pitchFamily="18" charset="0"/>
            </a:endParaRPr>
          </a:p>
        </p:txBody>
      </p:sp>
    </p:spTree>
    <p:extLst>
      <p:ext uri="{BB962C8B-B14F-4D97-AF65-F5344CB8AC3E}">
        <p14:creationId xmlns:p14="http://schemas.microsoft.com/office/powerpoint/2010/main" val="1227797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pPr>
                <a:defRPr/>
              </a:pPr>
              <a:t>17</a:t>
            </a:fld>
            <a:endParaRPr lang="en-US" altLang="ja-JP"/>
          </a:p>
        </p:txBody>
      </p:sp>
    </p:spTree>
    <p:extLst>
      <p:ext uri="{BB962C8B-B14F-4D97-AF65-F5344CB8AC3E}">
        <p14:creationId xmlns:p14="http://schemas.microsoft.com/office/powerpoint/2010/main" val="176329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r" eaLnBrk="1" hangingPunct="1"/>
            <a:fld id="{0A26A4C1-41BB-4A81-9C56-4D6CE2DB99F5}" type="slidenum">
              <a:rPr lang="en-US" altLang="ja-JP" sz="1200">
                <a:solidFill>
                  <a:srgbClr val="000000"/>
                </a:solidFill>
              </a:rPr>
              <a:pPr algn="r" eaLnBrk="1" hangingPunct="1"/>
              <a:t>18</a:t>
            </a:fld>
            <a:endParaRPr lang="en-US" altLang="ja-JP" sz="1200">
              <a:solidFill>
                <a:srgbClr val="000000"/>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62025" y="4899025"/>
            <a:ext cx="5221288"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2076944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r" eaLnBrk="1" hangingPunct="1"/>
            <a:fld id="{1983696A-A3D0-4F83-922D-C0E26D5B12D9}" type="slidenum">
              <a:rPr lang="en-US" altLang="ja-JP" sz="1200">
                <a:solidFill>
                  <a:srgbClr val="000000"/>
                </a:solidFill>
              </a:rPr>
              <a:pPr algn="r" eaLnBrk="1" hangingPunct="1"/>
              <a:t>19</a:t>
            </a:fld>
            <a:endParaRPr lang="en-US" altLang="ja-JP" sz="120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62025" y="4899025"/>
            <a:ext cx="5221288"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3917319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
          <p:cNvSpPr>
            <a:spLocks noGrp="1" noRot="1" noChangeAspect="1" noChangeArrowheads="1" noTextEdit="1"/>
          </p:cNvSpPr>
          <p:nvPr>
            <p:ph type="sldImg"/>
          </p:nvPr>
        </p:nvSpPr>
        <p:spPr>
          <a:xfrm>
            <a:off x="990600" y="766763"/>
            <a:ext cx="5118100" cy="3838575"/>
          </a:xfrm>
          <a:ln/>
        </p:spPr>
      </p:sp>
      <p:sp>
        <p:nvSpPr>
          <p:cNvPr id="105475" name="Rectangle 2"/>
          <p:cNvSpPr>
            <a:spLocks noGrp="1" noChangeArrowheads="1"/>
          </p:cNvSpPr>
          <p:nvPr>
            <p:ph type="body" idx="1"/>
          </p:nvPr>
        </p:nvSpPr>
        <p:spPr>
          <a:xfrm>
            <a:off x="1082675" y="4872038"/>
            <a:ext cx="4938713" cy="3894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ja-JP" smtClean="0"/>
          </a:p>
        </p:txBody>
      </p:sp>
    </p:spTree>
    <p:extLst>
      <p:ext uri="{BB962C8B-B14F-4D97-AF65-F5344CB8AC3E}">
        <p14:creationId xmlns:p14="http://schemas.microsoft.com/office/powerpoint/2010/main" val="2780233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r" eaLnBrk="1" hangingPunct="1"/>
            <a:fld id="{EB9B671E-C389-42B5-B9CC-196F798F3F07}" type="slidenum">
              <a:rPr lang="en-US" altLang="ja-JP" sz="1200">
                <a:solidFill>
                  <a:srgbClr val="000000"/>
                </a:solidFill>
              </a:rPr>
              <a:pPr algn="r" eaLnBrk="1" hangingPunct="1"/>
              <a:t>21</a:t>
            </a:fld>
            <a:endParaRPr lang="en-US" altLang="ja-JP" sz="1200">
              <a:solidFill>
                <a:srgbClr val="000000"/>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62025" y="4899025"/>
            <a:ext cx="5221288"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390211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C2045E-F49F-49EF-A5AC-C91680B025AA}" type="slidenum">
              <a:rPr lang="en-US" altLang="ja-JP" smtClean="0">
                <a:solidFill>
                  <a:prstClr val="black"/>
                </a:solidFill>
              </a:rPr>
              <a:pPr>
                <a:defRPr/>
              </a:pPr>
              <a:t>2</a:t>
            </a:fld>
            <a:endParaRPr lang="en-US" altLang="ja-JP">
              <a:solidFill>
                <a:prstClr val="black"/>
              </a:solidFill>
            </a:endParaRPr>
          </a:p>
        </p:txBody>
      </p:sp>
    </p:spTree>
    <p:extLst>
      <p:ext uri="{BB962C8B-B14F-4D97-AF65-F5344CB8AC3E}">
        <p14:creationId xmlns:p14="http://schemas.microsoft.com/office/powerpoint/2010/main" val="341554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r" eaLnBrk="1" hangingPunct="1"/>
            <a:fld id="{275CDEB0-B26C-482D-94C4-204B513E0BD9}" type="slidenum">
              <a:rPr lang="en-US" altLang="ja-JP" sz="1200">
                <a:solidFill>
                  <a:srgbClr val="000000"/>
                </a:solidFill>
              </a:rPr>
              <a:pPr algn="r" eaLnBrk="1" hangingPunct="1"/>
              <a:t>22</a:t>
            </a:fld>
            <a:endParaRPr lang="en-US" altLang="ja-JP" sz="120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62025" y="4899025"/>
            <a:ext cx="5221288"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3789880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pPr>
                <a:defRPr/>
              </a:pPr>
              <a:t>23</a:t>
            </a:fld>
            <a:endParaRPr lang="en-US" altLang="ja-JP"/>
          </a:p>
        </p:txBody>
      </p:sp>
    </p:spTree>
    <p:extLst>
      <p:ext uri="{BB962C8B-B14F-4D97-AF65-F5344CB8AC3E}">
        <p14:creationId xmlns:p14="http://schemas.microsoft.com/office/powerpoint/2010/main" val="2327298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r" eaLnBrk="1" hangingPunct="1"/>
            <a:fld id="{92FD5B63-F0DA-4E1B-9E3E-5CC5EEC20C4F}" type="slidenum">
              <a:rPr lang="en-US" altLang="ja-JP" sz="1200">
                <a:solidFill>
                  <a:srgbClr val="000000"/>
                </a:solidFill>
              </a:rPr>
              <a:pPr algn="r" eaLnBrk="1" hangingPunct="1"/>
              <a:t>24</a:t>
            </a:fld>
            <a:endParaRPr lang="en-US" altLang="ja-JP" sz="1200">
              <a:solidFill>
                <a:srgbClr val="000000"/>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62025" y="4899025"/>
            <a:ext cx="5221288"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1006876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 1"/>
          <p:cNvSpPr>
            <a:spLocks noGrp="1" noRot="1" noChangeAspect="1" noTextEdit="1"/>
          </p:cNvSpPr>
          <p:nvPr>
            <p:ph type="sldImg"/>
          </p:nvPr>
        </p:nvSpPr>
        <p:spPr>
          <a:ln/>
        </p:spPr>
      </p:sp>
      <p:sp>
        <p:nvSpPr>
          <p:cNvPr id="1095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095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82B66F1E-9A1D-4C4E-BA38-DC2C80F30289}" type="slidenum">
              <a:rPr lang="en-US" altLang="ja-JP" sz="1300" b="0" smtClean="0">
                <a:latin typeface="Times New Roman" pitchFamily="18" charset="0"/>
              </a:rPr>
              <a:pPr eaLnBrk="1" hangingPunct="1"/>
              <a:t>25</a:t>
            </a:fld>
            <a:endParaRPr lang="en-US" altLang="ja-JP" sz="1300" b="0" smtClean="0">
              <a:latin typeface="Times New Roman" pitchFamily="18" charset="0"/>
            </a:endParaRPr>
          </a:p>
        </p:txBody>
      </p:sp>
    </p:spTree>
    <p:extLst>
      <p:ext uri="{BB962C8B-B14F-4D97-AF65-F5344CB8AC3E}">
        <p14:creationId xmlns:p14="http://schemas.microsoft.com/office/powerpoint/2010/main" val="4287318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solidFill>
                  <a:prstClr val="black"/>
                </a:solidFill>
              </a:rPr>
              <a:pPr>
                <a:defRPr/>
              </a:pPr>
              <a:t>26</a:t>
            </a:fld>
            <a:endParaRPr lang="en-US" altLang="ja-JP">
              <a:solidFill>
                <a:prstClr val="black"/>
              </a:solidFill>
            </a:endParaRPr>
          </a:p>
        </p:txBody>
      </p:sp>
    </p:spTree>
    <p:extLst>
      <p:ext uri="{BB962C8B-B14F-4D97-AF65-F5344CB8AC3E}">
        <p14:creationId xmlns:p14="http://schemas.microsoft.com/office/powerpoint/2010/main" val="2396619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pPr>
                <a:defRPr/>
              </a:pPr>
              <a:t>27</a:t>
            </a:fld>
            <a:endParaRPr lang="en-US" altLang="ja-JP"/>
          </a:p>
        </p:txBody>
      </p:sp>
    </p:spTree>
    <p:extLst>
      <p:ext uri="{BB962C8B-B14F-4D97-AF65-F5344CB8AC3E}">
        <p14:creationId xmlns:p14="http://schemas.microsoft.com/office/powerpoint/2010/main" val="1483411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pPr>
                <a:defRPr/>
              </a:pPr>
              <a:t>28</a:t>
            </a:fld>
            <a:endParaRPr lang="en-US" altLang="ja-JP"/>
          </a:p>
        </p:txBody>
      </p:sp>
    </p:spTree>
    <p:extLst>
      <p:ext uri="{BB962C8B-B14F-4D97-AF65-F5344CB8AC3E}">
        <p14:creationId xmlns:p14="http://schemas.microsoft.com/office/powerpoint/2010/main" val="40324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a:xfrm>
            <a:off x="1046163" y="790575"/>
            <a:ext cx="5053012" cy="3789363"/>
          </a:xfrm>
          <a:ln/>
        </p:spPr>
      </p:sp>
      <p:sp>
        <p:nvSpPr>
          <p:cNvPr id="562179" name="Rectangle 3"/>
          <p:cNvSpPr>
            <a:spLocks noGrp="1" noChangeArrowheads="1"/>
          </p:cNvSpPr>
          <p:nvPr>
            <p:ph type="body" idx="1"/>
          </p:nvPr>
        </p:nvSpPr>
        <p:spPr>
          <a:xfrm>
            <a:off x="963613" y="4899025"/>
            <a:ext cx="5219700" cy="4584700"/>
          </a:xfrm>
          <a:noFill/>
          <a:ln/>
        </p:spPr>
        <p:txBody>
          <a:bodyPr/>
          <a:lstStyle/>
          <a:p>
            <a:endParaRPr lang="ja-JP" altLang="en-US" smtClean="0"/>
          </a:p>
        </p:txBody>
      </p:sp>
    </p:spTree>
    <p:extLst>
      <p:ext uri="{BB962C8B-B14F-4D97-AF65-F5344CB8AC3E}">
        <p14:creationId xmlns:p14="http://schemas.microsoft.com/office/powerpoint/2010/main" val="3651342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Rot="1" noChangeAspect="1" noChangeArrowheads="1" noTextEdit="1"/>
          </p:cNvSpPr>
          <p:nvPr>
            <p:ph type="sldImg"/>
          </p:nvPr>
        </p:nvSpPr>
        <p:spPr>
          <a:xfrm>
            <a:off x="1046163" y="790575"/>
            <a:ext cx="5053012" cy="3789363"/>
          </a:xfrm>
          <a:ln/>
        </p:spPr>
      </p:sp>
      <p:sp>
        <p:nvSpPr>
          <p:cNvPr id="564227" name="Rectangle 3"/>
          <p:cNvSpPr>
            <a:spLocks noGrp="1" noChangeArrowheads="1"/>
          </p:cNvSpPr>
          <p:nvPr>
            <p:ph type="body" idx="1"/>
          </p:nvPr>
        </p:nvSpPr>
        <p:spPr>
          <a:xfrm>
            <a:off x="963613" y="4899025"/>
            <a:ext cx="5219700" cy="4584700"/>
          </a:xfrm>
          <a:noFill/>
          <a:ln/>
        </p:spPr>
        <p:txBody>
          <a:bodyPr/>
          <a:lstStyle/>
          <a:p>
            <a:endParaRPr lang="ja-JP" altLang="en-US" smtClean="0"/>
          </a:p>
        </p:txBody>
      </p:sp>
    </p:spTree>
    <p:extLst>
      <p:ext uri="{BB962C8B-B14F-4D97-AF65-F5344CB8AC3E}">
        <p14:creationId xmlns:p14="http://schemas.microsoft.com/office/powerpoint/2010/main" val="2404144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F8BBB1E-3BB0-4503-85A7-440DF0AFB219}" type="slidenum">
              <a:rPr lang="en-US" altLang="ja-JP" smtClean="0">
                <a:solidFill>
                  <a:prstClr val="black"/>
                </a:solidFill>
              </a:rPr>
              <a:pPr>
                <a:defRPr/>
              </a:pPr>
              <a:t>31</a:t>
            </a:fld>
            <a:endParaRPr lang="en-US" altLang="ja-JP">
              <a:solidFill>
                <a:prstClr val="black"/>
              </a:solidFill>
            </a:endParaRPr>
          </a:p>
        </p:txBody>
      </p:sp>
    </p:spTree>
    <p:extLst>
      <p:ext uri="{BB962C8B-B14F-4D97-AF65-F5344CB8AC3E}">
        <p14:creationId xmlns:p14="http://schemas.microsoft.com/office/powerpoint/2010/main" val="257987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solidFill>
                  <a:prstClr val="black"/>
                </a:solidFill>
              </a:rPr>
              <a:pPr>
                <a:defRPr/>
              </a:pPr>
              <a:t>3</a:t>
            </a:fld>
            <a:endParaRPr lang="en-US" altLang="ja-JP">
              <a:solidFill>
                <a:prstClr val="black"/>
              </a:solidFill>
            </a:endParaRPr>
          </a:p>
        </p:txBody>
      </p:sp>
    </p:spTree>
    <p:extLst>
      <p:ext uri="{BB962C8B-B14F-4D97-AF65-F5344CB8AC3E}">
        <p14:creationId xmlns:p14="http://schemas.microsoft.com/office/powerpoint/2010/main" val="4135120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CA8DE1-E6D7-4748-8E4D-CEA10EFD9AD5}" type="slidenum">
              <a:rPr lang="en-US" altLang="ja-JP">
                <a:solidFill>
                  <a:prstClr val="black"/>
                </a:solidFill>
              </a:rPr>
              <a:pPr/>
              <a:t>32</a:t>
            </a:fld>
            <a:endParaRPr lang="en-US" altLang="ja-JP">
              <a:solidFill>
                <a:prstClr val="black"/>
              </a:solidFill>
            </a:endParaRPr>
          </a:p>
        </p:txBody>
      </p:sp>
      <p:sp>
        <p:nvSpPr>
          <p:cNvPr id="832514" name="Rectangle 2"/>
          <p:cNvSpPr>
            <a:spLocks noGrp="1" noRot="1" noChangeAspect="1" noChangeArrowheads="1" noTextEdit="1"/>
          </p:cNvSpPr>
          <p:nvPr>
            <p:ph type="sldImg"/>
          </p:nvPr>
        </p:nvSpPr>
        <p:spPr>
          <a:xfrm>
            <a:off x="990600" y="766763"/>
            <a:ext cx="5118100" cy="3838575"/>
          </a:xfrm>
          <a:ln/>
        </p:spPr>
      </p:sp>
      <p:sp>
        <p:nvSpPr>
          <p:cNvPr id="832515" name="Rectangle 3"/>
          <p:cNvSpPr>
            <a:spLocks noGrp="1" noChangeArrowheads="1"/>
          </p:cNvSpPr>
          <p:nvPr>
            <p:ph type="body" idx="1"/>
          </p:nvPr>
        </p:nvSpPr>
        <p:spPr>
          <a:xfrm>
            <a:off x="947738" y="4860925"/>
            <a:ext cx="5203825" cy="4606925"/>
          </a:xfrm>
        </p:spPr>
        <p:txBody>
          <a:bodyPr/>
          <a:lstStyle/>
          <a:p>
            <a:endParaRPr lang="en-US" altLang="ja-JP"/>
          </a:p>
          <a:p>
            <a:r>
              <a:rPr lang="ja-JP" altLang="en-US"/>
              <a:t>次のスライドお願いします。</a:t>
            </a:r>
          </a:p>
          <a:p>
            <a:endParaRPr lang="en-US" altLang="ja-JP"/>
          </a:p>
        </p:txBody>
      </p:sp>
    </p:spTree>
    <p:extLst>
      <p:ext uri="{BB962C8B-B14F-4D97-AF65-F5344CB8AC3E}">
        <p14:creationId xmlns:p14="http://schemas.microsoft.com/office/powerpoint/2010/main" val="715036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CA8DE1-E6D7-4748-8E4D-CEA10EFD9AD5}" type="slidenum">
              <a:rPr lang="en-US" altLang="ja-JP">
                <a:solidFill>
                  <a:prstClr val="black"/>
                </a:solidFill>
              </a:rPr>
              <a:pPr/>
              <a:t>33</a:t>
            </a:fld>
            <a:endParaRPr lang="en-US" altLang="ja-JP">
              <a:solidFill>
                <a:prstClr val="black"/>
              </a:solidFill>
            </a:endParaRPr>
          </a:p>
        </p:txBody>
      </p:sp>
      <p:sp>
        <p:nvSpPr>
          <p:cNvPr id="832514" name="Rectangle 2"/>
          <p:cNvSpPr>
            <a:spLocks noGrp="1" noRot="1" noChangeAspect="1" noChangeArrowheads="1" noTextEdit="1"/>
          </p:cNvSpPr>
          <p:nvPr>
            <p:ph type="sldImg"/>
          </p:nvPr>
        </p:nvSpPr>
        <p:spPr>
          <a:xfrm>
            <a:off x="990600" y="766763"/>
            <a:ext cx="5118100" cy="3838575"/>
          </a:xfrm>
          <a:ln/>
        </p:spPr>
      </p:sp>
      <p:sp>
        <p:nvSpPr>
          <p:cNvPr id="832515" name="Rectangle 3"/>
          <p:cNvSpPr>
            <a:spLocks noGrp="1" noChangeArrowheads="1"/>
          </p:cNvSpPr>
          <p:nvPr>
            <p:ph type="body" idx="1"/>
          </p:nvPr>
        </p:nvSpPr>
        <p:spPr>
          <a:xfrm>
            <a:off x="947738" y="4860925"/>
            <a:ext cx="5203825" cy="4606925"/>
          </a:xfrm>
        </p:spPr>
        <p:txBody>
          <a:bodyPr/>
          <a:lstStyle/>
          <a:p>
            <a:endParaRPr lang="en-US" altLang="ja-JP"/>
          </a:p>
          <a:p>
            <a:r>
              <a:rPr lang="ja-JP" altLang="en-US"/>
              <a:t>次のスライドお願いします。</a:t>
            </a:r>
          </a:p>
          <a:p>
            <a:endParaRPr lang="en-US" altLang="ja-JP"/>
          </a:p>
        </p:txBody>
      </p:sp>
    </p:spTree>
    <p:extLst>
      <p:ext uri="{BB962C8B-B14F-4D97-AF65-F5344CB8AC3E}">
        <p14:creationId xmlns:p14="http://schemas.microsoft.com/office/powerpoint/2010/main" val="2898506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424F3-D5D9-4B83-8F59-557AC543D2EC}" type="slidenum">
              <a:rPr lang="en-US" altLang="ja-JP">
                <a:solidFill>
                  <a:prstClr val="black"/>
                </a:solidFill>
              </a:rPr>
              <a:pPr/>
              <a:t>34</a:t>
            </a:fld>
            <a:endParaRPr lang="en-US" altLang="ja-JP">
              <a:solidFill>
                <a:prstClr val="black"/>
              </a:solidFill>
            </a:endParaRPr>
          </a:p>
        </p:txBody>
      </p:sp>
      <p:sp>
        <p:nvSpPr>
          <p:cNvPr id="1203202" name="Rectangle 2"/>
          <p:cNvSpPr>
            <a:spLocks noGrp="1" noRot="1" noChangeAspect="1" noChangeArrowheads="1" noTextEdit="1"/>
          </p:cNvSpPr>
          <p:nvPr>
            <p:ph type="sldImg"/>
          </p:nvPr>
        </p:nvSpPr>
        <p:spPr>
          <a:ln/>
        </p:spPr>
      </p:sp>
      <p:sp>
        <p:nvSpPr>
          <p:cNvPr id="120320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778638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076BE-6204-433A-BC49-1FEACEB53309}" type="slidenum">
              <a:rPr lang="en-US" altLang="ja-JP">
                <a:solidFill>
                  <a:prstClr val="black"/>
                </a:solidFill>
              </a:rPr>
              <a:pPr/>
              <a:t>35</a:t>
            </a:fld>
            <a:endParaRPr lang="en-US" altLang="ja-JP">
              <a:solidFill>
                <a:prstClr val="black"/>
              </a:solidFill>
            </a:endParaRPr>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422631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5E2C2-BD72-4513-BD8B-4C487F6E535D}" type="slidenum">
              <a:rPr lang="en-US" altLang="ja-JP">
                <a:solidFill>
                  <a:prstClr val="black"/>
                </a:solidFill>
              </a:rPr>
              <a:pPr/>
              <a:t>36</a:t>
            </a:fld>
            <a:endParaRPr lang="en-US" altLang="ja-JP">
              <a:solidFill>
                <a:prstClr val="black"/>
              </a:solidFill>
            </a:endParaRPr>
          </a:p>
        </p:txBody>
      </p:sp>
      <p:sp>
        <p:nvSpPr>
          <p:cNvPr id="834562" name="Rectangle 2"/>
          <p:cNvSpPr>
            <a:spLocks noGrp="1" noRot="1" noChangeAspect="1" noChangeArrowheads="1" noTextEdit="1"/>
          </p:cNvSpPr>
          <p:nvPr>
            <p:ph type="sldImg"/>
          </p:nvPr>
        </p:nvSpPr>
        <p:spPr>
          <a:xfrm>
            <a:off x="992188" y="768350"/>
            <a:ext cx="5114925" cy="3836988"/>
          </a:xfrm>
          <a:ln/>
        </p:spPr>
      </p:sp>
      <p:sp>
        <p:nvSpPr>
          <p:cNvPr id="834563" name="Rectangle 3"/>
          <p:cNvSpPr>
            <a:spLocks noGrp="1" noChangeArrowheads="1"/>
          </p:cNvSpPr>
          <p:nvPr>
            <p:ph type="body" idx="1"/>
          </p:nvPr>
        </p:nvSpPr>
        <p:spPr>
          <a:xfrm>
            <a:off x="946150" y="4860925"/>
            <a:ext cx="5207000" cy="4605338"/>
          </a:xfrm>
        </p:spPr>
        <p:txBody>
          <a:bodyPr/>
          <a:lstStyle/>
          <a:p>
            <a:endParaRPr lang="en-US" altLang="ja-JP"/>
          </a:p>
          <a:p>
            <a:r>
              <a:rPr lang="ja-JP" altLang="en-US"/>
              <a:t>次のスライドお願いします。</a:t>
            </a:r>
          </a:p>
          <a:p>
            <a:endParaRPr lang="en-US" altLang="ja-JP"/>
          </a:p>
        </p:txBody>
      </p:sp>
    </p:spTree>
    <p:extLst>
      <p:ext uri="{BB962C8B-B14F-4D97-AF65-F5344CB8AC3E}">
        <p14:creationId xmlns:p14="http://schemas.microsoft.com/office/powerpoint/2010/main" val="694394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0F3B3-F6D7-495F-80CC-116748DEE2ED}" type="slidenum">
              <a:rPr lang="en-US" altLang="ja-JP">
                <a:solidFill>
                  <a:prstClr val="black"/>
                </a:solidFill>
              </a:rPr>
              <a:pPr/>
              <a:t>37</a:t>
            </a:fld>
            <a:endParaRPr lang="en-US" altLang="ja-JP">
              <a:solidFill>
                <a:prstClr val="black"/>
              </a:solidFill>
            </a:endParaRPr>
          </a:p>
        </p:txBody>
      </p:sp>
      <p:sp>
        <p:nvSpPr>
          <p:cNvPr id="836610" name="Rectangle 2"/>
          <p:cNvSpPr>
            <a:spLocks noGrp="1" noRot="1" noChangeAspect="1" noChangeArrowheads="1" noTextEdit="1"/>
          </p:cNvSpPr>
          <p:nvPr>
            <p:ph type="sldImg"/>
          </p:nvPr>
        </p:nvSpPr>
        <p:spPr>
          <a:xfrm>
            <a:off x="992188" y="768350"/>
            <a:ext cx="5114925" cy="3836988"/>
          </a:xfrm>
          <a:ln/>
        </p:spPr>
      </p:sp>
      <p:sp>
        <p:nvSpPr>
          <p:cNvPr id="836611" name="Rectangle 3"/>
          <p:cNvSpPr>
            <a:spLocks noGrp="1" noChangeArrowheads="1"/>
          </p:cNvSpPr>
          <p:nvPr>
            <p:ph type="body" idx="1"/>
          </p:nvPr>
        </p:nvSpPr>
        <p:spPr>
          <a:xfrm>
            <a:off x="946150" y="4860925"/>
            <a:ext cx="5207000" cy="4605338"/>
          </a:xfrm>
        </p:spPr>
        <p:txBody>
          <a:bodyPr/>
          <a:lstStyle/>
          <a:p>
            <a:endParaRPr lang="en-US" altLang="ja-JP"/>
          </a:p>
          <a:p>
            <a:r>
              <a:rPr lang="ja-JP" altLang="en-US"/>
              <a:t>次のスライドお願いします。</a:t>
            </a:r>
          </a:p>
          <a:p>
            <a:endParaRPr lang="en-US" altLang="ja-JP"/>
          </a:p>
        </p:txBody>
      </p:sp>
    </p:spTree>
    <p:extLst>
      <p:ext uri="{BB962C8B-B14F-4D97-AF65-F5344CB8AC3E}">
        <p14:creationId xmlns:p14="http://schemas.microsoft.com/office/powerpoint/2010/main" val="948136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384CC-3BD8-43B8-B554-B338FE9EA716}" type="slidenum">
              <a:rPr lang="en-US" altLang="ja-JP">
                <a:solidFill>
                  <a:prstClr val="black"/>
                </a:solidFill>
              </a:rPr>
              <a:pPr/>
              <a:t>38</a:t>
            </a:fld>
            <a:endParaRPr lang="en-US" altLang="ja-JP">
              <a:solidFill>
                <a:prstClr val="black"/>
              </a:solidFill>
            </a:endParaRPr>
          </a:p>
        </p:txBody>
      </p:sp>
      <p:sp>
        <p:nvSpPr>
          <p:cNvPr id="965634" name="Rectangle 2"/>
          <p:cNvSpPr>
            <a:spLocks noGrp="1" noRot="1" noChangeAspect="1" noChangeArrowheads="1" noTextEdit="1"/>
          </p:cNvSpPr>
          <p:nvPr>
            <p:ph type="sldImg"/>
          </p:nvPr>
        </p:nvSpPr>
        <p:spPr>
          <a:xfrm>
            <a:off x="992188" y="768350"/>
            <a:ext cx="5114925" cy="3836988"/>
          </a:xfrm>
          <a:ln/>
        </p:spPr>
      </p:sp>
      <p:sp>
        <p:nvSpPr>
          <p:cNvPr id="965635" name="Rectangle 3"/>
          <p:cNvSpPr>
            <a:spLocks noGrp="1" noChangeArrowheads="1"/>
          </p:cNvSpPr>
          <p:nvPr>
            <p:ph type="body" idx="1"/>
          </p:nvPr>
        </p:nvSpPr>
        <p:spPr>
          <a:xfrm>
            <a:off x="946150" y="4860925"/>
            <a:ext cx="5207000" cy="4605338"/>
          </a:xfrm>
        </p:spPr>
        <p:txBody>
          <a:bodyPr/>
          <a:lstStyle/>
          <a:p>
            <a:endParaRPr lang="en-US" altLang="ja-JP"/>
          </a:p>
          <a:p>
            <a:r>
              <a:rPr lang="ja-JP" altLang="en-US"/>
              <a:t>次のスライドお願いします。</a:t>
            </a:r>
          </a:p>
          <a:p>
            <a:endParaRPr lang="en-US" altLang="ja-JP"/>
          </a:p>
        </p:txBody>
      </p:sp>
    </p:spTree>
    <p:extLst>
      <p:ext uri="{BB962C8B-B14F-4D97-AF65-F5344CB8AC3E}">
        <p14:creationId xmlns:p14="http://schemas.microsoft.com/office/powerpoint/2010/main" val="4257077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BC48D-732F-438F-BC5C-E956A923713B}" type="slidenum">
              <a:rPr lang="en-US" altLang="ja-JP">
                <a:solidFill>
                  <a:prstClr val="black"/>
                </a:solidFill>
              </a:rPr>
              <a:pPr/>
              <a:t>39</a:t>
            </a:fld>
            <a:endParaRPr lang="en-US" altLang="ja-JP">
              <a:solidFill>
                <a:prstClr val="black"/>
              </a:solidFill>
            </a:endParaRPr>
          </a:p>
        </p:txBody>
      </p:sp>
      <p:sp>
        <p:nvSpPr>
          <p:cNvPr id="838658" name="Rectangle 2"/>
          <p:cNvSpPr>
            <a:spLocks noGrp="1" noRot="1" noChangeAspect="1" noChangeArrowheads="1" noTextEdit="1"/>
          </p:cNvSpPr>
          <p:nvPr>
            <p:ph type="sldImg"/>
          </p:nvPr>
        </p:nvSpPr>
        <p:spPr>
          <a:xfrm>
            <a:off x="990600" y="766763"/>
            <a:ext cx="5118100" cy="3838575"/>
          </a:xfrm>
          <a:ln/>
        </p:spPr>
      </p:sp>
      <p:sp>
        <p:nvSpPr>
          <p:cNvPr id="838659" name="Rectangle 3"/>
          <p:cNvSpPr>
            <a:spLocks noGrp="1" noChangeArrowheads="1"/>
          </p:cNvSpPr>
          <p:nvPr>
            <p:ph type="body" idx="1"/>
          </p:nvPr>
        </p:nvSpPr>
        <p:spPr>
          <a:xfrm>
            <a:off x="947738" y="4860925"/>
            <a:ext cx="5203825" cy="4606925"/>
          </a:xfrm>
        </p:spPr>
        <p:txBody>
          <a:bodyPr/>
          <a:lstStyle/>
          <a:p>
            <a:endParaRPr lang="en-US" altLang="ja-JP"/>
          </a:p>
          <a:p>
            <a:r>
              <a:rPr lang="ja-JP" altLang="en-US"/>
              <a:t>次のスライドお願いします。</a:t>
            </a:r>
          </a:p>
          <a:p>
            <a:endParaRPr lang="en-US" altLang="ja-JP"/>
          </a:p>
        </p:txBody>
      </p:sp>
    </p:spTree>
    <p:extLst>
      <p:ext uri="{BB962C8B-B14F-4D97-AF65-F5344CB8AC3E}">
        <p14:creationId xmlns:p14="http://schemas.microsoft.com/office/powerpoint/2010/main" val="3962805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xfrm>
            <a:off x="946150" y="4860925"/>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t>１日に</a:t>
            </a:r>
            <a:r>
              <a:rPr lang="en-US" altLang="ja-JP" smtClean="0"/>
              <a:t>1600</a:t>
            </a:r>
            <a:r>
              <a:rPr lang="ja-JP" altLang="en-US" smtClean="0"/>
              <a:t>カロリー食事を取る場合，その半分を糖質で取ると</a:t>
            </a:r>
            <a:r>
              <a:rPr lang="en-US" altLang="ja-JP" smtClean="0"/>
              <a:t>800</a:t>
            </a:r>
            <a:r>
              <a:rPr lang="ja-JP" altLang="en-US" smtClean="0"/>
              <a:t>カロリーすなわちブドウ糖換算で</a:t>
            </a:r>
            <a:r>
              <a:rPr lang="en-US" altLang="ja-JP" smtClean="0"/>
              <a:t>200g</a:t>
            </a:r>
            <a:r>
              <a:rPr lang="ja-JP" altLang="en-US" smtClean="0"/>
              <a:t>ほど摂取します。</a:t>
            </a:r>
          </a:p>
          <a:p>
            <a:pPr eaLnBrk="1" hangingPunct="1"/>
            <a:r>
              <a:rPr lang="ja-JP" altLang="en-US" smtClean="0"/>
              <a:t>食後に血糖は上昇しますが，膵臓からインスリンが分泌され，正常ではすぐに肝臓と筋肉にグリコーゲンとして蓄えられます。</a:t>
            </a:r>
          </a:p>
          <a:p>
            <a:pPr eaLnBrk="1" hangingPunct="1"/>
            <a:r>
              <a:rPr lang="ja-JP" altLang="en-US" smtClean="0"/>
              <a:t>肝臓は摂取量とほぼ同じくらいのブドウ糖を産生します。その半分は脳が使い，あとは，筋肉や赤血球などで使われますが，かなりの部分はまた乳酸として肝臓に戻ってきます。</a:t>
            </a:r>
          </a:p>
          <a:p>
            <a:pPr eaLnBrk="1" hangingPunct="1"/>
            <a:r>
              <a:rPr lang="ja-JP" altLang="en-US" smtClean="0"/>
              <a:t>基本的に，筋肉は脂肪酸をエネルギー源にします。脂肪組織での糖の利用は非常に少なく，脳がブドウ糖の最大の消費者であります。しかし，脳は一定量のブドウ糖を用いますので直接にそれ自体の糖代謝を変化させて血糖値を調節することはありません。</a:t>
            </a:r>
          </a:p>
          <a:p>
            <a:pPr eaLnBrk="1" hangingPunct="1"/>
            <a:endParaRPr lang="ja-JP" altLang="en-US" smtClean="0"/>
          </a:p>
          <a:p>
            <a:pPr eaLnBrk="1" hangingPunct="1"/>
            <a:r>
              <a:rPr lang="ja-JP" altLang="en-US" smtClean="0"/>
              <a:t>そこで，生体の糖代謝維持には筋肉，肝臓，膵臓の３つの臓器が重要な役割を果たします。</a:t>
            </a:r>
          </a:p>
          <a:p>
            <a:pPr eaLnBrk="1" hangingPunct="1"/>
            <a:endParaRPr lang="ja-JP" altLang="en-US" smtClean="0"/>
          </a:p>
          <a:p>
            <a:pPr eaLnBrk="1" hangingPunct="1"/>
            <a:r>
              <a:rPr lang="ja-JP" altLang="en-US" smtClean="0"/>
              <a:t>次のスライドお願いします。</a:t>
            </a:r>
          </a:p>
          <a:p>
            <a:pPr eaLnBrk="1" hangingPunct="1"/>
            <a:endParaRPr lang="ja-JP" altLang="en-US" smtClean="0"/>
          </a:p>
          <a:p>
            <a:pPr eaLnBrk="1" hangingPunct="1"/>
            <a:endParaRPr lang="ja-JP" altLang="en-US" smtClean="0"/>
          </a:p>
          <a:p>
            <a:pPr eaLnBrk="1" hangingPunct="1"/>
            <a:endParaRPr lang="ja-JP" altLang="en-US" smtClean="0"/>
          </a:p>
          <a:p>
            <a:pPr eaLnBrk="1" hangingPunct="1"/>
            <a:endParaRPr lang="ja-JP" altLang="en-US" smtClean="0"/>
          </a:p>
          <a:p>
            <a:pPr eaLnBrk="1" hangingPunct="1"/>
            <a:endParaRPr lang="ja-JP" altLang="en-US" smtClean="0"/>
          </a:p>
          <a:p>
            <a:pPr eaLnBrk="1" hangingPunct="1"/>
            <a:endParaRPr lang="ja-JP" altLang="en-US" smtClean="0"/>
          </a:p>
        </p:txBody>
      </p:sp>
    </p:spTree>
    <p:extLst>
      <p:ext uri="{BB962C8B-B14F-4D97-AF65-F5344CB8AC3E}">
        <p14:creationId xmlns:p14="http://schemas.microsoft.com/office/powerpoint/2010/main" val="1512661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solidFill>
                  <a:prstClr val="black"/>
                </a:solidFill>
              </a:rPr>
              <a:pPr>
                <a:defRPr/>
              </a:pPr>
              <a:t>41</a:t>
            </a:fld>
            <a:endParaRPr lang="en-US" altLang="ja-JP">
              <a:solidFill>
                <a:prstClr val="black"/>
              </a:solidFill>
            </a:endParaRPr>
          </a:p>
        </p:txBody>
      </p:sp>
    </p:spTree>
    <p:extLst>
      <p:ext uri="{BB962C8B-B14F-4D97-AF65-F5344CB8AC3E}">
        <p14:creationId xmlns:p14="http://schemas.microsoft.com/office/powerpoint/2010/main" val="141456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スライド イメージ プレースホルダ 1"/>
          <p:cNvSpPr>
            <a:spLocks noGrp="1" noRot="1" noChangeAspect="1" noTextEdit="1"/>
          </p:cNvSpPr>
          <p:nvPr>
            <p:ph type="sldImg"/>
          </p:nvPr>
        </p:nvSpPr>
        <p:spPr>
          <a:ln/>
        </p:spPr>
      </p:sp>
      <p:sp>
        <p:nvSpPr>
          <p:cNvPr id="2344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2345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47EA57CE-7BDA-4EAD-8F01-4549A4D18464}" type="slidenum">
              <a:rPr lang="en-US" altLang="ja-JP" sz="1300" b="0" smtClean="0">
                <a:solidFill>
                  <a:srgbClr val="000000"/>
                </a:solidFill>
                <a:latin typeface="Times New Roman" pitchFamily="18" charset="0"/>
              </a:rPr>
              <a:pPr eaLnBrk="1" hangingPunct="1"/>
              <a:t>4</a:t>
            </a:fld>
            <a:endParaRPr lang="en-US" altLang="ja-JP" sz="1300" b="0" smtClean="0">
              <a:solidFill>
                <a:srgbClr val="000000"/>
              </a:solidFill>
              <a:latin typeface="Times New Roman" pitchFamily="18" charset="0"/>
            </a:endParaRPr>
          </a:p>
        </p:txBody>
      </p:sp>
    </p:spTree>
    <p:extLst>
      <p:ext uri="{BB962C8B-B14F-4D97-AF65-F5344CB8AC3E}">
        <p14:creationId xmlns:p14="http://schemas.microsoft.com/office/powerpoint/2010/main" val="3011724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スライド イメージ プレースホルダー 1"/>
          <p:cNvSpPr>
            <a:spLocks noGrp="1" noRot="1" noChangeAspect="1" noTextEdit="1"/>
          </p:cNvSpPr>
          <p:nvPr>
            <p:ph type="sldImg"/>
          </p:nvPr>
        </p:nvSpPr>
        <p:spPr>
          <a:ln/>
        </p:spPr>
      </p:sp>
      <p:sp>
        <p:nvSpPr>
          <p:cNvPr id="2129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p>
        </p:txBody>
      </p:sp>
      <p:sp>
        <p:nvSpPr>
          <p:cNvPr id="177156" name="スライド番号プレースホルダー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79388" eaLnBrk="0" hangingPunct="0">
              <a:defRPr sz="2400" b="1">
                <a:solidFill>
                  <a:schemeClr val="tx1"/>
                </a:solidFill>
                <a:latin typeface="Helvetica" pitchFamily="34" charset="0"/>
              </a:defRPr>
            </a:lvl1pPr>
            <a:lvl2pPr marL="742877" indent="-285722" algn="ctr" defTabSz="879388" eaLnBrk="0" hangingPunct="0">
              <a:defRPr sz="2400" b="1">
                <a:solidFill>
                  <a:schemeClr val="tx1"/>
                </a:solidFill>
                <a:latin typeface="Helvetica" pitchFamily="34" charset="0"/>
              </a:defRPr>
            </a:lvl2pPr>
            <a:lvl3pPr marL="1142888" indent="-228578" algn="ctr" defTabSz="879388" eaLnBrk="0" hangingPunct="0">
              <a:defRPr sz="2400" b="1">
                <a:solidFill>
                  <a:schemeClr val="tx1"/>
                </a:solidFill>
                <a:latin typeface="Helvetica" pitchFamily="34" charset="0"/>
              </a:defRPr>
            </a:lvl3pPr>
            <a:lvl4pPr marL="1600043" indent="-228578" algn="ctr" defTabSz="879388" eaLnBrk="0" hangingPunct="0">
              <a:defRPr sz="2400" b="1">
                <a:solidFill>
                  <a:schemeClr val="tx1"/>
                </a:solidFill>
                <a:latin typeface="Helvetica" pitchFamily="34" charset="0"/>
              </a:defRPr>
            </a:lvl4pPr>
            <a:lvl5pPr marL="2057198" indent="-228578" algn="ctr" defTabSz="879388" eaLnBrk="0" hangingPunct="0">
              <a:defRPr sz="2400" b="1">
                <a:solidFill>
                  <a:schemeClr val="tx1"/>
                </a:solidFill>
                <a:latin typeface="Helvetica" pitchFamily="34" charset="0"/>
              </a:defRPr>
            </a:lvl5pPr>
            <a:lvl6pPr marL="2514353" indent="-228578" algn="ctr" defTabSz="879388" eaLnBrk="0" fontAlgn="base" hangingPunct="0">
              <a:spcBef>
                <a:spcPct val="0"/>
              </a:spcBef>
              <a:spcAft>
                <a:spcPct val="0"/>
              </a:spcAft>
              <a:defRPr sz="2400" b="1">
                <a:solidFill>
                  <a:schemeClr val="tx1"/>
                </a:solidFill>
                <a:latin typeface="Helvetica" pitchFamily="34" charset="0"/>
              </a:defRPr>
            </a:lvl6pPr>
            <a:lvl7pPr marL="2971509" indent="-228578" algn="ctr" defTabSz="879388" eaLnBrk="0" fontAlgn="base" hangingPunct="0">
              <a:spcBef>
                <a:spcPct val="0"/>
              </a:spcBef>
              <a:spcAft>
                <a:spcPct val="0"/>
              </a:spcAft>
              <a:defRPr sz="2400" b="1">
                <a:solidFill>
                  <a:schemeClr val="tx1"/>
                </a:solidFill>
                <a:latin typeface="Helvetica" pitchFamily="34" charset="0"/>
              </a:defRPr>
            </a:lvl7pPr>
            <a:lvl8pPr marL="3428664" indent="-228578" algn="ctr" defTabSz="879388" eaLnBrk="0" fontAlgn="base" hangingPunct="0">
              <a:spcBef>
                <a:spcPct val="0"/>
              </a:spcBef>
              <a:spcAft>
                <a:spcPct val="0"/>
              </a:spcAft>
              <a:defRPr sz="2400" b="1">
                <a:solidFill>
                  <a:schemeClr val="tx1"/>
                </a:solidFill>
                <a:latin typeface="Helvetica" pitchFamily="34" charset="0"/>
              </a:defRPr>
            </a:lvl8pPr>
            <a:lvl9pPr marL="3885819" indent="-228578" algn="ctr" defTabSz="879388" eaLnBrk="0" fontAlgn="base" hangingPunct="0">
              <a:spcBef>
                <a:spcPct val="0"/>
              </a:spcBef>
              <a:spcAft>
                <a:spcPct val="0"/>
              </a:spcAft>
              <a:defRPr sz="2400" b="1">
                <a:solidFill>
                  <a:schemeClr val="tx1"/>
                </a:solidFill>
                <a:latin typeface="Helvetica" pitchFamily="34" charset="0"/>
              </a:defRPr>
            </a:lvl9pPr>
          </a:lstStyle>
          <a:p>
            <a:pPr algn="r">
              <a:defRPr/>
            </a:pPr>
            <a:fld id="{5A849B06-23AA-49D4-B35B-8AD7CBA235DA}" type="slidenum">
              <a:rPr lang="en-US" altLang="ja-JP" sz="1200" b="0">
                <a:solidFill>
                  <a:srgbClr val="000000"/>
                </a:solidFill>
              </a:rPr>
              <a:pPr algn="r">
                <a:defRPr/>
              </a:pPr>
              <a:t>42</a:t>
            </a:fld>
            <a:endParaRPr lang="en-US" altLang="ja-JP" sz="1200" b="0">
              <a:solidFill>
                <a:srgbClr val="000000"/>
              </a:solidFill>
            </a:endParaRPr>
          </a:p>
        </p:txBody>
      </p:sp>
    </p:spTree>
    <p:extLst>
      <p:ext uri="{BB962C8B-B14F-4D97-AF65-F5344CB8AC3E}">
        <p14:creationId xmlns:p14="http://schemas.microsoft.com/office/powerpoint/2010/main" val="2445308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スライド イメージ プレースホルダー 1"/>
          <p:cNvSpPr>
            <a:spLocks noGrp="1" noRot="1" noChangeAspect="1" noTextEdit="1"/>
          </p:cNvSpPr>
          <p:nvPr>
            <p:ph type="sldImg"/>
          </p:nvPr>
        </p:nvSpPr>
        <p:spPr>
          <a:ln/>
        </p:spPr>
      </p:sp>
      <p:sp>
        <p:nvSpPr>
          <p:cNvPr id="214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p>
        </p:txBody>
      </p:sp>
      <p:sp>
        <p:nvSpPr>
          <p:cNvPr id="178180" name="スライド番号プレースホルダー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79388" eaLnBrk="0" hangingPunct="0">
              <a:defRPr sz="2400" b="1">
                <a:solidFill>
                  <a:schemeClr val="tx1"/>
                </a:solidFill>
                <a:latin typeface="Helvetica" pitchFamily="34" charset="0"/>
              </a:defRPr>
            </a:lvl1pPr>
            <a:lvl2pPr marL="742877" indent="-285722" algn="ctr" defTabSz="879388" eaLnBrk="0" hangingPunct="0">
              <a:defRPr sz="2400" b="1">
                <a:solidFill>
                  <a:schemeClr val="tx1"/>
                </a:solidFill>
                <a:latin typeface="Helvetica" pitchFamily="34" charset="0"/>
              </a:defRPr>
            </a:lvl2pPr>
            <a:lvl3pPr marL="1142888" indent="-228578" algn="ctr" defTabSz="879388" eaLnBrk="0" hangingPunct="0">
              <a:defRPr sz="2400" b="1">
                <a:solidFill>
                  <a:schemeClr val="tx1"/>
                </a:solidFill>
                <a:latin typeface="Helvetica" pitchFamily="34" charset="0"/>
              </a:defRPr>
            </a:lvl3pPr>
            <a:lvl4pPr marL="1600043" indent="-228578" algn="ctr" defTabSz="879388" eaLnBrk="0" hangingPunct="0">
              <a:defRPr sz="2400" b="1">
                <a:solidFill>
                  <a:schemeClr val="tx1"/>
                </a:solidFill>
                <a:latin typeface="Helvetica" pitchFamily="34" charset="0"/>
              </a:defRPr>
            </a:lvl4pPr>
            <a:lvl5pPr marL="2057198" indent="-228578" algn="ctr" defTabSz="879388" eaLnBrk="0" hangingPunct="0">
              <a:defRPr sz="2400" b="1">
                <a:solidFill>
                  <a:schemeClr val="tx1"/>
                </a:solidFill>
                <a:latin typeface="Helvetica" pitchFamily="34" charset="0"/>
              </a:defRPr>
            </a:lvl5pPr>
            <a:lvl6pPr marL="2514353" indent="-228578" algn="ctr" defTabSz="879388" eaLnBrk="0" fontAlgn="base" hangingPunct="0">
              <a:spcBef>
                <a:spcPct val="0"/>
              </a:spcBef>
              <a:spcAft>
                <a:spcPct val="0"/>
              </a:spcAft>
              <a:defRPr sz="2400" b="1">
                <a:solidFill>
                  <a:schemeClr val="tx1"/>
                </a:solidFill>
                <a:latin typeface="Helvetica" pitchFamily="34" charset="0"/>
              </a:defRPr>
            </a:lvl6pPr>
            <a:lvl7pPr marL="2971509" indent="-228578" algn="ctr" defTabSz="879388" eaLnBrk="0" fontAlgn="base" hangingPunct="0">
              <a:spcBef>
                <a:spcPct val="0"/>
              </a:spcBef>
              <a:spcAft>
                <a:spcPct val="0"/>
              </a:spcAft>
              <a:defRPr sz="2400" b="1">
                <a:solidFill>
                  <a:schemeClr val="tx1"/>
                </a:solidFill>
                <a:latin typeface="Helvetica" pitchFamily="34" charset="0"/>
              </a:defRPr>
            </a:lvl7pPr>
            <a:lvl8pPr marL="3428664" indent="-228578" algn="ctr" defTabSz="879388" eaLnBrk="0" fontAlgn="base" hangingPunct="0">
              <a:spcBef>
                <a:spcPct val="0"/>
              </a:spcBef>
              <a:spcAft>
                <a:spcPct val="0"/>
              </a:spcAft>
              <a:defRPr sz="2400" b="1">
                <a:solidFill>
                  <a:schemeClr val="tx1"/>
                </a:solidFill>
                <a:latin typeface="Helvetica" pitchFamily="34" charset="0"/>
              </a:defRPr>
            </a:lvl8pPr>
            <a:lvl9pPr marL="3885819" indent="-228578" algn="ctr" defTabSz="879388" eaLnBrk="0" fontAlgn="base" hangingPunct="0">
              <a:spcBef>
                <a:spcPct val="0"/>
              </a:spcBef>
              <a:spcAft>
                <a:spcPct val="0"/>
              </a:spcAft>
              <a:defRPr sz="2400" b="1">
                <a:solidFill>
                  <a:schemeClr val="tx1"/>
                </a:solidFill>
                <a:latin typeface="Helvetica" pitchFamily="34" charset="0"/>
              </a:defRPr>
            </a:lvl9pPr>
          </a:lstStyle>
          <a:p>
            <a:pPr algn="r">
              <a:defRPr/>
            </a:pPr>
            <a:fld id="{7401C028-E88F-4846-8F6F-D11AD68090EA}" type="slidenum">
              <a:rPr lang="en-US" altLang="ja-JP" sz="1200" b="0">
                <a:solidFill>
                  <a:srgbClr val="000000"/>
                </a:solidFill>
              </a:rPr>
              <a:pPr algn="r">
                <a:defRPr/>
              </a:pPr>
              <a:t>43</a:t>
            </a:fld>
            <a:endParaRPr lang="en-US" altLang="ja-JP" sz="1200" b="0">
              <a:solidFill>
                <a:srgbClr val="000000"/>
              </a:solidFill>
            </a:endParaRPr>
          </a:p>
        </p:txBody>
      </p:sp>
    </p:spTree>
    <p:extLst>
      <p:ext uri="{BB962C8B-B14F-4D97-AF65-F5344CB8AC3E}">
        <p14:creationId xmlns:p14="http://schemas.microsoft.com/office/powerpoint/2010/main" val="1865360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AE8C3-12F0-4F5C-A9DA-3C6C4DAEF6CA}" type="slidenum">
              <a:rPr lang="en-US" altLang="ja-JP">
                <a:solidFill>
                  <a:prstClr val="black"/>
                </a:solidFill>
              </a:rPr>
              <a:pPr/>
              <a:t>44</a:t>
            </a:fld>
            <a:endParaRPr lang="en-US" altLang="ja-JP">
              <a:solidFill>
                <a:prstClr val="black"/>
              </a:solidFill>
            </a:endParaRPr>
          </a:p>
        </p:txBody>
      </p:sp>
      <p:sp>
        <p:nvSpPr>
          <p:cNvPr id="923650" name="Rectangle 2"/>
          <p:cNvSpPr>
            <a:spLocks noGrp="1" noRot="1" noChangeAspect="1" noChangeArrowheads="1" noTextEdit="1"/>
          </p:cNvSpPr>
          <p:nvPr>
            <p:ph type="sldImg"/>
          </p:nvPr>
        </p:nvSpPr>
        <p:spPr>
          <a:xfrm>
            <a:off x="1183217" y="767596"/>
            <a:ext cx="4732867" cy="3837980"/>
          </a:xfrm>
          <a:ln/>
        </p:spPr>
      </p:sp>
      <p:sp>
        <p:nvSpPr>
          <p:cNvPr id="923651" name="Rectangle 3"/>
          <p:cNvSpPr>
            <a:spLocks noGrp="1" noChangeArrowheads="1"/>
          </p:cNvSpPr>
          <p:nvPr>
            <p:ph type="body" idx="1"/>
          </p:nvPr>
        </p:nvSpPr>
        <p:spPr>
          <a:xfrm>
            <a:off x="946150" y="4860926"/>
            <a:ext cx="5207000" cy="4605337"/>
          </a:xfrm>
        </p:spPr>
        <p:txBody>
          <a:bodyPr/>
          <a:lstStyle/>
          <a:p>
            <a:endParaRPr lang="en-US" altLang="ja-JP"/>
          </a:p>
          <a:p>
            <a:r>
              <a:rPr lang="ja-JP" altLang="en-US"/>
              <a:t>次のスライドお願いします。</a:t>
            </a:r>
          </a:p>
          <a:p>
            <a:endParaRPr lang="en-US" altLang="ja-JP"/>
          </a:p>
        </p:txBody>
      </p:sp>
    </p:spTree>
    <p:extLst>
      <p:ext uri="{BB962C8B-B14F-4D97-AF65-F5344CB8AC3E}">
        <p14:creationId xmlns:p14="http://schemas.microsoft.com/office/powerpoint/2010/main" val="252778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28C4C-7FE2-43C1-AD0D-E87E2D1D226D}" type="slidenum">
              <a:rPr lang="en-US" altLang="ja-JP">
                <a:solidFill>
                  <a:prstClr val="black"/>
                </a:solidFill>
              </a:rPr>
              <a:pPr/>
              <a:t>45</a:t>
            </a:fld>
            <a:endParaRPr lang="en-US" altLang="ja-JP">
              <a:solidFill>
                <a:prstClr val="black"/>
              </a:solidFill>
            </a:endParaRPr>
          </a:p>
        </p:txBody>
      </p:sp>
      <p:sp>
        <p:nvSpPr>
          <p:cNvPr id="1197058" name="Rectangle 2"/>
          <p:cNvSpPr>
            <a:spLocks noGrp="1" noRot="1" noChangeAspect="1" noChangeArrowheads="1" noTextEdit="1"/>
          </p:cNvSpPr>
          <p:nvPr>
            <p:ph type="sldImg"/>
          </p:nvPr>
        </p:nvSpPr>
        <p:spPr>
          <a:ln/>
        </p:spPr>
      </p:sp>
      <p:sp>
        <p:nvSpPr>
          <p:cNvPr id="119705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43170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87D81-EF64-4DD3-87F1-06BFC1929A01}" type="slidenum">
              <a:rPr lang="en-US" altLang="ja-JP">
                <a:solidFill>
                  <a:prstClr val="black"/>
                </a:solidFill>
              </a:rPr>
              <a:pPr/>
              <a:t>46</a:t>
            </a:fld>
            <a:endParaRPr lang="en-US" altLang="ja-JP">
              <a:solidFill>
                <a:prstClr val="black"/>
              </a:solidFill>
            </a:endParaRPr>
          </a:p>
        </p:txBody>
      </p:sp>
      <p:sp>
        <p:nvSpPr>
          <p:cNvPr id="1192962" name="Rectangle 2"/>
          <p:cNvSpPr>
            <a:spLocks noGrp="1" noRot="1" noChangeAspect="1" noChangeArrowheads="1" noTextEdit="1"/>
          </p:cNvSpPr>
          <p:nvPr>
            <p:ph type="sldImg"/>
          </p:nvPr>
        </p:nvSpPr>
        <p:spPr>
          <a:xfrm>
            <a:off x="992188" y="768350"/>
            <a:ext cx="5114925" cy="3836988"/>
          </a:xfrm>
          <a:ln/>
        </p:spPr>
      </p:sp>
      <p:sp>
        <p:nvSpPr>
          <p:cNvPr id="1192963" name="Rectangle 3"/>
          <p:cNvSpPr>
            <a:spLocks noGrp="1" noChangeArrowheads="1"/>
          </p:cNvSpPr>
          <p:nvPr>
            <p:ph type="body" idx="1"/>
          </p:nvPr>
        </p:nvSpPr>
        <p:spPr>
          <a:xfrm>
            <a:off x="946150" y="4860925"/>
            <a:ext cx="5207000" cy="4605338"/>
          </a:xfrm>
        </p:spPr>
        <p:txBody>
          <a:bodyPr/>
          <a:lstStyle/>
          <a:p>
            <a:endParaRPr lang="en-US" altLang="ja-JP"/>
          </a:p>
          <a:p>
            <a:r>
              <a:rPr lang="ja-JP" altLang="en-US"/>
              <a:t>次のスライドお願いします。</a:t>
            </a:r>
          </a:p>
          <a:p>
            <a:endParaRPr lang="en-US" altLang="ja-JP"/>
          </a:p>
        </p:txBody>
      </p:sp>
    </p:spTree>
    <p:extLst>
      <p:ext uri="{BB962C8B-B14F-4D97-AF65-F5344CB8AC3E}">
        <p14:creationId xmlns:p14="http://schemas.microsoft.com/office/powerpoint/2010/main" val="27123456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0C547-DEE7-4916-B43D-2FCFC359C568}" type="slidenum">
              <a:rPr lang="en-US" altLang="ja-JP">
                <a:solidFill>
                  <a:prstClr val="black"/>
                </a:solidFill>
              </a:rPr>
              <a:pPr/>
              <a:t>47</a:t>
            </a:fld>
            <a:endParaRPr lang="en-US" altLang="ja-JP">
              <a:solidFill>
                <a:prstClr val="black"/>
              </a:solidFill>
            </a:endParaRPr>
          </a:p>
        </p:txBody>
      </p:sp>
      <p:sp>
        <p:nvSpPr>
          <p:cNvPr id="1195010" name="Rectangle 2"/>
          <p:cNvSpPr>
            <a:spLocks noGrp="1" noRot="1" noChangeAspect="1" noChangeArrowheads="1" noTextEdit="1"/>
          </p:cNvSpPr>
          <p:nvPr>
            <p:ph type="sldImg"/>
          </p:nvPr>
        </p:nvSpPr>
        <p:spPr>
          <a:xfrm>
            <a:off x="992188" y="768350"/>
            <a:ext cx="5114925" cy="3836988"/>
          </a:xfrm>
          <a:ln/>
        </p:spPr>
      </p:sp>
      <p:sp>
        <p:nvSpPr>
          <p:cNvPr id="1195011" name="Rectangle 3"/>
          <p:cNvSpPr>
            <a:spLocks noGrp="1" noChangeArrowheads="1"/>
          </p:cNvSpPr>
          <p:nvPr>
            <p:ph type="body" idx="1"/>
          </p:nvPr>
        </p:nvSpPr>
        <p:spPr>
          <a:xfrm>
            <a:off x="946150" y="4860925"/>
            <a:ext cx="5207000" cy="4605338"/>
          </a:xfrm>
        </p:spPr>
        <p:txBody>
          <a:bodyPr/>
          <a:lstStyle/>
          <a:p>
            <a:endParaRPr lang="en-US" altLang="ja-JP"/>
          </a:p>
          <a:p>
            <a:r>
              <a:rPr lang="ja-JP" altLang="en-US"/>
              <a:t>次のスライドお願いします。</a:t>
            </a:r>
          </a:p>
          <a:p>
            <a:endParaRPr lang="en-US" altLang="ja-JP"/>
          </a:p>
        </p:txBody>
      </p:sp>
    </p:spTree>
    <p:extLst>
      <p:ext uri="{BB962C8B-B14F-4D97-AF65-F5344CB8AC3E}">
        <p14:creationId xmlns:p14="http://schemas.microsoft.com/office/powerpoint/2010/main" val="2190146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0C547-DEE7-4916-B43D-2FCFC359C568}" type="slidenum">
              <a:rPr lang="en-US" altLang="ja-JP">
                <a:solidFill>
                  <a:prstClr val="black"/>
                </a:solidFill>
              </a:rPr>
              <a:pPr/>
              <a:t>48</a:t>
            </a:fld>
            <a:endParaRPr lang="en-US" altLang="ja-JP">
              <a:solidFill>
                <a:prstClr val="black"/>
              </a:solidFill>
            </a:endParaRPr>
          </a:p>
        </p:txBody>
      </p:sp>
      <p:sp>
        <p:nvSpPr>
          <p:cNvPr id="1195010" name="Rectangle 2"/>
          <p:cNvSpPr>
            <a:spLocks noGrp="1" noRot="1" noChangeAspect="1" noChangeArrowheads="1" noTextEdit="1"/>
          </p:cNvSpPr>
          <p:nvPr>
            <p:ph type="sldImg"/>
          </p:nvPr>
        </p:nvSpPr>
        <p:spPr>
          <a:xfrm>
            <a:off x="992188" y="768350"/>
            <a:ext cx="5114925" cy="3836988"/>
          </a:xfrm>
          <a:ln/>
        </p:spPr>
      </p:sp>
      <p:sp>
        <p:nvSpPr>
          <p:cNvPr id="1195011" name="Rectangle 3"/>
          <p:cNvSpPr>
            <a:spLocks noGrp="1" noChangeArrowheads="1"/>
          </p:cNvSpPr>
          <p:nvPr>
            <p:ph type="body" idx="1"/>
          </p:nvPr>
        </p:nvSpPr>
        <p:spPr>
          <a:xfrm>
            <a:off x="946150" y="4860925"/>
            <a:ext cx="5207000" cy="4605338"/>
          </a:xfrm>
        </p:spPr>
        <p:txBody>
          <a:bodyPr/>
          <a:lstStyle/>
          <a:p>
            <a:endParaRPr lang="en-US" altLang="ja-JP"/>
          </a:p>
          <a:p>
            <a:r>
              <a:rPr lang="ja-JP" altLang="en-US"/>
              <a:t>次のスライドお願いします。</a:t>
            </a:r>
          </a:p>
          <a:p>
            <a:endParaRPr lang="en-US" altLang="ja-JP"/>
          </a:p>
        </p:txBody>
      </p:sp>
    </p:spTree>
    <p:extLst>
      <p:ext uri="{BB962C8B-B14F-4D97-AF65-F5344CB8AC3E}">
        <p14:creationId xmlns:p14="http://schemas.microsoft.com/office/powerpoint/2010/main" val="1755182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0C547-DEE7-4916-B43D-2FCFC359C568}" type="slidenum">
              <a:rPr lang="en-US" altLang="ja-JP">
                <a:solidFill>
                  <a:prstClr val="black"/>
                </a:solidFill>
              </a:rPr>
              <a:pPr/>
              <a:t>49</a:t>
            </a:fld>
            <a:endParaRPr lang="en-US" altLang="ja-JP">
              <a:solidFill>
                <a:prstClr val="black"/>
              </a:solidFill>
            </a:endParaRPr>
          </a:p>
        </p:txBody>
      </p:sp>
      <p:sp>
        <p:nvSpPr>
          <p:cNvPr id="1195010" name="Rectangle 2"/>
          <p:cNvSpPr>
            <a:spLocks noGrp="1" noRot="1" noChangeAspect="1" noChangeArrowheads="1" noTextEdit="1"/>
          </p:cNvSpPr>
          <p:nvPr>
            <p:ph type="sldImg"/>
          </p:nvPr>
        </p:nvSpPr>
        <p:spPr>
          <a:xfrm>
            <a:off x="992188" y="768350"/>
            <a:ext cx="5114925" cy="3836988"/>
          </a:xfrm>
          <a:ln/>
        </p:spPr>
      </p:sp>
      <p:sp>
        <p:nvSpPr>
          <p:cNvPr id="1195011" name="Rectangle 3"/>
          <p:cNvSpPr>
            <a:spLocks noGrp="1" noChangeArrowheads="1"/>
          </p:cNvSpPr>
          <p:nvPr>
            <p:ph type="body" idx="1"/>
          </p:nvPr>
        </p:nvSpPr>
        <p:spPr>
          <a:xfrm>
            <a:off x="946150" y="4860925"/>
            <a:ext cx="5207000" cy="4605338"/>
          </a:xfrm>
        </p:spPr>
        <p:txBody>
          <a:bodyPr/>
          <a:lstStyle/>
          <a:p>
            <a:endParaRPr lang="en-US" altLang="ja-JP"/>
          </a:p>
          <a:p>
            <a:r>
              <a:rPr lang="ja-JP" altLang="en-US"/>
              <a:t>次のスライドお願いします。</a:t>
            </a:r>
          </a:p>
          <a:p>
            <a:endParaRPr lang="en-US" altLang="ja-JP"/>
          </a:p>
        </p:txBody>
      </p:sp>
    </p:spTree>
    <p:extLst>
      <p:ext uri="{BB962C8B-B14F-4D97-AF65-F5344CB8AC3E}">
        <p14:creationId xmlns:p14="http://schemas.microsoft.com/office/powerpoint/2010/main" val="24433927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80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66353" indent="-294751" eaLnBrk="0" hangingPunct="0">
              <a:defRPr kumimoji="1">
                <a:solidFill>
                  <a:schemeClr val="tx1"/>
                </a:solidFill>
                <a:latin typeface="Arial" charset="0"/>
                <a:ea typeface="ＭＳ Ｐゴシック" charset="-128"/>
              </a:defRPr>
            </a:lvl2pPr>
            <a:lvl3pPr marL="1179005" indent="-235801" eaLnBrk="0" hangingPunct="0">
              <a:defRPr kumimoji="1">
                <a:solidFill>
                  <a:schemeClr val="tx1"/>
                </a:solidFill>
                <a:latin typeface="Arial" charset="0"/>
                <a:ea typeface="ＭＳ Ｐゴシック" charset="-128"/>
              </a:defRPr>
            </a:lvl3pPr>
            <a:lvl4pPr marL="1650606" indent="-235801" eaLnBrk="0" hangingPunct="0">
              <a:defRPr kumimoji="1">
                <a:solidFill>
                  <a:schemeClr val="tx1"/>
                </a:solidFill>
                <a:latin typeface="Arial" charset="0"/>
                <a:ea typeface="ＭＳ Ｐゴシック" charset="-128"/>
              </a:defRPr>
            </a:lvl4pPr>
            <a:lvl5pPr marL="2122208" indent="-235801" eaLnBrk="0" hangingPunct="0">
              <a:defRPr kumimoji="1">
                <a:solidFill>
                  <a:schemeClr val="tx1"/>
                </a:solidFill>
                <a:latin typeface="Arial" charset="0"/>
                <a:ea typeface="ＭＳ Ｐゴシック" charset="-128"/>
              </a:defRPr>
            </a:lvl5pPr>
            <a:lvl6pPr marL="2593810" indent="-235801" eaLnBrk="0" fontAlgn="base" hangingPunct="0">
              <a:spcBef>
                <a:spcPct val="0"/>
              </a:spcBef>
              <a:spcAft>
                <a:spcPct val="0"/>
              </a:spcAft>
              <a:defRPr kumimoji="1">
                <a:solidFill>
                  <a:schemeClr val="tx1"/>
                </a:solidFill>
                <a:latin typeface="Arial" charset="0"/>
                <a:ea typeface="ＭＳ Ｐゴシック" charset="-128"/>
              </a:defRPr>
            </a:lvl6pPr>
            <a:lvl7pPr marL="3065412" indent="-235801" eaLnBrk="0" fontAlgn="base" hangingPunct="0">
              <a:spcBef>
                <a:spcPct val="0"/>
              </a:spcBef>
              <a:spcAft>
                <a:spcPct val="0"/>
              </a:spcAft>
              <a:defRPr kumimoji="1">
                <a:solidFill>
                  <a:schemeClr val="tx1"/>
                </a:solidFill>
                <a:latin typeface="Arial" charset="0"/>
                <a:ea typeface="ＭＳ Ｐゴシック" charset="-128"/>
              </a:defRPr>
            </a:lvl7pPr>
            <a:lvl8pPr marL="3537014" indent="-235801" eaLnBrk="0" fontAlgn="base" hangingPunct="0">
              <a:spcBef>
                <a:spcPct val="0"/>
              </a:spcBef>
              <a:spcAft>
                <a:spcPct val="0"/>
              </a:spcAft>
              <a:defRPr kumimoji="1">
                <a:solidFill>
                  <a:schemeClr val="tx1"/>
                </a:solidFill>
                <a:latin typeface="Arial" charset="0"/>
                <a:ea typeface="ＭＳ Ｐゴシック" charset="-128"/>
              </a:defRPr>
            </a:lvl8pPr>
            <a:lvl9pPr marL="4008615" indent="-235801"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6ACDEB1-5843-46F3-85E9-AD8B73DAF5C1}" type="slidenum">
              <a:rPr lang="en-US" altLang="ja-JP">
                <a:solidFill>
                  <a:srgbClr val="000000"/>
                </a:solidFill>
              </a:rPr>
              <a:pPr eaLnBrk="1" hangingPunct="1"/>
              <a:t>50</a:t>
            </a:fld>
            <a:endParaRPr lang="en-US" altLang="ja-JP">
              <a:solidFill>
                <a:srgbClr val="000000"/>
              </a:solidFill>
            </a:endParaRPr>
          </a:p>
        </p:txBody>
      </p:sp>
    </p:spTree>
    <p:extLst>
      <p:ext uri="{BB962C8B-B14F-4D97-AF65-F5344CB8AC3E}">
        <p14:creationId xmlns:p14="http://schemas.microsoft.com/office/powerpoint/2010/main" val="31854197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pPr>
                <a:defRPr/>
              </a:pPr>
              <a:t>51</a:t>
            </a:fld>
            <a:endParaRPr lang="en-US" altLang="ja-JP"/>
          </a:p>
        </p:txBody>
      </p:sp>
    </p:spTree>
    <p:extLst>
      <p:ext uri="{BB962C8B-B14F-4D97-AF65-F5344CB8AC3E}">
        <p14:creationId xmlns:p14="http://schemas.microsoft.com/office/powerpoint/2010/main" val="4032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pPr>
                <a:defRPr/>
              </a:pPr>
              <a:t>5</a:t>
            </a:fld>
            <a:endParaRPr lang="en-US" altLang="ja-JP"/>
          </a:p>
        </p:txBody>
      </p:sp>
    </p:spTree>
    <p:extLst>
      <p:ext uri="{BB962C8B-B14F-4D97-AF65-F5344CB8AC3E}">
        <p14:creationId xmlns:p14="http://schemas.microsoft.com/office/powerpoint/2010/main" val="21622718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63A43112-FD0E-454F-AADF-9C42005E1B90}" type="slidenum">
              <a:rPr lang="en-US" altLang="ja-JP" smtClean="0">
                <a:solidFill>
                  <a:prstClr val="black"/>
                </a:solidFill>
              </a:rPr>
              <a:pPr>
                <a:defRPr/>
              </a:pPr>
              <a:t>52</a:t>
            </a:fld>
            <a:endParaRPr lang="en-US" altLang="ja-JP">
              <a:solidFill>
                <a:prstClr val="black"/>
              </a:solidFill>
            </a:endParaRPr>
          </a:p>
        </p:txBody>
      </p:sp>
    </p:spTree>
    <p:extLst>
      <p:ext uri="{BB962C8B-B14F-4D97-AF65-F5344CB8AC3E}">
        <p14:creationId xmlns:p14="http://schemas.microsoft.com/office/powerpoint/2010/main" val="2581925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63A43112-FD0E-454F-AADF-9C42005E1B90}" type="slidenum">
              <a:rPr lang="en-US" altLang="ja-JP" smtClean="0">
                <a:solidFill>
                  <a:prstClr val="black"/>
                </a:solidFill>
              </a:rPr>
              <a:pPr>
                <a:defRPr/>
              </a:pPr>
              <a:t>53</a:t>
            </a:fld>
            <a:endParaRPr lang="en-US" altLang="ja-JP">
              <a:solidFill>
                <a:prstClr val="black"/>
              </a:solidFill>
            </a:endParaRPr>
          </a:p>
        </p:txBody>
      </p:sp>
    </p:spTree>
    <p:extLst>
      <p:ext uri="{BB962C8B-B14F-4D97-AF65-F5344CB8AC3E}">
        <p14:creationId xmlns:p14="http://schemas.microsoft.com/office/powerpoint/2010/main" val="5203570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pPr defTabSz="952500"/>
            <a:fld id="{21721588-672B-4116-A640-7A42FF8D4679}" type="slidenum">
              <a:rPr lang="en-US" altLang="ja-JP" smtClean="0">
                <a:solidFill>
                  <a:srgbClr val="000000"/>
                </a:solidFill>
              </a:rPr>
              <a:pPr defTabSz="952500"/>
              <a:t>54</a:t>
            </a:fld>
            <a:endParaRPr lang="en-US" altLang="ja-JP" smtClean="0">
              <a:solidFill>
                <a:srgbClr val="000000"/>
              </a:solidFill>
            </a:endParaRPr>
          </a:p>
        </p:txBody>
      </p:sp>
      <p:sp>
        <p:nvSpPr>
          <p:cNvPr id="248835" name="Rectangle 2"/>
          <p:cNvSpPr>
            <a:spLocks noGrp="1" noRot="1" noChangeAspect="1" noChangeArrowheads="1" noTextEdit="1"/>
          </p:cNvSpPr>
          <p:nvPr>
            <p:ph type="sldImg"/>
          </p:nvPr>
        </p:nvSpPr>
        <p:spPr>
          <a:xfrm>
            <a:off x="990600" y="768350"/>
            <a:ext cx="5118100" cy="3838575"/>
          </a:xfrm>
          <a:ln/>
        </p:spPr>
      </p:sp>
      <p:sp>
        <p:nvSpPr>
          <p:cNvPr id="248836" name="Rectangle 3"/>
          <p:cNvSpPr>
            <a:spLocks noGrp="1" noChangeArrowheads="1"/>
          </p:cNvSpPr>
          <p:nvPr>
            <p:ph type="body" idx="1"/>
          </p:nvPr>
        </p:nvSpPr>
        <p:spPr>
          <a:xfrm>
            <a:off x="709159" y="4863273"/>
            <a:ext cx="5680982" cy="4602371"/>
          </a:xfrm>
          <a:noFill/>
          <a:ln/>
        </p:spPr>
        <p:txBody>
          <a:bodyPr/>
          <a:lstStyle/>
          <a:p>
            <a:pPr eaLnBrk="1" hangingPunct="1"/>
            <a:endParaRPr lang="ja-JP" altLang="ja-JP" smtClean="0"/>
          </a:p>
        </p:txBody>
      </p:sp>
    </p:spTree>
    <p:extLst>
      <p:ext uri="{BB962C8B-B14F-4D97-AF65-F5344CB8AC3E}">
        <p14:creationId xmlns:p14="http://schemas.microsoft.com/office/powerpoint/2010/main" val="16305037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pPr>
                <a:defRPr/>
              </a:pPr>
              <a:t>55</a:t>
            </a:fld>
            <a:endParaRPr lang="en-US" altLang="ja-JP"/>
          </a:p>
        </p:txBody>
      </p:sp>
    </p:spTree>
    <p:extLst>
      <p:ext uri="{BB962C8B-B14F-4D97-AF65-F5344CB8AC3E}">
        <p14:creationId xmlns:p14="http://schemas.microsoft.com/office/powerpoint/2010/main" val="3074487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solidFill>
                  <a:prstClr val="black"/>
                </a:solidFill>
              </a:rPr>
              <a:pPr>
                <a:defRPr/>
              </a:pPr>
              <a:t>56</a:t>
            </a:fld>
            <a:endParaRPr lang="en-US" altLang="ja-JP">
              <a:solidFill>
                <a:prstClr val="black"/>
              </a:solidFill>
            </a:endParaRPr>
          </a:p>
        </p:txBody>
      </p:sp>
    </p:spTree>
    <p:extLst>
      <p:ext uri="{BB962C8B-B14F-4D97-AF65-F5344CB8AC3E}">
        <p14:creationId xmlns:p14="http://schemas.microsoft.com/office/powerpoint/2010/main" val="403249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solidFill>
                  <a:prstClr val="black"/>
                </a:solidFill>
              </a:rPr>
              <a:pPr>
                <a:defRPr/>
              </a:pPr>
              <a:t>57</a:t>
            </a:fld>
            <a:endParaRPr lang="en-US" altLang="ja-JP">
              <a:solidFill>
                <a:prstClr val="black"/>
              </a:solidFill>
            </a:endParaRPr>
          </a:p>
        </p:txBody>
      </p:sp>
    </p:spTree>
    <p:extLst>
      <p:ext uri="{BB962C8B-B14F-4D97-AF65-F5344CB8AC3E}">
        <p14:creationId xmlns:p14="http://schemas.microsoft.com/office/powerpoint/2010/main" val="403249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extLst>
      <p:ext uri="{BB962C8B-B14F-4D97-AF65-F5344CB8AC3E}">
        <p14:creationId xmlns:p14="http://schemas.microsoft.com/office/powerpoint/2010/main" val="12964306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solidFill>
                  <a:prstClr val="black"/>
                </a:solidFill>
              </a:rPr>
              <a:pPr>
                <a:defRPr/>
              </a:pPr>
              <a:t>59</a:t>
            </a:fld>
            <a:endParaRPr lang="en-US" altLang="ja-JP">
              <a:solidFill>
                <a:prstClr val="black"/>
              </a:solidFill>
            </a:endParaRPr>
          </a:p>
        </p:txBody>
      </p:sp>
    </p:spTree>
    <p:extLst>
      <p:ext uri="{BB962C8B-B14F-4D97-AF65-F5344CB8AC3E}">
        <p14:creationId xmlns:p14="http://schemas.microsoft.com/office/powerpoint/2010/main" val="41351207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46163" y="788988"/>
            <a:ext cx="5054600" cy="37925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63A43112-FD0E-454F-AADF-9C42005E1B90}" type="slidenum">
              <a:rPr lang="en-US" altLang="ja-JP" smtClean="0">
                <a:solidFill>
                  <a:prstClr val="black"/>
                </a:solidFill>
              </a:rPr>
              <a:pPr>
                <a:defRPr/>
              </a:pPr>
              <a:t>60</a:t>
            </a:fld>
            <a:endParaRPr lang="en-US" altLang="ja-JP">
              <a:solidFill>
                <a:prstClr val="black"/>
              </a:solidFill>
            </a:endParaRPr>
          </a:p>
        </p:txBody>
      </p:sp>
    </p:spTree>
    <p:extLst>
      <p:ext uri="{BB962C8B-B14F-4D97-AF65-F5344CB8AC3E}">
        <p14:creationId xmlns:p14="http://schemas.microsoft.com/office/powerpoint/2010/main" val="6331379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 1"/>
          <p:cNvSpPr>
            <a:spLocks noGrp="1" noRot="1" noChangeAspect="1" noTextEdit="1"/>
          </p:cNvSpPr>
          <p:nvPr>
            <p:ph type="sldImg"/>
          </p:nvPr>
        </p:nvSpPr>
        <p:spPr>
          <a:ln/>
        </p:spPr>
      </p:sp>
      <p:sp>
        <p:nvSpPr>
          <p:cNvPr id="1280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280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29B039C5-C6C2-44FA-B895-FAD38D09D4FE}" type="slidenum">
              <a:rPr lang="en-US" altLang="ja-JP" sz="1300" b="0" smtClean="0">
                <a:solidFill>
                  <a:srgbClr val="000000"/>
                </a:solidFill>
                <a:latin typeface="Times New Roman" pitchFamily="18" charset="0"/>
              </a:rPr>
              <a:pPr eaLnBrk="1" hangingPunct="1"/>
              <a:t>61</a:t>
            </a:fld>
            <a:endParaRPr lang="en-US" altLang="ja-JP" sz="1300" b="0" smtClean="0">
              <a:solidFill>
                <a:srgbClr val="000000"/>
              </a:solidFill>
              <a:latin typeface="Times New Roman" pitchFamily="18" charset="0"/>
            </a:endParaRPr>
          </a:p>
        </p:txBody>
      </p:sp>
    </p:spTree>
    <p:extLst>
      <p:ext uri="{BB962C8B-B14F-4D97-AF65-F5344CB8AC3E}">
        <p14:creationId xmlns:p14="http://schemas.microsoft.com/office/powerpoint/2010/main" val="289264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xfrm>
            <a:off x="946150" y="4860925"/>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t>１日に</a:t>
            </a:r>
            <a:r>
              <a:rPr lang="en-US" altLang="ja-JP" smtClean="0"/>
              <a:t>1600</a:t>
            </a:r>
            <a:r>
              <a:rPr lang="ja-JP" altLang="en-US" smtClean="0"/>
              <a:t>カロリー食事を取る場合，その半分を糖質で取ると</a:t>
            </a:r>
            <a:r>
              <a:rPr lang="en-US" altLang="ja-JP" smtClean="0"/>
              <a:t>800</a:t>
            </a:r>
            <a:r>
              <a:rPr lang="ja-JP" altLang="en-US" smtClean="0"/>
              <a:t>カロリーすなわちブドウ糖換算で</a:t>
            </a:r>
            <a:r>
              <a:rPr lang="en-US" altLang="ja-JP" smtClean="0"/>
              <a:t>200g</a:t>
            </a:r>
            <a:r>
              <a:rPr lang="ja-JP" altLang="en-US" smtClean="0"/>
              <a:t>ほど摂取します。</a:t>
            </a:r>
          </a:p>
          <a:p>
            <a:pPr eaLnBrk="1" hangingPunct="1"/>
            <a:r>
              <a:rPr lang="ja-JP" altLang="en-US" smtClean="0"/>
              <a:t>食後に血糖は上昇しますが，膵臓からインスリンが分泌され，正常ではすぐに肝臓と筋肉にグリコーゲンとして蓄えられます。</a:t>
            </a:r>
          </a:p>
          <a:p>
            <a:pPr eaLnBrk="1" hangingPunct="1"/>
            <a:r>
              <a:rPr lang="ja-JP" altLang="en-US" smtClean="0"/>
              <a:t>肝臓は摂取量とほぼ同じくらいのブドウ糖を産生します。その半分は脳が使い，あとは，筋肉や赤血球などで使われますが，かなりの部分はまた乳酸として肝臓に戻ってきます。</a:t>
            </a:r>
          </a:p>
          <a:p>
            <a:pPr eaLnBrk="1" hangingPunct="1"/>
            <a:r>
              <a:rPr lang="ja-JP" altLang="en-US" smtClean="0"/>
              <a:t>基本的に，筋肉は脂肪酸をエネルギー源にします。脂肪組織での糖の利用は非常に少なく，脳がブドウ糖の最大の消費者であります。しかし，脳は一定量のブドウ糖を用いますので直接にそれ自体の糖代謝を変化させて血糖値を調節することはありません。</a:t>
            </a:r>
          </a:p>
          <a:p>
            <a:pPr eaLnBrk="1" hangingPunct="1"/>
            <a:endParaRPr lang="ja-JP" altLang="en-US" smtClean="0"/>
          </a:p>
          <a:p>
            <a:pPr eaLnBrk="1" hangingPunct="1"/>
            <a:r>
              <a:rPr lang="ja-JP" altLang="en-US" smtClean="0"/>
              <a:t>そこで，生体の糖代謝維持には筋肉，肝臓，膵臓の３つの臓器が重要な役割を果たします。</a:t>
            </a:r>
          </a:p>
          <a:p>
            <a:pPr eaLnBrk="1" hangingPunct="1"/>
            <a:endParaRPr lang="ja-JP" altLang="en-US" smtClean="0"/>
          </a:p>
          <a:p>
            <a:pPr eaLnBrk="1" hangingPunct="1"/>
            <a:r>
              <a:rPr lang="ja-JP" altLang="en-US" smtClean="0"/>
              <a:t>次のスライドお願いします。</a:t>
            </a:r>
          </a:p>
          <a:p>
            <a:pPr eaLnBrk="1" hangingPunct="1"/>
            <a:endParaRPr lang="ja-JP" altLang="en-US" smtClean="0"/>
          </a:p>
          <a:p>
            <a:pPr eaLnBrk="1" hangingPunct="1"/>
            <a:endParaRPr lang="ja-JP" altLang="en-US" smtClean="0"/>
          </a:p>
          <a:p>
            <a:pPr eaLnBrk="1" hangingPunct="1"/>
            <a:endParaRPr lang="ja-JP" altLang="en-US" smtClean="0"/>
          </a:p>
          <a:p>
            <a:pPr eaLnBrk="1" hangingPunct="1"/>
            <a:endParaRPr lang="ja-JP" altLang="en-US" smtClean="0"/>
          </a:p>
          <a:p>
            <a:pPr eaLnBrk="1" hangingPunct="1"/>
            <a:endParaRPr lang="ja-JP" altLang="en-US" smtClean="0"/>
          </a:p>
          <a:p>
            <a:pPr eaLnBrk="1" hangingPunct="1"/>
            <a:endParaRPr lang="ja-JP" altLang="en-US" smtClean="0"/>
          </a:p>
        </p:txBody>
      </p:sp>
    </p:spTree>
    <p:extLst>
      <p:ext uri="{BB962C8B-B14F-4D97-AF65-F5344CB8AC3E}">
        <p14:creationId xmlns:p14="http://schemas.microsoft.com/office/powerpoint/2010/main" val="1201490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p:cNvSpPr>
            <a:spLocks noGrp="1" noRot="1" noChangeAspect="1" noTextEdit="1"/>
          </p:cNvSpPr>
          <p:nvPr>
            <p:ph type="sldImg"/>
          </p:nvPr>
        </p:nvSpPr>
        <p:spPr>
          <a:ln/>
        </p:spPr>
      </p:sp>
      <p:sp>
        <p:nvSpPr>
          <p:cNvPr id="1157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157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63670CB7-5E2B-4568-93C5-0D46DFB68E3B}" type="slidenum">
              <a:rPr lang="en-US" altLang="ja-JP" sz="1300" b="0" smtClean="0">
                <a:solidFill>
                  <a:prstClr val="black"/>
                </a:solidFill>
                <a:latin typeface="Times New Roman" pitchFamily="18" charset="0"/>
              </a:rPr>
              <a:pPr eaLnBrk="1" hangingPunct="1"/>
              <a:t>8</a:t>
            </a:fld>
            <a:endParaRPr lang="en-US" altLang="ja-JP" sz="1300" b="0" smtClean="0">
              <a:solidFill>
                <a:prstClr val="black"/>
              </a:solidFill>
              <a:latin typeface="Times New Roman" pitchFamily="18" charset="0"/>
            </a:endParaRPr>
          </a:p>
        </p:txBody>
      </p:sp>
    </p:spTree>
    <p:extLst>
      <p:ext uri="{BB962C8B-B14F-4D97-AF65-F5344CB8AC3E}">
        <p14:creationId xmlns:p14="http://schemas.microsoft.com/office/powerpoint/2010/main" val="357886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xfrm>
            <a:off x="946150" y="4860925"/>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１日に</a:t>
            </a:r>
            <a:r>
              <a:rPr lang="en-US" altLang="ja-JP" dirty="0" smtClean="0"/>
              <a:t>1600</a:t>
            </a:r>
            <a:r>
              <a:rPr lang="ja-JP" altLang="en-US" dirty="0" smtClean="0"/>
              <a:t>カロリー食事を取る場合，その半分を糖質で取ると</a:t>
            </a:r>
            <a:r>
              <a:rPr lang="en-US" altLang="ja-JP" dirty="0" smtClean="0"/>
              <a:t>800</a:t>
            </a:r>
            <a:r>
              <a:rPr lang="ja-JP" altLang="en-US" dirty="0" smtClean="0"/>
              <a:t>カロリーすなわちブドウ糖換算で</a:t>
            </a:r>
            <a:r>
              <a:rPr lang="en-US" altLang="ja-JP" dirty="0" smtClean="0"/>
              <a:t>200g</a:t>
            </a:r>
            <a:r>
              <a:rPr lang="ja-JP" altLang="en-US" dirty="0" smtClean="0"/>
              <a:t>ほど摂取します。</a:t>
            </a:r>
          </a:p>
          <a:p>
            <a:pPr eaLnBrk="1" hangingPunct="1"/>
            <a:r>
              <a:rPr lang="ja-JP" altLang="en-US" dirty="0" smtClean="0"/>
              <a:t>食後に血糖は上昇しますが，膵臓からインスリンが分泌され，正常ではすぐに肝臓と筋肉にグリコーゲンとして蓄えられます。</a:t>
            </a:r>
          </a:p>
          <a:p>
            <a:pPr eaLnBrk="1" hangingPunct="1"/>
            <a:r>
              <a:rPr lang="ja-JP" altLang="en-US" dirty="0" smtClean="0"/>
              <a:t>肝臓は摂取量とほぼ同じくらいのブドウ糖を産生します。その半分は脳が使い，あとは，筋肉や赤血球などで使われますが，かなりの部分はまた乳酸として肝臓に戻ってきます。</a:t>
            </a:r>
          </a:p>
          <a:p>
            <a:pPr eaLnBrk="1" hangingPunct="1"/>
            <a:r>
              <a:rPr lang="ja-JP" altLang="en-US" dirty="0" smtClean="0"/>
              <a:t>基本的に，筋肉は脂肪酸をエネルギー源にします。脂肪組織での糖の利用は非常に少なく，脳がブドウ糖の最大の消費者であります。しかし，脳は一定量のブドウ糖を用いますので直接にそれ自体の糖代謝を変化させて血糖値を調節することはありません。</a:t>
            </a:r>
          </a:p>
          <a:p>
            <a:pPr eaLnBrk="1" hangingPunct="1"/>
            <a:endParaRPr lang="ja-JP" altLang="en-US" dirty="0" smtClean="0"/>
          </a:p>
          <a:p>
            <a:pPr eaLnBrk="1" hangingPunct="1"/>
            <a:r>
              <a:rPr lang="ja-JP" altLang="en-US" dirty="0" smtClean="0"/>
              <a:t>そこで，生体の糖代謝維持には筋肉，肝臓，膵臓の３つの臓器が重要な役割を果たします。</a:t>
            </a:r>
          </a:p>
          <a:p>
            <a:pPr eaLnBrk="1" hangingPunct="1"/>
            <a:endParaRPr lang="ja-JP" altLang="en-US" dirty="0" smtClean="0"/>
          </a:p>
          <a:p>
            <a:pPr eaLnBrk="1" hangingPunct="1"/>
            <a:r>
              <a:rPr lang="ja-JP" altLang="en-US" dirty="0" smtClean="0"/>
              <a:t>次のスライドお願いします。</a:t>
            </a:r>
          </a:p>
          <a:p>
            <a:pPr eaLnBrk="1" hangingPunct="1"/>
            <a:endParaRPr lang="ja-JP" altLang="en-US" dirty="0" smtClean="0"/>
          </a:p>
          <a:p>
            <a:pPr eaLnBrk="1" hangingPunct="1"/>
            <a:endParaRPr lang="ja-JP" altLang="en-US" dirty="0" smtClean="0"/>
          </a:p>
          <a:p>
            <a:pPr eaLnBrk="1" hangingPunct="1"/>
            <a:endParaRPr lang="ja-JP" altLang="en-US" dirty="0" smtClean="0"/>
          </a:p>
          <a:p>
            <a:pPr eaLnBrk="1" hangingPunct="1"/>
            <a:endParaRPr lang="ja-JP" altLang="en-US" dirty="0" smtClean="0"/>
          </a:p>
          <a:p>
            <a:pPr eaLnBrk="1" hangingPunct="1"/>
            <a:endParaRPr lang="ja-JP" altLang="en-US" dirty="0" smtClean="0"/>
          </a:p>
          <a:p>
            <a:pPr eaLnBrk="1" hangingPunct="1"/>
            <a:endParaRPr lang="ja-JP" altLang="en-US" dirty="0" smtClean="0"/>
          </a:p>
        </p:txBody>
      </p:sp>
    </p:spTree>
    <p:extLst>
      <p:ext uri="{BB962C8B-B14F-4D97-AF65-F5344CB8AC3E}">
        <p14:creationId xmlns:p14="http://schemas.microsoft.com/office/powerpoint/2010/main" val="2874887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 1"/>
          <p:cNvSpPr>
            <a:spLocks noGrp="1" noRot="1" noChangeAspect="1" noTextEdit="1"/>
          </p:cNvSpPr>
          <p:nvPr>
            <p:ph type="sldImg"/>
          </p:nvPr>
        </p:nvSpPr>
        <p:spPr>
          <a:ln/>
        </p:spPr>
      </p:sp>
      <p:sp>
        <p:nvSpPr>
          <p:cNvPr id="11776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p>
        </p:txBody>
      </p:sp>
      <p:sp>
        <p:nvSpPr>
          <p:cNvPr id="1177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43534B85-15D7-442D-8AE4-586F5F8FB78A}" type="slidenum">
              <a:rPr lang="en-US" altLang="ja-JP" sz="1300" b="0" smtClean="0">
                <a:solidFill>
                  <a:prstClr val="black"/>
                </a:solidFill>
                <a:latin typeface="Times New Roman" pitchFamily="18" charset="0"/>
              </a:rPr>
              <a:pPr eaLnBrk="1" hangingPunct="1"/>
              <a:t>11</a:t>
            </a:fld>
            <a:endParaRPr lang="en-US" altLang="ja-JP" sz="1300" b="0" dirty="0" smtClean="0">
              <a:solidFill>
                <a:prstClr val="black"/>
              </a:solidFill>
              <a:latin typeface="Times New Roman" pitchFamily="18" charset="0"/>
            </a:endParaRPr>
          </a:p>
        </p:txBody>
      </p:sp>
    </p:spTree>
    <p:extLst>
      <p:ext uri="{BB962C8B-B14F-4D97-AF65-F5344CB8AC3E}">
        <p14:creationId xmlns:p14="http://schemas.microsoft.com/office/powerpoint/2010/main" val="97645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8.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2961C8C-8A5E-4FA9-849D-BDA308D957C6}" type="slidenum">
              <a:rPr lang="en-US" altLang="ja-JP"/>
              <a:pPr>
                <a:defRPr/>
              </a:pPr>
              <a:t>‹#›</a:t>
            </a:fld>
            <a:endParaRPr lang="en-US" altLang="ja-JP"/>
          </a:p>
        </p:txBody>
      </p:sp>
    </p:spTree>
    <p:extLst>
      <p:ext uri="{BB962C8B-B14F-4D97-AF65-F5344CB8AC3E}">
        <p14:creationId xmlns:p14="http://schemas.microsoft.com/office/powerpoint/2010/main" val="376176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C2377C0-AF88-46BF-B644-35C65C602501}" type="slidenum">
              <a:rPr lang="en-US" altLang="ja-JP"/>
              <a:pPr>
                <a:defRPr/>
              </a:pPr>
              <a:t>‹#›</a:t>
            </a:fld>
            <a:endParaRPr lang="en-US" altLang="ja-JP"/>
          </a:p>
        </p:txBody>
      </p:sp>
    </p:spTree>
    <p:extLst>
      <p:ext uri="{BB962C8B-B14F-4D97-AF65-F5344CB8AC3E}">
        <p14:creationId xmlns:p14="http://schemas.microsoft.com/office/powerpoint/2010/main" val="33510762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8D3307-244D-4CCA-AB11-B92EC17D9C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238559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83128E-F657-49E7-B091-2B995BED14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796798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C4F540-704F-4A25-9DE4-01F3EE5DB9A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99079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5"/>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31D3E6-09CC-4645-8DB5-5044713C8B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72609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8F44B49-12B0-4317-A1F0-622B04266C0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696973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F77A7348-2DCA-4ED4-896D-CF2404F3972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3643761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B29E883-9C20-4EE8-B89D-FEBF37581CE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113324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1BBDA3D6-02EC-49B3-8186-23042C284B8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96720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13A4CAAE-C762-4FD2-ADAC-18199431F66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004011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8E78B8E3-5D26-439D-996B-B6B271BBEDA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571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423F633-18E5-4C28-B5B0-3B7E6254146B}" type="slidenum">
              <a:rPr lang="en-US" altLang="ja-JP"/>
              <a:pPr>
                <a:defRPr/>
              </a:pPr>
              <a:t>‹#›</a:t>
            </a:fld>
            <a:endParaRPr lang="en-US" altLang="ja-JP"/>
          </a:p>
        </p:txBody>
      </p:sp>
    </p:spTree>
    <p:extLst>
      <p:ext uri="{BB962C8B-B14F-4D97-AF65-F5344CB8AC3E}">
        <p14:creationId xmlns:p14="http://schemas.microsoft.com/office/powerpoint/2010/main" val="26535058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27B8E434-C932-444E-86F0-2E449E84450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738481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17991194-19EC-405A-8B0C-30CFD8B3D9B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766405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E98640F-11E0-4F58-BAF1-AFE33385447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718043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26562D9D-9BBD-49FE-9FF7-6C13F64EFB6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204347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9"/>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AEE0E0D3-9AA3-451D-87B9-1300BEC02C3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872211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B4B6E2BD-FC3B-48E5-8122-37D379D2A27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813976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1"/>
            <a:ext cx="8229600" cy="4525963"/>
          </a:xfrm>
        </p:spPr>
        <p:txBody>
          <a:bodyPr/>
          <a:lstStyle/>
          <a:p>
            <a:endParaRPr lang="ja-JP" altLang="en-US"/>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118D8F14-D08F-4BD8-8FFD-A2F3571FEC3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090130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1"/>
            <a:ext cx="8229600" cy="4525963"/>
          </a:xfrm>
        </p:spPr>
        <p:txBody>
          <a:bodyPr/>
          <a:lstStyle/>
          <a:p>
            <a:endParaRPr lang="ja-JP" altLang="en-US"/>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BA826750-CDF6-4028-B157-A78394DDAD3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868202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5E5ACCEC-6E5D-4F04-88F1-0AE8B3F32776}" type="slidenum">
              <a:rPr lang="en-US" altLang="en-US"/>
              <a:pPr>
                <a:defRPr/>
              </a:pPr>
              <a:t>‹#›</a:t>
            </a:fld>
            <a:endParaRPr lang="en-US" altLang="en-US"/>
          </a:p>
        </p:txBody>
      </p:sp>
    </p:spTree>
    <p:extLst>
      <p:ext uri="{BB962C8B-B14F-4D97-AF65-F5344CB8AC3E}">
        <p14:creationId xmlns:p14="http://schemas.microsoft.com/office/powerpoint/2010/main" val="11485954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63E3E83F-4BB7-4AA4-B40C-A90EA61DF83E}" type="slidenum">
              <a:rPr lang="en-US" altLang="en-US"/>
              <a:pPr>
                <a:defRPr/>
              </a:pPr>
              <a:t>‹#›</a:t>
            </a:fld>
            <a:endParaRPr lang="en-US" altLang="en-US"/>
          </a:p>
        </p:txBody>
      </p:sp>
    </p:spTree>
    <p:extLst>
      <p:ext uri="{BB962C8B-B14F-4D97-AF65-F5344CB8AC3E}">
        <p14:creationId xmlns:p14="http://schemas.microsoft.com/office/powerpoint/2010/main" val="3932640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DD86F58-126F-4102-9E1B-3A0FA7E38EC3}" type="slidenum">
              <a:rPr lang="en-US" altLang="ja-JP"/>
              <a:pPr>
                <a:defRPr/>
              </a:pPr>
              <a:t>‹#›</a:t>
            </a:fld>
            <a:endParaRPr lang="en-US" altLang="ja-JP"/>
          </a:p>
        </p:txBody>
      </p:sp>
    </p:spTree>
    <p:extLst>
      <p:ext uri="{BB962C8B-B14F-4D97-AF65-F5344CB8AC3E}">
        <p14:creationId xmlns:p14="http://schemas.microsoft.com/office/powerpoint/2010/main" val="1256603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5A00D99B-9A9C-4251-BA4A-97B1F6076DB0}" type="slidenum">
              <a:rPr lang="en-US" altLang="en-US"/>
              <a:pPr>
                <a:defRPr/>
              </a:pPr>
              <a:t>‹#›</a:t>
            </a:fld>
            <a:endParaRPr lang="en-US" altLang="en-US"/>
          </a:p>
        </p:txBody>
      </p:sp>
    </p:spTree>
    <p:extLst>
      <p:ext uri="{BB962C8B-B14F-4D97-AF65-F5344CB8AC3E}">
        <p14:creationId xmlns:p14="http://schemas.microsoft.com/office/powerpoint/2010/main" val="4371003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3"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7"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E1C4564A-40D3-40EB-BE46-58191A3EEA0D}" type="slidenum">
              <a:rPr lang="en-US" altLang="en-US"/>
              <a:pPr>
                <a:defRPr/>
              </a:pPr>
              <a:t>‹#›</a:t>
            </a:fld>
            <a:endParaRPr lang="en-US" altLang="en-US"/>
          </a:p>
        </p:txBody>
      </p:sp>
    </p:spTree>
    <p:extLst>
      <p:ext uri="{BB962C8B-B14F-4D97-AF65-F5344CB8AC3E}">
        <p14:creationId xmlns:p14="http://schemas.microsoft.com/office/powerpoint/2010/main" val="2410404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9"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9"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ln/>
        </p:spPr>
        <p:txBody>
          <a:bodyPr/>
          <a:lstStyle>
            <a:lvl1pPr>
              <a:defRPr/>
            </a:lvl1pPr>
          </a:lstStyle>
          <a:p>
            <a:pPr>
              <a:defRPr/>
            </a:pPr>
            <a:fld id="{0C73C565-CECE-4E61-A70B-476B83228D6E}" type="slidenum">
              <a:rPr lang="en-US" altLang="en-US"/>
              <a:pPr>
                <a:defRPr/>
              </a:pPr>
              <a:t>‹#›</a:t>
            </a:fld>
            <a:endParaRPr lang="en-US" altLang="en-US"/>
          </a:p>
        </p:txBody>
      </p:sp>
    </p:spTree>
    <p:extLst>
      <p:ext uri="{BB962C8B-B14F-4D97-AF65-F5344CB8AC3E}">
        <p14:creationId xmlns:p14="http://schemas.microsoft.com/office/powerpoint/2010/main" val="28286964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a:ln/>
        </p:spPr>
        <p:txBody>
          <a:bodyPr/>
          <a:lstStyle>
            <a:lvl1pPr>
              <a:defRPr/>
            </a:lvl1pPr>
          </a:lstStyle>
          <a:p>
            <a:pPr>
              <a:defRPr/>
            </a:pPr>
            <a:fld id="{0479FE59-5F08-4E0B-AF5C-ADB6DB074DEA}" type="slidenum">
              <a:rPr lang="en-US" altLang="en-US"/>
              <a:pPr>
                <a:defRPr/>
              </a:pPr>
              <a:t>‹#›</a:t>
            </a:fld>
            <a:endParaRPr lang="en-US" altLang="en-US"/>
          </a:p>
        </p:txBody>
      </p:sp>
    </p:spTree>
    <p:extLst>
      <p:ext uri="{BB962C8B-B14F-4D97-AF65-F5344CB8AC3E}">
        <p14:creationId xmlns:p14="http://schemas.microsoft.com/office/powerpoint/2010/main" val="2024796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a:ln/>
        </p:spPr>
        <p:txBody>
          <a:bodyPr/>
          <a:lstStyle>
            <a:lvl1pPr>
              <a:defRPr/>
            </a:lvl1pPr>
          </a:lstStyle>
          <a:p>
            <a:pPr>
              <a:defRPr/>
            </a:pPr>
            <a:fld id="{4BA45986-E37F-4C3E-83E3-94995313AE2C}" type="slidenum">
              <a:rPr lang="en-US" altLang="en-US"/>
              <a:pPr>
                <a:defRPr/>
              </a:pPr>
              <a:t>‹#›</a:t>
            </a:fld>
            <a:endParaRPr lang="en-US" altLang="en-US"/>
          </a:p>
        </p:txBody>
      </p:sp>
    </p:spTree>
    <p:extLst>
      <p:ext uri="{BB962C8B-B14F-4D97-AF65-F5344CB8AC3E}">
        <p14:creationId xmlns:p14="http://schemas.microsoft.com/office/powerpoint/2010/main" val="20540412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10BC51F7-CB41-4243-BE5D-E988FA560E37}" type="slidenum">
              <a:rPr lang="en-US" altLang="en-US"/>
              <a:pPr>
                <a:defRPr/>
              </a:pPr>
              <a:t>‹#›</a:t>
            </a:fld>
            <a:endParaRPr lang="en-US" altLang="en-US"/>
          </a:p>
        </p:txBody>
      </p:sp>
    </p:spTree>
    <p:extLst>
      <p:ext uri="{BB962C8B-B14F-4D97-AF65-F5344CB8AC3E}">
        <p14:creationId xmlns:p14="http://schemas.microsoft.com/office/powerpoint/2010/main" val="27765345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81F02F45-98CE-4816-B1E8-295A151F5971}" type="slidenum">
              <a:rPr lang="en-US" altLang="en-US"/>
              <a:pPr>
                <a:defRPr/>
              </a:pPr>
              <a:t>‹#›</a:t>
            </a:fld>
            <a:endParaRPr lang="en-US" altLang="en-US"/>
          </a:p>
        </p:txBody>
      </p:sp>
    </p:spTree>
    <p:extLst>
      <p:ext uri="{BB962C8B-B14F-4D97-AF65-F5344CB8AC3E}">
        <p14:creationId xmlns:p14="http://schemas.microsoft.com/office/powerpoint/2010/main" val="15331894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59099444-120D-46BE-8157-CD535786241C}" type="slidenum">
              <a:rPr lang="en-US" altLang="en-US"/>
              <a:pPr>
                <a:defRPr/>
              </a:pPr>
              <a:t>‹#›</a:t>
            </a:fld>
            <a:endParaRPr lang="en-US" altLang="en-US"/>
          </a:p>
        </p:txBody>
      </p:sp>
    </p:spTree>
    <p:extLst>
      <p:ext uri="{BB962C8B-B14F-4D97-AF65-F5344CB8AC3E}">
        <p14:creationId xmlns:p14="http://schemas.microsoft.com/office/powerpoint/2010/main" val="38763737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8DBF78D4-408A-46BA-88AD-5BD897D2F1B1}" type="slidenum">
              <a:rPr lang="en-US" altLang="en-US"/>
              <a:pPr>
                <a:defRPr/>
              </a:pPr>
              <a:t>‹#›</a:t>
            </a:fld>
            <a:endParaRPr lang="en-US" altLang="en-US"/>
          </a:p>
        </p:txBody>
      </p:sp>
    </p:spTree>
    <p:extLst>
      <p:ext uri="{BB962C8B-B14F-4D97-AF65-F5344CB8AC3E}">
        <p14:creationId xmlns:p14="http://schemas.microsoft.com/office/powerpoint/2010/main" val="12489304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7F39313C-6CD1-48A5-98BD-5022C62F2F86}" type="slidenum">
              <a:rPr lang="en-US" altLang="en-US"/>
              <a:pPr>
                <a:defRPr/>
              </a:pPr>
              <a:t>‹#›</a:t>
            </a:fld>
            <a:endParaRPr lang="en-US" altLang="en-US"/>
          </a:p>
        </p:txBody>
      </p:sp>
    </p:spTree>
    <p:extLst>
      <p:ext uri="{BB962C8B-B14F-4D97-AF65-F5344CB8AC3E}">
        <p14:creationId xmlns:p14="http://schemas.microsoft.com/office/powerpoint/2010/main" val="3953543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8288AD0-434B-4F2F-A99B-68CB3DB53BD9}" type="slidenum">
              <a:rPr lang="en-US" altLang="ja-JP"/>
              <a:pPr>
                <a:defRPr/>
              </a:pPr>
              <a:t>‹#›</a:t>
            </a:fld>
            <a:endParaRPr lang="en-US" altLang="ja-JP"/>
          </a:p>
        </p:txBody>
      </p:sp>
    </p:spTree>
    <p:extLst>
      <p:ext uri="{BB962C8B-B14F-4D97-AF65-F5344CB8AC3E}">
        <p14:creationId xmlns:p14="http://schemas.microsoft.com/office/powerpoint/2010/main" val="2794888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927475EC-92C9-4FE8-B070-84F1F80B6CDA}" type="datetimeFigureOut">
              <a:rPr lang="ja-JP" altLang="en-US"/>
              <a:pPr>
                <a:defRPr/>
              </a:pPr>
              <a:t>2013/6/2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E212603-68C0-48B7-B0F0-B42489639762}" type="slidenum">
              <a:rPr lang="ja-JP" altLang="en-US"/>
              <a:pPr>
                <a:defRPr/>
              </a:pPr>
              <a:t>‹#›</a:t>
            </a:fld>
            <a:endParaRPr lang="en-US" altLang="ja-JP"/>
          </a:p>
        </p:txBody>
      </p:sp>
    </p:spTree>
    <p:extLst>
      <p:ext uri="{BB962C8B-B14F-4D97-AF65-F5344CB8AC3E}">
        <p14:creationId xmlns:p14="http://schemas.microsoft.com/office/powerpoint/2010/main" val="2331410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576C979B-F036-4A2F-982C-283138E1DDE2}" type="datetimeFigureOut">
              <a:rPr lang="ja-JP" altLang="en-US"/>
              <a:pPr>
                <a:defRPr/>
              </a:pPr>
              <a:t>2013/6/2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F79AC6A-3C84-4F92-8303-BBBAAC3CC97F}" type="slidenum">
              <a:rPr lang="ja-JP" altLang="en-US"/>
              <a:pPr>
                <a:defRPr/>
              </a:pPr>
              <a:t>‹#›</a:t>
            </a:fld>
            <a:endParaRPr lang="en-US" altLang="ja-JP"/>
          </a:p>
        </p:txBody>
      </p:sp>
    </p:spTree>
    <p:extLst>
      <p:ext uri="{BB962C8B-B14F-4D97-AF65-F5344CB8AC3E}">
        <p14:creationId xmlns:p14="http://schemas.microsoft.com/office/powerpoint/2010/main" val="33552297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9E1A5C42-B57F-494A-9726-7BFB45678076}" type="datetimeFigureOut">
              <a:rPr lang="ja-JP" altLang="en-US"/>
              <a:pPr>
                <a:defRPr/>
              </a:pPr>
              <a:t>2013/6/2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E9FFE39-4AA9-40CE-A15F-0A5DA16BB12D}" type="slidenum">
              <a:rPr lang="ja-JP" altLang="en-US"/>
              <a:pPr>
                <a:defRPr/>
              </a:pPr>
              <a:t>‹#›</a:t>
            </a:fld>
            <a:endParaRPr lang="en-US" altLang="ja-JP"/>
          </a:p>
        </p:txBody>
      </p:sp>
    </p:spTree>
    <p:extLst>
      <p:ext uri="{BB962C8B-B14F-4D97-AF65-F5344CB8AC3E}">
        <p14:creationId xmlns:p14="http://schemas.microsoft.com/office/powerpoint/2010/main" val="39478923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7E01B4C5-4221-48FA-B6D2-D56C3F34CCEA}" type="datetimeFigureOut">
              <a:rPr lang="ja-JP" altLang="en-US"/>
              <a:pPr>
                <a:defRPr/>
              </a:pPr>
              <a:t>2013/6/2</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C681164-EFD1-4197-B54A-4D8C71389A8A}" type="slidenum">
              <a:rPr lang="ja-JP" altLang="en-US"/>
              <a:pPr>
                <a:defRPr/>
              </a:pPr>
              <a:t>‹#›</a:t>
            </a:fld>
            <a:endParaRPr lang="en-US" altLang="ja-JP"/>
          </a:p>
        </p:txBody>
      </p:sp>
    </p:spTree>
    <p:extLst>
      <p:ext uri="{BB962C8B-B14F-4D97-AF65-F5344CB8AC3E}">
        <p14:creationId xmlns:p14="http://schemas.microsoft.com/office/powerpoint/2010/main" val="18792615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EEA6E605-AAC2-4F35-AB26-C5B96AF871FA}" type="datetimeFigureOut">
              <a:rPr lang="ja-JP" altLang="en-US"/>
              <a:pPr>
                <a:defRPr/>
              </a:pPr>
              <a:t>2013/6/2</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52CD8E77-F198-4004-871F-04838252DA67}" type="slidenum">
              <a:rPr lang="ja-JP" altLang="en-US"/>
              <a:pPr>
                <a:defRPr/>
              </a:pPr>
              <a:t>‹#›</a:t>
            </a:fld>
            <a:endParaRPr lang="en-US" altLang="ja-JP"/>
          </a:p>
        </p:txBody>
      </p:sp>
    </p:spTree>
    <p:extLst>
      <p:ext uri="{BB962C8B-B14F-4D97-AF65-F5344CB8AC3E}">
        <p14:creationId xmlns:p14="http://schemas.microsoft.com/office/powerpoint/2010/main" val="30113070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907411FA-4A0E-48EC-880B-2061FFDAF1B3}" type="datetimeFigureOut">
              <a:rPr lang="ja-JP" altLang="en-US"/>
              <a:pPr>
                <a:defRPr/>
              </a:pPr>
              <a:t>2013/6/2</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43E6AC1-4332-496F-96FD-C89178F2F34C}" type="slidenum">
              <a:rPr lang="ja-JP" altLang="en-US"/>
              <a:pPr>
                <a:defRPr/>
              </a:pPr>
              <a:t>‹#›</a:t>
            </a:fld>
            <a:endParaRPr lang="en-US" altLang="ja-JP"/>
          </a:p>
        </p:txBody>
      </p:sp>
    </p:spTree>
    <p:extLst>
      <p:ext uri="{BB962C8B-B14F-4D97-AF65-F5344CB8AC3E}">
        <p14:creationId xmlns:p14="http://schemas.microsoft.com/office/powerpoint/2010/main" val="4485263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A02E64D-BC2A-40FB-A51D-34CEF54944BC}" type="datetimeFigureOut">
              <a:rPr lang="ja-JP" altLang="en-US"/>
              <a:pPr>
                <a:defRPr/>
              </a:pPr>
              <a:t>2013/6/2</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2767C28-184D-4870-A8E3-F54D7EABF04B}" type="slidenum">
              <a:rPr lang="ja-JP" altLang="en-US"/>
              <a:pPr>
                <a:defRPr/>
              </a:pPr>
              <a:t>‹#›</a:t>
            </a:fld>
            <a:endParaRPr lang="en-US" altLang="ja-JP"/>
          </a:p>
        </p:txBody>
      </p:sp>
    </p:spTree>
    <p:extLst>
      <p:ext uri="{BB962C8B-B14F-4D97-AF65-F5344CB8AC3E}">
        <p14:creationId xmlns:p14="http://schemas.microsoft.com/office/powerpoint/2010/main" val="23502580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7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2D504340-79A5-40D3-85BA-980340A0A2C9}" type="datetimeFigureOut">
              <a:rPr lang="ja-JP" altLang="en-US"/>
              <a:pPr>
                <a:defRPr/>
              </a:pPr>
              <a:t>2013/6/2</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2C7DDE5-8F58-4D77-8880-B14A876F150D}" type="slidenum">
              <a:rPr lang="ja-JP" altLang="en-US"/>
              <a:pPr>
                <a:defRPr/>
              </a:pPr>
              <a:t>‹#›</a:t>
            </a:fld>
            <a:endParaRPr lang="en-US" altLang="ja-JP"/>
          </a:p>
        </p:txBody>
      </p:sp>
    </p:spTree>
    <p:extLst>
      <p:ext uri="{BB962C8B-B14F-4D97-AF65-F5344CB8AC3E}">
        <p14:creationId xmlns:p14="http://schemas.microsoft.com/office/powerpoint/2010/main" val="24296318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1D9B5859-C232-4A35-8D5E-A6FF2038A7E9}" type="datetimeFigureOut">
              <a:rPr lang="ja-JP" altLang="en-US"/>
              <a:pPr>
                <a:defRPr/>
              </a:pPr>
              <a:t>2013/6/2</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39CD441-6C7F-4209-B062-8C79464E07F8}" type="slidenum">
              <a:rPr lang="ja-JP" altLang="en-US"/>
              <a:pPr>
                <a:defRPr/>
              </a:pPr>
              <a:t>‹#›</a:t>
            </a:fld>
            <a:endParaRPr lang="en-US" altLang="ja-JP"/>
          </a:p>
        </p:txBody>
      </p:sp>
    </p:spTree>
    <p:extLst>
      <p:ext uri="{BB962C8B-B14F-4D97-AF65-F5344CB8AC3E}">
        <p14:creationId xmlns:p14="http://schemas.microsoft.com/office/powerpoint/2010/main" val="11019070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B4BCBF08-B356-42CA-8B3C-6D1EC2F291EE}" type="datetimeFigureOut">
              <a:rPr lang="ja-JP" altLang="en-US"/>
              <a:pPr>
                <a:defRPr/>
              </a:pPr>
              <a:t>2013/6/2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9BC6640-213F-4E8C-868E-8871DB0DB91A}" type="slidenum">
              <a:rPr lang="ja-JP" altLang="en-US"/>
              <a:pPr>
                <a:defRPr/>
              </a:pPr>
              <a:t>‹#›</a:t>
            </a:fld>
            <a:endParaRPr lang="en-US" altLang="ja-JP"/>
          </a:p>
        </p:txBody>
      </p:sp>
    </p:spTree>
    <p:extLst>
      <p:ext uri="{BB962C8B-B14F-4D97-AF65-F5344CB8AC3E}">
        <p14:creationId xmlns:p14="http://schemas.microsoft.com/office/powerpoint/2010/main" val="3249304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C4C850F-60D0-498A-ABA1-60F0A83F6A33}" type="slidenum">
              <a:rPr lang="en-US" altLang="ja-JP"/>
              <a:pPr>
                <a:defRPr/>
              </a:pPr>
              <a:t>‹#›</a:t>
            </a:fld>
            <a:endParaRPr lang="en-US" altLang="ja-JP"/>
          </a:p>
        </p:txBody>
      </p:sp>
    </p:spTree>
    <p:extLst>
      <p:ext uri="{BB962C8B-B14F-4D97-AF65-F5344CB8AC3E}">
        <p14:creationId xmlns:p14="http://schemas.microsoft.com/office/powerpoint/2010/main" val="39342280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4"/>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64"/>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89CE8584-EF17-46F1-B75D-E674A8E0DAA8}" type="datetimeFigureOut">
              <a:rPr lang="ja-JP" altLang="en-US"/>
              <a:pPr>
                <a:defRPr/>
              </a:pPr>
              <a:t>2013/6/2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6F9FD3-A2CE-4E41-8DE0-F867071F884D}" type="slidenum">
              <a:rPr lang="ja-JP" altLang="en-US"/>
              <a:pPr>
                <a:defRPr/>
              </a:pPr>
              <a:t>‹#›</a:t>
            </a:fld>
            <a:endParaRPr lang="en-US" altLang="ja-JP"/>
          </a:p>
        </p:txBody>
      </p:sp>
    </p:spTree>
    <p:extLst>
      <p:ext uri="{BB962C8B-B14F-4D97-AF65-F5344CB8AC3E}">
        <p14:creationId xmlns:p14="http://schemas.microsoft.com/office/powerpoint/2010/main" val="35798054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C29555F8-E48B-48E5-9993-69EBAF0F5833}" type="datetimeFigureOut">
              <a:rPr lang="ja-JP" altLang="en-US">
                <a:solidFill>
                  <a:srgbClr val="000000"/>
                </a:solidFill>
              </a:rPr>
              <a:pPr/>
              <a:t>2013/6/2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9504A147-C602-45CD-B58D-13A0E65A1CC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563684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A5D40EF4-0CB2-40A9-8F3A-594B84CF261D}" type="datetimeFigureOut">
              <a:rPr lang="ja-JP" altLang="en-US">
                <a:solidFill>
                  <a:srgbClr val="000000"/>
                </a:solidFill>
              </a:rPr>
              <a:pPr/>
              <a:t>2013/6/2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76502B6A-1573-4F68-8206-B23B954C2C3D}"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60292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fld id="{1822E7F8-3575-40A5-BA71-E3DBD8ADA2F0}" type="datetimeFigureOut">
              <a:rPr lang="ja-JP" altLang="en-US">
                <a:solidFill>
                  <a:srgbClr val="000000"/>
                </a:solidFill>
              </a:rPr>
              <a:pPr/>
              <a:t>2013/6/2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808D5661-3AFF-4766-AEA8-A86213DD93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271995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580A7907-7F42-415A-8146-093D154D461B}" type="datetimeFigureOut">
              <a:rPr lang="ja-JP" altLang="en-US">
                <a:solidFill>
                  <a:srgbClr val="000000"/>
                </a:solidFill>
              </a:rPr>
              <a:pPr/>
              <a:t>2013/6/2</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90FA97F7-E12B-41CE-96B2-A42CAD6CF66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981112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0195B1C0-A837-4DAE-8825-4B132EF5CF37}" type="datetimeFigureOut">
              <a:rPr lang="ja-JP" altLang="en-US">
                <a:solidFill>
                  <a:srgbClr val="000000"/>
                </a:solidFill>
              </a:rPr>
              <a:pPr/>
              <a:t>2013/6/2</a:t>
            </a:fld>
            <a:endParaRPr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5BF1E478-6DAE-4A97-8D09-922971DE322D}"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761689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FC322228-C85A-4650-82B9-EF990E98E3C0}" type="datetimeFigureOut">
              <a:rPr lang="ja-JP" altLang="en-US">
                <a:solidFill>
                  <a:srgbClr val="000000"/>
                </a:solidFill>
              </a:rPr>
              <a:pPr/>
              <a:t>2013/6/2</a:t>
            </a:fld>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443BE3EC-F3DA-4FA9-9B99-F1E5F438E38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762549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9A32DDA8-79B5-41C0-A218-06E9DFF17CF0}" type="datetimeFigureOut">
              <a:rPr lang="ja-JP" altLang="en-US">
                <a:solidFill>
                  <a:srgbClr val="000000"/>
                </a:solidFill>
              </a:rPr>
              <a:pPr/>
              <a:t>2013/6/2</a:t>
            </a:fld>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A9473B9D-C9C7-41EC-B804-3BFFE2CDCC9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628416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2BB86E03-0B74-4F97-94F3-B51BF757A6B9}" type="datetimeFigureOut">
              <a:rPr lang="ja-JP" altLang="en-US">
                <a:solidFill>
                  <a:srgbClr val="000000"/>
                </a:solidFill>
              </a:rPr>
              <a:pPr/>
              <a:t>2013/6/2</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835F625-9037-4C79-95F6-C5E17B0BFF7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501078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10005A42-077E-498B-A4F0-7BC19149DEE1}" type="datetimeFigureOut">
              <a:rPr lang="ja-JP" altLang="en-US">
                <a:solidFill>
                  <a:srgbClr val="000000"/>
                </a:solidFill>
              </a:rPr>
              <a:pPr/>
              <a:t>2013/6/2</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9FFBDB29-46A3-44C5-8D6F-3EDB46A3E8EE}"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43208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0FE55A-E933-42B7-84DE-E2A7857E79DF}" type="slidenum">
              <a:rPr lang="en-US" altLang="ja-JP"/>
              <a:pPr>
                <a:defRPr/>
              </a:pPr>
              <a:t>‹#›</a:t>
            </a:fld>
            <a:endParaRPr lang="en-US" altLang="ja-JP"/>
          </a:p>
        </p:txBody>
      </p:sp>
    </p:spTree>
    <p:extLst>
      <p:ext uri="{BB962C8B-B14F-4D97-AF65-F5344CB8AC3E}">
        <p14:creationId xmlns:p14="http://schemas.microsoft.com/office/powerpoint/2010/main" val="332703040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52D51D5A-64C7-4411-AAA6-9AD233E50970}" type="datetimeFigureOut">
              <a:rPr lang="ja-JP" altLang="en-US">
                <a:solidFill>
                  <a:srgbClr val="000000"/>
                </a:solidFill>
              </a:rPr>
              <a:pPr/>
              <a:t>2013/6/2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D984C910-BF56-4070-A934-58F7AAC51B4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013737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4038FDA-74C0-4A11-AF20-54AA7DCF1E42}" type="datetimeFigureOut">
              <a:rPr lang="ja-JP" altLang="en-US">
                <a:solidFill>
                  <a:srgbClr val="000000"/>
                </a:solidFill>
              </a:rPr>
              <a:pPr/>
              <a:t>2013/6/2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A5788F85-B50B-4618-94A3-4A43477EE137}"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464560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fld id="{8500C499-B315-46B7-BB4C-92311A968E78}" type="datetimeFigureOut">
              <a:rPr lang="ja-JP" altLang="en-US">
                <a:solidFill>
                  <a:srgbClr val="000000"/>
                </a:solidFill>
              </a:rPr>
              <a:pPr/>
              <a:t>2013/6/2</a:t>
            </a:fld>
            <a:endParaRPr lang="en-US" altLang="ja-JP">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317385C0-4D77-4589-9C85-752573B2E65C}"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251932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fld id="{2DB7519A-B409-4728-A3F4-97B9A0220ABD}" type="datetimeFigureOut">
              <a:rPr lang="ja-JP" altLang="en-US">
                <a:solidFill>
                  <a:srgbClr val="000000"/>
                </a:solidFill>
              </a:rPr>
              <a:pPr/>
              <a:t>2013/6/2</a:t>
            </a:fld>
            <a:endParaRPr lang="en-US" altLang="ja-JP">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FFEF84CB-6D08-4012-8829-8C864FCC9F6C}"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405919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D2E88536-DE19-4669-9A10-151D5779F61A}" type="datetimeFigureOut">
              <a:rPr lang="ja-JP" altLang="en-US">
                <a:solidFill>
                  <a:srgbClr val="000000"/>
                </a:solidFill>
              </a:rPr>
              <a:pPr/>
              <a:t>2013/6/2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54BD3FE5-AD4A-487D-A6D3-65558395F86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658562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3068AADC-558A-4896-A09F-1D750D33B5C6}" type="datetimeFigureOut">
              <a:rPr lang="ja-JP" altLang="en-US">
                <a:solidFill>
                  <a:srgbClr val="000000"/>
                </a:solidFill>
              </a:rPr>
              <a:pPr/>
              <a:t>2013/6/2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9F780F31-8306-4278-B928-AFB903B4E004}"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943106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fld id="{58F5378B-F660-4581-88CC-2A782439FDE5}" type="datetimeFigureOut">
              <a:rPr lang="ja-JP" altLang="en-US">
                <a:solidFill>
                  <a:srgbClr val="000000"/>
                </a:solidFill>
              </a:rPr>
              <a:pPr/>
              <a:t>2013/6/2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3C993CF2-FBB1-4BF2-BE0B-18183BD78103}"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0928045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2B42A0E6-7C9D-48F0-9BC8-61E5442FF8DC}" type="datetimeFigureOut">
              <a:rPr lang="ja-JP" altLang="en-US">
                <a:solidFill>
                  <a:srgbClr val="000000"/>
                </a:solidFill>
              </a:rPr>
              <a:pPr/>
              <a:t>2013/6/2</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2D589589-7F6A-4EC3-B254-BFA9152BF7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3654753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D28F9714-050A-4DC3-89EF-212ECD290FAF}" type="datetimeFigureOut">
              <a:rPr lang="ja-JP" altLang="en-US">
                <a:solidFill>
                  <a:srgbClr val="000000"/>
                </a:solidFill>
              </a:rPr>
              <a:pPr/>
              <a:t>2013/6/2</a:t>
            </a:fld>
            <a:endParaRPr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2FC7F961-D108-4637-84BC-FA4CAD0995C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662256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DD33B909-C225-4FC4-B25F-083F53DFE653}" type="datetimeFigureOut">
              <a:rPr lang="ja-JP" altLang="en-US">
                <a:solidFill>
                  <a:srgbClr val="000000"/>
                </a:solidFill>
              </a:rPr>
              <a:pPr/>
              <a:t>2013/6/2</a:t>
            </a:fld>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E8B4C6FE-63A7-43DC-B927-0CFC2950F14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96108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D6A5798-3134-4FC1-BC5E-E439577DB933}" type="slidenum">
              <a:rPr lang="en-US" altLang="ja-JP"/>
              <a:pPr>
                <a:defRPr/>
              </a:pPr>
              <a:t>‹#›</a:t>
            </a:fld>
            <a:endParaRPr lang="en-US" altLang="ja-JP"/>
          </a:p>
        </p:txBody>
      </p:sp>
    </p:spTree>
    <p:extLst>
      <p:ext uri="{BB962C8B-B14F-4D97-AF65-F5344CB8AC3E}">
        <p14:creationId xmlns:p14="http://schemas.microsoft.com/office/powerpoint/2010/main" val="221835995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2F448455-500A-4E44-9CAE-EDC4883E522D}" type="datetimeFigureOut">
              <a:rPr lang="ja-JP" altLang="en-US">
                <a:solidFill>
                  <a:srgbClr val="000000"/>
                </a:solidFill>
              </a:rPr>
              <a:pPr/>
              <a:t>2013/6/2</a:t>
            </a:fld>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9F9238E1-45BE-45F1-990B-40C786418527}"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9598964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D4315816-FEE3-4C7B-9022-6223B75CD4FF}" type="datetimeFigureOut">
              <a:rPr lang="ja-JP" altLang="en-US">
                <a:solidFill>
                  <a:srgbClr val="000000"/>
                </a:solidFill>
              </a:rPr>
              <a:pPr/>
              <a:t>2013/6/2</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FA813582-A1FA-4339-971F-373F89F7261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771271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267CC8A2-75D2-4F3A-AFCF-3B18F1057487}" type="datetimeFigureOut">
              <a:rPr lang="ja-JP" altLang="en-US">
                <a:solidFill>
                  <a:srgbClr val="000000"/>
                </a:solidFill>
              </a:rPr>
              <a:pPr/>
              <a:t>2013/6/2</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2F698BF-A789-40DC-9524-65FE6F1E1C9C}"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759215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2422B265-F779-4289-8165-85198527BB00}" type="datetimeFigureOut">
              <a:rPr lang="ja-JP" altLang="en-US">
                <a:solidFill>
                  <a:srgbClr val="000000"/>
                </a:solidFill>
              </a:rPr>
              <a:pPr/>
              <a:t>2013/6/2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5D599D13-42CD-4C97-B754-F57A635DF51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591906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65B3E700-9175-4C8A-9709-646AED18B1D8}" type="datetimeFigureOut">
              <a:rPr lang="ja-JP" altLang="en-US">
                <a:solidFill>
                  <a:srgbClr val="000000"/>
                </a:solidFill>
              </a:rPr>
              <a:pPr/>
              <a:t>2013/6/2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D2929301-6DB5-4FFC-935B-5791F2250590}"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273273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18B4E20-E947-45CA-927C-48380299075D}" type="datetimeFigureOut">
              <a:rPr lang="ja-JP" altLang="en-US">
                <a:solidFill>
                  <a:prstClr val="black">
                    <a:tint val="75000"/>
                  </a:prstClr>
                </a:solidFill>
              </a:rPr>
              <a:pPr>
                <a:defRPr/>
              </a:pPr>
              <a:t>2013/6/2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24AF051-C7E1-43C9-A942-BC1CBDCEC07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317386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97C9FD0-C8C0-43FA-9981-8C1F13AA1FCE}" type="datetimeFigureOut">
              <a:rPr lang="ja-JP" altLang="en-US">
                <a:solidFill>
                  <a:prstClr val="black">
                    <a:tint val="75000"/>
                  </a:prstClr>
                </a:solidFill>
              </a:rPr>
              <a:pPr>
                <a:defRPr/>
              </a:pPr>
              <a:t>2013/6/2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744669F-ED6E-4AAD-BC1D-321007619B1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7922318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9282AC1B-8836-4A0A-AEB7-A58D32CB3007}" type="datetimeFigureOut">
              <a:rPr lang="ja-JP" altLang="en-US">
                <a:solidFill>
                  <a:prstClr val="black">
                    <a:tint val="75000"/>
                  </a:prstClr>
                </a:solidFill>
              </a:rPr>
              <a:pPr>
                <a:defRPr/>
              </a:pPr>
              <a:t>2013/6/2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0FF30E2-C079-4B0F-A8F8-A569C6B8984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2573238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3B11AE2F-0ED2-45BC-B76F-F866B58142DC}" type="datetimeFigureOut">
              <a:rPr lang="ja-JP" altLang="en-US">
                <a:solidFill>
                  <a:prstClr val="black">
                    <a:tint val="75000"/>
                  </a:prstClr>
                </a:solidFill>
              </a:rPr>
              <a:pPr>
                <a:defRPr/>
              </a:pPr>
              <a:t>2013/6/2</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0FA6A8A1-6560-4D18-8EB2-44A50EA26C0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9450411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50E3786-34AD-47A5-991A-A6145C4B72C3}" type="datetimeFigureOut">
              <a:rPr lang="ja-JP" altLang="en-US">
                <a:solidFill>
                  <a:prstClr val="black">
                    <a:tint val="75000"/>
                  </a:prstClr>
                </a:solidFill>
              </a:rPr>
              <a:pPr>
                <a:defRPr/>
              </a:pPr>
              <a:t>2013/6/2</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30BA1C5-9376-4889-9DE2-5DFDEF1A8EC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12974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45B05ED-5875-4B91-998C-3355AD70FAD9}" type="slidenum">
              <a:rPr lang="en-US" altLang="ja-JP"/>
              <a:pPr>
                <a:defRPr/>
              </a:pPr>
              <a:t>‹#›</a:t>
            </a:fld>
            <a:endParaRPr lang="en-US" altLang="ja-JP"/>
          </a:p>
        </p:txBody>
      </p:sp>
    </p:spTree>
    <p:extLst>
      <p:ext uri="{BB962C8B-B14F-4D97-AF65-F5344CB8AC3E}">
        <p14:creationId xmlns:p14="http://schemas.microsoft.com/office/powerpoint/2010/main" val="32282436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5D8B8B3-BF4D-4838-A81C-9B3005C9F3B8}" type="datetimeFigureOut">
              <a:rPr lang="ja-JP" altLang="en-US">
                <a:solidFill>
                  <a:prstClr val="black">
                    <a:tint val="75000"/>
                  </a:prstClr>
                </a:solidFill>
              </a:rPr>
              <a:pPr>
                <a:defRPr/>
              </a:pPr>
              <a:t>2013/6/2</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9B8E9040-4CC5-4EC9-BBBA-EAA154B8B4A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2473771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78652B0B-B640-40D2-B85F-B72AB254E9AF}" type="datetimeFigureOut">
              <a:rPr lang="ja-JP" altLang="en-US">
                <a:solidFill>
                  <a:prstClr val="black">
                    <a:tint val="75000"/>
                  </a:prstClr>
                </a:solidFill>
              </a:rPr>
              <a:pPr>
                <a:defRPr/>
              </a:pPr>
              <a:t>2013/6/2</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257A17A1-D9B4-455E-B011-46CC410506C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1940811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83CD213-C012-430D-B050-3E3C491EC494}" type="datetimeFigureOut">
              <a:rPr lang="ja-JP" altLang="en-US">
                <a:solidFill>
                  <a:prstClr val="black">
                    <a:tint val="75000"/>
                  </a:prstClr>
                </a:solidFill>
              </a:rPr>
              <a:pPr>
                <a:defRPr/>
              </a:pPr>
              <a:t>2013/6/2</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39C3824-C13A-43CB-B9A0-0F6AB4B189E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0433320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730437E-5D11-4B73-A85C-8967566D4571}" type="datetimeFigureOut">
              <a:rPr lang="ja-JP" altLang="en-US">
                <a:solidFill>
                  <a:prstClr val="black">
                    <a:tint val="75000"/>
                  </a:prstClr>
                </a:solidFill>
              </a:rPr>
              <a:pPr>
                <a:defRPr/>
              </a:pPr>
              <a:t>2013/6/2</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3F9A572-868C-45C7-B043-F9D13656D7B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5287228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87B67CD-A8F7-425D-A978-C00A222143E9}" type="datetimeFigureOut">
              <a:rPr lang="ja-JP" altLang="en-US">
                <a:solidFill>
                  <a:prstClr val="black">
                    <a:tint val="75000"/>
                  </a:prstClr>
                </a:solidFill>
              </a:rPr>
              <a:pPr>
                <a:defRPr/>
              </a:pPr>
              <a:t>2013/6/2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83AF2F6-7EC4-49D5-8724-E33C633062D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607681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CEBB8B1-B2AE-4EF9-BADA-80D431DC2CC6}" type="datetimeFigureOut">
              <a:rPr lang="ja-JP" altLang="en-US">
                <a:solidFill>
                  <a:prstClr val="black">
                    <a:tint val="75000"/>
                  </a:prstClr>
                </a:solidFill>
              </a:rPr>
              <a:pPr>
                <a:defRPr/>
              </a:pPr>
              <a:t>2013/6/2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B6F932-B176-4676-8968-B46CC370C65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658705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2CBFFA1C-BE6E-4405-8456-E7C59C4E5BF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8528288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9DFA56AC-2403-4108-8464-5BD6D719866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16255849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C6A8C946-51A9-4206-A90F-020D0EC01FD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878647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8429AC9-2C12-4235-8228-65FA05BD077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29419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C2F067A-75B4-4D7A-B04B-944682CE0233}" type="slidenum">
              <a:rPr lang="en-US" altLang="ja-JP"/>
              <a:pPr>
                <a:defRPr/>
              </a:pPr>
              <a:t>‹#›</a:t>
            </a:fld>
            <a:endParaRPr lang="en-US" altLang="ja-JP"/>
          </a:p>
        </p:txBody>
      </p:sp>
    </p:spTree>
    <p:extLst>
      <p:ext uri="{BB962C8B-B14F-4D97-AF65-F5344CB8AC3E}">
        <p14:creationId xmlns:p14="http://schemas.microsoft.com/office/powerpoint/2010/main" val="52386071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8C34CF72-E198-4EC8-9C4D-C5015EE5D08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9737770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83472A51-2C93-4FD2-8D61-2D3E8FDD730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5282582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79DA2DDD-63FF-49D2-9B05-D4E79ABCAEE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117337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009CEF6B-344B-48E9-BF96-31030C8E3D5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7487027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6BA8158D-5440-4E1C-9221-69B2DF15F8E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301881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C90D8EC-5E68-47BB-8790-C10217DE97E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4190420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6E3D6445-460E-42D0-B465-0B7BF6D34DA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5608757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34D0F003-074F-40FA-B9A8-D055D9B4F87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724334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0"/>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dirty="0"/>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dirty="0"/>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7FF770D6-793F-48EC-B269-4C9E591FDD4A}" type="slidenum">
              <a:rPr lang="en-US" altLang="ja-JP"/>
              <a:pPr>
                <a:defRPr/>
              </a:pPr>
              <a:t>‹#›</a:t>
            </a:fld>
            <a:endParaRPr lang="en-US" altLang="ja-JP" dirty="0"/>
          </a:p>
        </p:txBody>
      </p:sp>
    </p:spTree>
    <p:extLst>
      <p:ext uri="{BB962C8B-B14F-4D97-AF65-F5344CB8AC3E}">
        <p14:creationId xmlns:p14="http://schemas.microsoft.com/office/powerpoint/2010/main" val="230313380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dirty="0"/>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dirty="0"/>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46FFA1AE-492C-4135-806C-C39C4650AF4A}" type="slidenum">
              <a:rPr lang="en-US" altLang="ja-JP"/>
              <a:pPr>
                <a:defRPr/>
              </a:pPr>
              <a:t>‹#›</a:t>
            </a:fld>
            <a:endParaRPr lang="en-US" altLang="ja-JP" dirty="0"/>
          </a:p>
        </p:txBody>
      </p:sp>
    </p:spTree>
    <p:extLst>
      <p:ext uri="{BB962C8B-B14F-4D97-AF65-F5344CB8AC3E}">
        <p14:creationId xmlns:p14="http://schemas.microsoft.com/office/powerpoint/2010/main" val="2818513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86DF6E0-ABAA-4F62-B0DD-36D8837F1D9A}" type="slidenum">
              <a:rPr lang="en-US" altLang="ja-JP"/>
              <a:pPr>
                <a:defRPr/>
              </a:pPr>
              <a:t>‹#›</a:t>
            </a:fld>
            <a:endParaRPr lang="en-US" altLang="ja-JP"/>
          </a:p>
        </p:txBody>
      </p:sp>
    </p:spTree>
    <p:extLst>
      <p:ext uri="{BB962C8B-B14F-4D97-AF65-F5344CB8AC3E}">
        <p14:creationId xmlns:p14="http://schemas.microsoft.com/office/powerpoint/2010/main" val="156857519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4"/>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dirty="0"/>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dirty="0"/>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BB7420DC-30B4-41B5-B4C8-B64895EB05C6}" type="slidenum">
              <a:rPr lang="en-US" altLang="ja-JP"/>
              <a:pPr>
                <a:defRPr/>
              </a:pPr>
              <a:t>‹#›</a:t>
            </a:fld>
            <a:endParaRPr lang="en-US" altLang="ja-JP" dirty="0"/>
          </a:p>
        </p:txBody>
      </p:sp>
    </p:spTree>
    <p:extLst>
      <p:ext uri="{BB962C8B-B14F-4D97-AF65-F5344CB8AC3E}">
        <p14:creationId xmlns:p14="http://schemas.microsoft.com/office/powerpoint/2010/main" val="2684299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dirty="0"/>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dirty="0"/>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71656D47-954A-4539-88E1-FE85D6034062}" type="slidenum">
              <a:rPr lang="en-US" altLang="ja-JP"/>
              <a:pPr>
                <a:defRPr/>
              </a:pPr>
              <a:t>‹#›</a:t>
            </a:fld>
            <a:endParaRPr lang="en-US" altLang="ja-JP" dirty="0"/>
          </a:p>
        </p:txBody>
      </p:sp>
    </p:spTree>
    <p:extLst>
      <p:ext uri="{BB962C8B-B14F-4D97-AF65-F5344CB8AC3E}">
        <p14:creationId xmlns:p14="http://schemas.microsoft.com/office/powerpoint/2010/main" val="423258876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dirty="0"/>
          </a:p>
        </p:txBody>
      </p:sp>
      <p:sp>
        <p:nvSpPr>
          <p:cNvPr id="8"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dirty="0"/>
          </a:p>
        </p:txBody>
      </p:sp>
      <p:sp>
        <p:nvSpPr>
          <p:cNvPr id="9"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A8C8E6DE-8AE6-456D-972C-8BAC3ADBF5BE}" type="slidenum">
              <a:rPr lang="en-US" altLang="ja-JP"/>
              <a:pPr>
                <a:defRPr/>
              </a:pPr>
              <a:t>‹#›</a:t>
            </a:fld>
            <a:endParaRPr lang="en-US" altLang="ja-JP" dirty="0"/>
          </a:p>
        </p:txBody>
      </p:sp>
    </p:spTree>
    <p:extLst>
      <p:ext uri="{BB962C8B-B14F-4D97-AF65-F5344CB8AC3E}">
        <p14:creationId xmlns:p14="http://schemas.microsoft.com/office/powerpoint/2010/main" val="21573879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dirty="0"/>
          </a:p>
        </p:txBody>
      </p:sp>
      <p:sp>
        <p:nvSpPr>
          <p:cNvPr id="4"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dirty="0"/>
          </a:p>
        </p:txBody>
      </p:sp>
      <p:sp>
        <p:nvSpPr>
          <p:cNvPr id="5"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B67C0A2F-AC0A-4C13-97B7-2003292ED907}" type="slidenum">
              <a:rPr lang="en-US" altLang="ja-JP"/>
              <a:pPr>
                <a:defRPr/>
              </a:pPr>
              <a:t>‹#›</a:t>
            </a:fld>
            <a:endParaRPr lang="en-US" altLang="ja-JP" dirty="0"/>
          </a:p>
        </p:txBody>
      </p:sp>
    </p:spTree>
    <p:extLst>
      <p:ext uri="{BB962C8B-B14F-4D97-AF65-F5344CB8AC3E}">
        <p14:creationId xmlns:p14="http://schemas.microsoft.com/office/powerpoint/2010/main" val="77801600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dirty="0"/>
          </a:p>
        </p:txBody>
      </p:sp>
      <p:sp>
        <p:nvSpPr>
          <p:cNvPr id="3"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dirty="0"/>
          </a:p>
        </p:txBody>
      </p:sp>
      <p:sp>
        <p:nvSpPr>
          <p:cNvPr id="4"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18C86978-EA5F-48B5-AEA5-BB8BC0685F4F}" type="slidenum">
              <a:rPr lang="en-US" altLang="ja-JP"/>
              <a:pPr>
                <a:defRPr/>
              </a:pPr>
              <a:t>‹#›</a:t>
            </a:fld>
            <a:endParaRPr lang="en-US" altLang="ja-JP" dirty="0"/>
          </a:p>
        </p:txBody>
      </p:sp>
    </p:spTree>
    <p:extLst>
      <p:ext uri="{BB962C8B-B14F-4D97-AF65-F5344CB8AC3E}">
        <p14:creationId xmlns:p14="http://schemas.microsoft.com/office/powerpoint/2010/main" val="96483891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3" y="27308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dirty="0"/>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dirty="0"/>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5A89B91B-ACE6-4E62-A059-EC68765CCBD6}" type="slidenum">
              <a:rPr lang="en-US" altLang="ja-JP"/>
              <a:pPr>
                <a:defRPr/>
              </a:pPr>
              <a:t>‹#›</a:t>
            </a:fld>
            <a:endParaRPr lang="en-US" altLang="ja-JP" dirty="0"/>
          </a:p>
        </p:txBody>
      </p:sp>
    </p:spTree>
    <p:extLst>
      <p:ext uri="{BB962C8B-B14F-4D97-AF65-F5344CB8AC3E}">
        <p14:creationId xmlns:p14="http://schemas.microsoft.com/office/powerpoint/2010/main" val="210350426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dirty="0"/>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dirty="0"/>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1E5EAD7D-8672-4EBB-BEBC-621F9894D395}" type="slidenum">
              <a:rPr lang="en-US" altLang="ja-JP"/>
              <a:pPr>
                <a:defRPr/>
              </a:pPr>
              <a:t>‹#›</a:t>
            </a:fld>
            <a:endParaRPr lang="en-US" altLang="ja-JP" dirty="0"/>
          </a:p>
        </p:txBody>
      </p:sp>
    </p:spTree>
    <p:extLst>
      <p:ext uri="{BB962C8B-B14F-4D97-AF65-F5344CB8AC3E}">
        <p14:creationId xmlns:p14="http://schemas.microsoft.com/office/powerpoint/2010/main" val="8241273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dirty="0"/>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dirty="0"/>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28AFFEC3-D0C0-451B-BB32-5D42F7CAA3EF}" type="slidenum">
              <a:rPr lang="en-US" altLang="ja-JP"/>
              <a:pPr>
                <a:defRPr/>
              </a:pPr>
              <a:t>‹#›</a:t>
            </a:fld>
            <a:endParaRPr lang="en-US" altLang="ja-JP" dirty="0"/>
          </a:p>
        </p:txBody>
      </p:sp>
    </p:spTree>
    <p:extLst>
      <p:ext uri="{BB962C8B-B14F-4D97-AF65-F5344CB8AC3E}">
        <p14:creationId xmlns:p14="http://schemas.microsoft.com/office/powerpoint/2010/main" val="4713429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2"/>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72"/>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dirty="0"/>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dirty="0"/>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A8A34C13-7A5D-4E83-B3B3-F2CE42C1905F}" type="slidenum">
              <a:rPr lang="en-US" altLang="ja-JP"/>
              <a:pPr>
                <a:defRPr/>
              </a:pPr>
              <a:t>‹#›</a:t>
            </a:fld>
            <a:endParaRPr lang="en-US" altLang="ja-JP" dirty="0"/>
          </a:p>
        </p:txBody>
      </p:sp>
    </p:spTree>
    <p:extLst>
      <p:ext uri="{BB962C8B-B14F-4D97-AF65-F5344CB8AC3E}">
        <p14:creationId xmlns:p14="http://schemas.microsoft.com/office/powerpoint/2010/main" val="58998863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72"/>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dirty="0"/>
          </a:p>
        </p:txBody>
      </p:sp>
      <p:sp>
        <p:nvSpPr>
          <p:cNvPr id="4"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dirty="0"/>
          </a:p>
        </p:txBody>
      </p:sp>
      <p:sp>
        <p:nvSpPr>
          <p:cNvPr id="5"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05136E0C-C1CB-4444-A53C-9A6EA80C0865}" type="slidenum">
              <a:rPr lang="en-US" altLang="ja-JP"/>
              <a:pPr>
                <a:defRPr/>
              </a:pPr>
              <a:t>‹#›</a:t>
            </a:fld>
            <a:endParaRPr lang="en-US" altLang="ja-JP" dirty="0"/>
          </a:p>
        </p:txBody>
      </p:sp>
    </p:spTree>
    <p:extLst>
      <p:ext uri="{BB962C8B-B14F-4D97-AF65-F5344CB8AC3E}">
        <p14:creationId xmlns:p14="http://schemas.microsoft.com/office/powerpoint/2010/main" val="363924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BA64B37-8689-4CBB-A1DC-947A9E04A9BA}" type="slidenum">
              <a:rPr lang="en-US" altLang="ja-JP"/>
              <a:pPr>
                <a:defRPr/>
              </a:pPr>
              <a:t>‹#›</a:t>
            </a:fld>
            <a:endParaRPr lang="en-US" altLang="ja-JP"/>
          </a:p>
        </p:txBody>
      </p:sp>
    </p:spTree>
    <p:extLst>
      <p:ext uri="{BB962C8B-B14F-4D97-AF65-F5344CB8AC3E}">
        <p14:creationId xmlns:p14="http://schemas.microsoft.com/office/powerpoint/2010/main" val="3936307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7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34CA12C-FC90-4636-B8B2-151E5377B562}" type="slidenum">
              <a:rPr lang="en-US" altLang="ja-JP"/>
              <a:pPr>
                <a:defRPr/>
              </a:pPr>
              <a:t>‹#›</a:t>
            </a:fld>
            <a:endParaRPr lang="en-US" altLang="ja-JP"/>
          </a:p>
        </p:txBody>
      </p:sp>
    </p:spTree>
    <p:extLst>
      <p:ext uri="{BB962C8B-B14F-4D97-AF65-F5344CB8AC3E}">
        <p14:creationId xmlns:p14="http://schemas.microsoft.com/office/powerpoint/2010/main" val="38376485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97F163D3-A1D1-4781-91C8-F71CF8C631B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3411105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A38C1D4A-43A9-4840-984C-40BC2EBD8FF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1524812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77B8D4A7-6CFE-4852-B3D9-051B9CEDBB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2529289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8028765A-E75E-443D-A2F1-FAA8C99B37C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0198330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247EA043-8D5A-4667-8CE5-03C10447FA7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13909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4E96FC14-3FC1-4AC1-9B4B-A21B46460B5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65204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8C1149D3-7E37-4460-A566-0341F11A79C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805418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6BECDA4A-B74F-4237-8D7A-A233C36E06D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2498706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DF67E7B7-FAAE-4F0A-BF6B-4B929730F4E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9175021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7B3D034-EB1E-4B63-A8EE-FBD73DAFEF7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67866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5DA2D1B-DB7C-41D4-9C93-047D8CECF209}" type="slidenum">
              <a:rPr lang="en-US" altLang="ja-JP"/>
              <a:pPr>
                <a:defRPr/>
              </a:pPr>
              <a:t>‹#›</a:t>
            </a:fld>
            <a:endParaRPr lang="en-US" altLang="ja-JP"/>
          </a:p>
        </p:txBody>
      </p:sp>
    </p:spTree>
    <p:extLst>
      <p:ext uri="{BB962C8B-B14F-4D97-AF65-F5344CB8AC3E}">
        <p14:creationId xmlns:p14="http://schemas.microsoft.com/office/powerpoint/2010/main" val="91095364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DCF8804F-5FF0-4D91-A12A-CA663E077D9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047150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2"/>
          <p:cNvSpPr>
            <a:spLocks noGrp="1"/>
          </p:cNvSpPr>
          <p:nvPr>
            <p:ph type="dt" sz="half" idx="10"/>
          </p:nvPr>
        </p:nvSpPr>
        <p:spPr>
          <a:xfrm>
            <a:off x="457200" y="6245225"/>
            <a:ext cx="2133600" cy="476250"/>
          </a:xfrm>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a:xfrm>
            <a:off x="3124200" y="6245225"/>
            <a:ext cx="2895600" cy="476250"/>
          </a:xfrm>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a:xfrm>
            <a:off x="6553200" y="6245225"/>
            <a:ext cx="2133600" cy="476250"/>
          </a:xfrm>
        </p:spPr>
        <p:txBody>
          <a:bodyPr/>
          <a:lstStyle>
            <a:lvl1pPr>
              <a:defRPr/>
            </a:lvl1pPr>
          </a:lstStyle>
          <a:p>
            <a:fld id="{244582CA-83C0-477D-A6EF-E919FFF489A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3218710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atin typeface="Arial"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charset="0"/>
                <a:ea typeface="ＭＳ Ｐゴシック" pitchFamily="50" charset="-128"/>
              </a:defRPr>
            </a:lvl1pPr>
          </a:lstStyle>
          <a:p>
            <a:pPr>
              <a:defRPr/>
            </a:pPr>
            <a:fld id="{32920F36-2203-47BB-99B7-A1F146E673AA}" type="slidenum">
              <a:rPr lang="en-US" altLang="ja-JP"/>
              <a:pPr>
                <a:defRPr/>
              </a:pPr>
              <a:t>‹#›</a:t>
            </a:fld>
            <a:endParaRPr lang="en-US" altLang="ja-JP"/>
          </a:p>
        </p:txBody>
      </p:sp>
    </p:spTree>
    <p:extLst>
      <p:ext uri="{BB962C8B-B14F-4D97-AF65-F5344CB8AC3E}">
        <p14:creationId xmlns:p14="http://schemas.microsoft.com/office/powerpoint/2010/main" val="228224518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Arial"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charset="0"/>
                <a:ea typeface="ＭＳ Ｐゴシック" pitchFamily="50" charset="-128"/>
              </a:defRPr>
            </a:lvl1pPr>
          </a:lstStyle>
          <a:p>
            <a:pPr>
              <a:defRPr/>
            </a:pPr>
            <a:fld id="{13A5F1D0-B34A-4B2E-9911-9FDAF67C77CB}" type="slidenum">
              <a:rPr lang="en-US" altLang="ja-JP"/>
              <a:pPr>
                <a:defRPr/>
              </a:pPr>
              <a:t>‹#›</a:t>
            </a:fld>
            <a:endParaRPr lang="en-US" altLang="ja-JP"/>
          </a:p>
        </p:txBody>
      </p:sp>
    </p:spTree>
    <p:extLst>
      <p:ext uri="{BB962C8B-B14F-4D97-AF65-F5344CB8AC3E}">
        <p14:creationId xmlns:p14="http://schemas.microsoft.com/office/powerpoint/2010/main" val="224751142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atin typeface="Arial"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charset="0"/>
                <a:ea typeface="ＭＳ Ｐゴシック" pitchFamily="50" charset="-128"/>
              </a:defRPr>
            </a:lvl1pPr>
          </a:lstStyle>
          <a:p>
            <a:pPr>
              <a:defRPr/>
            </a:pPr>
            <a:fld id="{B54B21C7-897C-4CE2-B8A3-75DC9D963431}" type="slidenum">
              <a:rPr lang="en-US" altLang="ja-JP"/>
              <a:pPr>
                <a:defRPr/>
              </a:pPr>
              <a:t>‹#›</a:t>
            </a:fld>
            <a:endParaRPr lang="en-US" altLang="ja-JP"/>
          </a:p>
        </p:txBody>
      </p:sp>
    </p:spTree>
    <p:extLst>
      <p:ext uri="{BB962C8B-B14F-4D97-AF65-F5344CB8AC3E}">
        <p14:creationId xmlns:p14="http://schemas.microsoft.com/office/powerpoint/2010/main" val="368544457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atin typeface="Arial" charset="0"/>
                <a:ea typeface="ＭＳ Ｐゴシック" pitchFamily="50"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Arial" charset="0"/>
                <a:ea typeface="ＭＳ Ｐゴシック" pitchFamily="50"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charset="0"/>
                <a:ea typeface="ＭＳ Ｐゴシック" pitchFamily="50" charset="-128"/>
              </a:defRPr>
            </a:lvl1pPr>
          </a:lstStyle>
          <a:p>
            <a:pPr>
              <a:defRPr/>
            </a:pPr>
            <a:fld id="{3E66EE57-6B04-4FAA-B288-FAF793FF1B11}" type="slidenum">
              <a:rPr lang="en-US" altLang="ja-JP"/>
              <a:pPr>
                <a:defRPr/>
              </a:pPr>
              <a:t>‹#›</a:t>
            </a:fld>
            <a:endParaRPr lang="en-US" altLang="ja-JP"/>
          </a:p>
        </p:txBody>
      </p:sp>
    </p:spTree>
    <p:extLst>
      <p:ext uri="{BB962C8B-B14F-4D97-AF65-F5344CB8AC3E}">
        <p14:creationId xmlns:p14="http://schemas.microsoft.com/office/powerpoint/2010/main" val="59116644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atin typeface="Arial" charset="0"/>
                <a:ea typeface="ＭＳ Ｐゴシック" pitchFamily="50" charset="-128"/>
              </a:defRPr>
            </a:lvl1pPr>
          </a:lstStyle>
          <a:p>
            <a:pPr>
              <a:defRPr/>
            </a:pPr>
            <a:endParaRPr lang="en-US" altLang="ja-JP"/>
          </a:p>
        </p:txBody>
      </p:sp>
      <p:sp>
        <p:nvSpPr>
          <p:cNvPr id="8" name="フッター プレースホルダ 7"/>
          <p:cNvSpPr>
            <a:spLocks noGrp="1"/>
          </p:cNvSpPr>
          <p:nvPr>
            <p:ph type="ftr" sz="quarter" idx="11"/>
          </p:nvPr>
        </p:nvSpPr>
        <p:spPr/>
        <p:txBody>
          <a:bodyPr/>
          <a:lstStyle>
            <a:lvl1pPr>
              <a:defRPr>
                <a:latin typeface="Arial" charset="0"/>
                <a:ea typeface="ＭＳ Ｐゴシック" pitchFamily="50" charset="-128"/>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a:latin typeface="Arial" charset="0"/>
                <a:ea typeface="ＭＳ Ｐゴシック" pitchFamily="50" charset="-128"/>
              </a:defRPr>
            </a:lvl1pPr>
          </a:lstStyle>
          <a:p>
            <a:pPr>
              <a:defRPr/>
            </a:pPr>
            <a:fld id="{B3B39F7B-8319-43BC-8DCE-F2112F925A8D}" type="slidenum">
              <a:rPr lang="en-US" altLang="ja-JP"/>
              <a:pPr>
                <a:defRPr/>
              </a:pPr>
              <a:t>‹#›</a:t>
            </a:fld>
            <a:endParaRPr lang="en-US" altLang="ja-JP"/>
          </a:p>
        </p:txBody>
      </p:sp>
    </p:spTree>
    <p:extLst>
      <p:ext uri="{BB962C8B-B14F-4D97-AF65-F5344CB8AC3E}">
        <p14:creationId xmlns:p14="http://schemas.microsoft.com/office/powerpoint/2010/main" val="329078062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atin typeface="Arial" charset="0"/>
                <a:ea typeface="ＭＳ Ｐゴシック" pitchFamily="50" charset="-128"/>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a:latin typeface="Arial" charset="0"/>
                <a:ea typeface="ＭＳ Ｐゴシック" pitchFamily="50" charset="-128"/>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a:latin typeface="Arial" charset="0"/>
                <a:ea typeface="ＭＳ Ｐゴシック" pitchFamily="50" charset="-128"/>
              </a:defRPr>
            </a:lvl1pPr>
          </a:lstStyle>
          <a:p>
            <a:pPr>
              <a:defRPr/>
            </a:pPr>
            <a:fld id="{066F5166-7389-4885-8C0E-D8F2F7A2BD66}" type="slidenum">
              <a:rPr lang="en-US" altLang="ja-JP"/>
              <a:pPr>
                <a:defRPr/>
              </a:pPr>
              <a:t>‹#›</a:t>
            </a:fld>
            <a:endParaRPr lang="en-US" altLang="ja-JP"/>
          </a:p>
        </p:txBody>
      </p:sp>
    </p:spTree>
    <p:extLst>
      <p:ext uri="{BB962C8B-B14F-4D97-AF65-F5344CB8AC3E}">
        <p14:creationId xmlns:p14="http://schemas.microsoft.com/office/powerpoint/2010/main" val="352670566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atin typeface="Arial" charset="0"/>
                <a:ea typeface="ＭＳ Ｐゴシック" pitchFamily="50" charset="-128"/>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a:latin typeface="Arial" charset="0"/>
                <a:ea typeface="ＭＳ Ｐゴシック" pitchFamily="50" charset="-128"/>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a:defRPr>
                <a:latin typeface="Arial" charset="0"/>
                <a:ea typeface="ＭＳ Ｐゴシック" pitchFamily="50" charset="-128"/>
              </a:defRPr>
            </a:lvl1pPr>
          </a:lstStyle>
          <a:p>
            <a:pPr>
              <a:defRPr/>
            </a:pPr>
            <a:fld id="{3250F8B6-B588-488C-9A3E-65F034320E68}" type="slidenum">
              <a:rPr lang="en-US" altLang="ja-JP"/>
              <a:pPr>
                <a:defRPr/>
              </a:pPr>
              <a:t>‹#›</a:t>
            </a:fld>
            <a:endParaRPr lang="en-US" altLang="ja-JP"/>
          </a:p>
        </p:txBody>
      </p:sp>
    </p:spTree>
    <p:extLst>
      <p:ext uri="{BB962C8B-B14F-4D97-AF65-F5344CB8AC3E}">
        <p14:creationId xmlns:p14="http://schemas.microsoft.com/office/powerpoint/2010/main" val="1797957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atin typeface="Arial" charset="0"/>
                <a:ea typeface="ＭＳ Ｐゴシック" pitchFamily="50"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Arial" charset="0"/>
                <a:ea typeface="ＭＳ Ｐゴシック" pitchFamily="50"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charset="0"/>
                <a:ea typeface="ＭＳ Ｐゴシック" pitchFamily="50" charset="-128"/>
              </a:defRPr>
            </a:lvl1pPr>
          </a:lstStyle>
          <a:p>
            <a:pPr>
              <a:defRPr/>
            </a:pPr>
            <a:fld id="{1967067D-0E0C-43BF-9F6D-E9C38314FECA}" type="slidenum">
              <a:rPr lang="en-US" altLang="ja-JP"/>
              <a:pPr>
                <a:defRPr/>
              </a:pPr>
              <a:t>‹#›</a:t>
            </a:fld>
            <a:endParaRPr lang="en-US" altLang="ja-JP"/>
          </a:p>
        </p:txBody>
      </p:sp>
    </p:spTree>
    <p:extLst>
      <p:ext uri="{BB962C8B-B14F-4D97-AF65-F5344CB8AC3E}">
        <p14:creationId xmlns:p14="http://schemas.microsoft.com/office/powerpoint/2010/main" val="987764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96A4C5B-0A85-457A-BFEE-CCB5825E07D3}" type="slidenum">
              <a:rPr lang="en-US" altLang="ja-JP"/>
              <a:pPr>
                <a:defRPr/>
              </a:pPr>
              <a:t>‹#›</a:t>
            </a:fld>
            <a:endParaRPr lang="en-US" altLang="ja-JP"/>
          </a:p>
        </p:txBody>
      </p:sp>
    </p:spTree>
    <p:extLst>
      <p:ext uri="{BB962C8B-B14F-4D97-AF65-F5344CB8AC3E}">
        <p14:creationId xmlns:p14="http://schemas.microsoft.com/office/powerpoint/2010/main" val="88905342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atin typeface="Arial" charset="0"/>
                <a:ea typeface="ＭＳ Ｐゴシック" pitchFamily="50"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Arial" charset="0"/>
                <a:ea typeface="ＭＳ Ｐゴシック" pitchFamily="50"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charset="0"/>
                <a:ea typeface="ＭＳ Ｐゴシック" pitchFamily="50" charset="-128"/>
              </a:defRPr>
            </a:lvl1pPr>
          </a:lstStyle>
          <a:p>
            <a:pPr>
              <a:defRPr/>
            </a:pPr>
            <a:fld id="{B7F78AE5-D15B-4B8C-99EB-22D8735BD49E}" type="slidenum">
              <a:rPr lang="en-US" altLang="ja-JP"/>
              <a:pPr>
                <a:defRPr/>
              </a:pPr>
              <a:t>‹#›</a:t>
            </a:fld>
            <a:endParaRPr lang="en-US" altLang="ja-JP"/>
          </a:p>
        </p:txBody>
      </p:sp>
    </p:spTree>
    <p:extLst>
      <p:ext uri="{BB962C8B-B14F-4D97-AF65-F5344CB8AC3E}">
        <p14:creationId xmlns:p14="http://schemas.microsoft.com/office/powerpoint/2010/main" val="383403737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Arial"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charset="0"/>
                <a:ea typeface="ＭＳ Ｐゴシック" pitchFamily="50" charset="-128"/>
              </a:defRPr>
            </a:lvl1pPr>
          </a:lstStyle>
          <a:p>
            <a:pPr>
              <a:defRPr/>
            </a:pPr>
            <a:fld id="{2F866BD9-01D8-45ED-8796-5E818467F7D8}" type="slidenum">
              <a:rPr lang="en-US" altLang="ja-JP"/>
              <a:pPr>
                <a:defRPr/>
              </a:pPr>
              <a:t>‹#›</a:t>
            </a:fld>
            <a:endParaRPr lang="en-US" altLang="ja-JP"/>
          </a:p>
        </p:txBody>
      </p:sp>
    </p:spTree>
    <p:extLst>
      <p:ext uri="{BB962C8B-B14F-4D97-AF65-F5344CB8AC3E}">
        <p14:creationId xmlns:p14="http://schemas.microsoft.com/office/powerpoint/2010/main" val="339119466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Arial"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charset="0"/>
                <a:ea typeface="ＭＳ Ｐゴシック" pitchFamily="50" charset="-128"/>
              </a:defRPr>
            </a:lvl1pPr>
          </a:lstStyle>
          <a:p>
            <a:pPr>
              <a:defRPr/>
            </a:pPr>
            <a:fld id="{DE50E096-FB31-43A8-AF24-E2211E904A48}" type="slidenum">
              <a:rPr lang="en-US" altLang="ja-JP"/>
              <a:pPr>
                <a:defRPr/>
              </a:pPr>
              <a:t>‹#›</a:t>
            </a:fld>
            <a:endParaRPr lang="en-US" altLang="ja-JP"/>
          </a:p>
        </p:txBody>
      </p:sp>
    </p:spTree>
    <p:extLst>
      <p:ext uri="{BB962C8B-B14F-4D97-AF65-F5344CB8AC3E}">
        <p14:creationId xmlns:p14="http://schemas.microsoft.com/office/powerpoint/2010/main" val="131378378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p:txBody>
          <a:bodyPr/>
          <a:lstStyle>
            <a:lvl1pPr>
              <a:defRPr>
                <a:latin typeface="Arial" charset="0"/>
                <a:ea typeface="ＭＳ Ｐゴシック" pitchFamily="50" charset="-128"/>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a:latin typeface="Arial" charset="0"/>
                <a:ea typeface="ＭＳ Ｐゴシック" pitchFamily="50" charset="-128"/>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a:latin typeface="Arial" charset="0"/>
                <a:ea typeface="ＭＳ Ｐゴシック" pitchFamily="50" charset="-128"/>
              </a:defRPr>
            </a:lvl1pPr>
          </a:lstStyle>
          <a:p>
            <a:pPr>
              <a:defRPr/>
            </a:pPr>
            <a:fld id="{4934971F-0FDF-4F00-9F33-53BB71E459FC}" type="slidenum">
              <a:rPr lang="en-US" altLang="ja-JP"/>
              <a:pPr>
                <a:defRPr/>
              </a:pPr>
              <a:t>‹#›</a:t>
            </a:fld>
            <a:endParaRPr lang="en-US" altLang="ja-JP"/>
          </a:p>
        </p:txBody>
      </p:sp>
    </p:spTree>
    <p:extLst>
      <p:ext uri="{BB962C8B-B14F-4D97-AF65-F5344CB8AC3E}">
        <p14:creationId xmlns:p14="http://schemas.microsoft.com/office/powerpoint/2010/main" val="1595940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4"/>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64"/>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B00B6CE-CBF4-46E1-8BBA-B82C397A1429}" type="slidenum">
              <a:rPr lang="en-US" altLang="ja-JP"/>
              <a:pPr>
                <a:defRPr/>
              </a:pPr>
              <a:t>‹#›</a:t>
            </a:fld>
            <a:endParaRPr lang="en-US" altLang="ja-JP"/>
          </a:p>
        </p:txBody>
      </p:sp>
    </p:spTree>
    <p:extLst>
      <p:ext uri="{BB962C8B-B14F-4D97-AF65-F5344CB8AC3E}">
        <p14:creationId xmlns:p14="http://schemas.microsoft.com/office/powerpoint/2010/main" val="2398763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64"/>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F3242ED-F29C-44B7-AE95-67B268335D2E}" type="slidenum">
              <a:rPr lang="en-US" altLang="ja-JP"/>
              <a:pPr>
                <a:defRPr/>
              </a:pPr>
              <a:t>‹#›</a:t>
            </a:fld>
            <a:endParaRPr lang="en-US" altLang="ja-JP"/>
          </a:p>
        </p:txBody>
      </p:sp>
    </p:spTree>
    <p:extLst>
      <p:ext uri="{BB962C8B-B14F-4D97-AF65-F5344CB8AC3E}">
        <p14:creationId xmlns:p14="http://schemas.microsoft.com/office/powerpoint/2010/main" val="1600527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EB3A6D3-B1C0-4A58-A7EF-632F6B7C0CBB}" type="slidenum">
              <a:rPr lang="en-US" altLang="ja-JP"/>
              <a:pPr>
                <a:defRPr/>
              </a:pPr>
              <a:t>‹#›</a:t>
            </a:fld>
            <a:endParaRPr lang="en-US" altLang="ja-JP"/>
          </a:p>
        </p:txBody>
      </p:sp>
    </p:spTree>
    <p:extLst>
      <p:ext uri="{BB962C8B-B14F-4D97-AF65-F5344CB8AC3E}">
        <p14:creationId xmlns:p14="http://schemas.microsoft.com/office/powerpoint/2010/main" val="2345874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C46D52D-4B3F-4C8E-A992-746F18F1941E}" type="slidenum">
              <a:rPr lang="en-US" altLang="ja-JP"/>
              <a:pPr>
                <a:defRPr/>
              </a:pPr>
              <a:t>‹#›</a:t>
            </a:fld>
            <a:endParaRPr lang="en-US" altLang="ja-JP"/>
          </a:p>
        </p:txBody>
      </p:sp>
    </p:spTree>
    <p:extLst>
      <p:ext uri="{BB962C8B-B14F-4D97-AF65-F5344CB8AC3E}">
        <p14:creationId xmlns:p14="http://schemas.microsoft.com/office/powerpoint/2010/main" val="749775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D45A0B7-988A-4D45-80CF-E1E9063BFCBC}" type="slidenum">
              <a:rPr lang="en-US" altLang="ja-JP"/>
              <a:pPr>
                <a:defRPr/>
              </a:pPr>
              <a:t>‹#›</a:t>
            </a:fld>
            <a:endParaRPr lang="en-US" altLang="ja-JP"/>
          </a:p>
        </p:txBody>
      </p:sp>
    </p:spTree>
    <p:extLst>
      <p:ext uri="{BB962C8B-B14F-4D97-AF65-F5344CB8AC3E}">
        <p14:creationId xmlns:p14="http://schemas.microsoft.com/office/powerpoint/2010/main" val="1525719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237AD4A-71CC-477D-BDAF-5DE1155F9D53}" type="slidenum">
              <a:rPr lang="en-US" altLang="ja-JP"/>
              <a:pPr>
                <a:defRPr/>
              </a:pPr>
              <a:t>‹#›</a:t>
            </a:fld>
            <a:endParaRPr lang="en-US" altLang="ja-JP"/>
          </a:p>
        </p:txBody>
      </p:sp>
    </p:spTree>
    <p:extLst>
      <p:ext uri="{BB962C8B-B14F-4D97-AF65-F5344CB8AC3E}">
        <p14:creationId xmlns:p14="http://schemas.microsoft.com/office/powerpoint/2010/main" val="3639283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5566591-9C32-4B6C-95C7-0D76F075A616}" type="slidenum">
              <a:rPr lang="en-US" altLang="ja-JP"/>
              <a:pPr>
                <a:defRPr/>
              </a:pPr>
              <a:t>‹#›</a:t>
            </a:fld>
            <a:endParaRPr lang="en-US" altLang="ja-JP"/>
          </a:p>
        </p:txBody>
      </p:sp>
    </p:spTree>
    <p:extLst>
      <p:ext uri="{BB962C8B-B14F-4D97-AF65-F5344CB8AC3E}">
        <p14:creationId xmlns:p14="http://schemas.microsoft.com/office/powerpoint/2010/main" val="215799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15C1F7C-FDA0-4641-A307-643E4CDAA6E2}" type="slidenum">
              <a:rPr lang="en-US" altLang="ja-JP"/>
              <a:pPr>
                <a:defRPr/>
              </a:pPr>
              <a:t>‹#›</a:t>
            </a:fld>
            <a:endParaRPr lang="en-US" altLang="ja-JP"/>
          </a:p>
        </p:txBody>
      </p:sp>
    </p:spTree>
    <p:extLst>
      <p:ext uri="{BB962C8B-B14F-4D97-AF65-F5344CB8AC3E}">
        <p14:creationId xmlns:p14="http://schemas.microsoft.com/office/powerpoint/2010/main" val="1237459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E64438F-01ED-45DF-B9E3-11C7C706FD3F}" type="slidenum">
              <a:rPr lang="en-US" altLang="ja-JP"/>
              <a:pPr>
                <a:defRPr/>
              </a:pPr>
              <a:t>‹#›</a:t>
            </a:fld>
            <a:endParaRPr lang="en-US" altLang="ja-JP"/>
          </a:p>
        </p:txBody>
      </p:sp>
    </p:spTree>
    <p:extLst>
      <p:ext uri="{BB962C8B-B14F-4D97-AF65-F5344CB8AC3E}">
        <p14:creationId xmlns:p14="http://schemas.microsoft.com/office/powerpoint/2010/main" val="9535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89A9D1E-006B-4C48-ACC2-36D4CB9D038C}" type="slidenum">
              <a:rPr lang="en-US" altLang="ja-JP"/>
              <a:pPr>
                <a:defRPr/>
              </a:pPr>
              <a:t>‹#›</a:t>
            </a:fld>
            <a:endParaRPr lang="en-US" altLang="ja-JP"/>
          </a:p>
        </p:txBody>
      </p:sp>
    </p:spTree>
    <p:extLst>
      <p:ext uri="{BB962C8B-B14F-4D97-AF65-F5344CB8AC3E}">
        <p14:creationId xmlns:p14="http://schemas.microsoft.com/office/powerpoint/2010/main" val="4244802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1FFD13-F6FD-41CC-897B-A3D24CA6C639}" type="slidenum">
              <a:rPr lang="en-US" altLang="ja-JP"/>
              <a:pPr>
                <a:defRPr/>
              </a:pPr>
              <a:t>‹#›</a:t>
            </a:fld>
            <a:endParaRPr lang="en-US" altLang="ja-JP"/>
          </a:p>
        </p:txBody>
      </p:sp>
    </p:spTree>
    <p:extLst>
      <p:ext uri="{BB962C8B-B14F-4D97-AF65-F5344CB8AC3E}">
        <p14:creationId xmlns:p14="http://schemas.microsoft.com/office/powerpoint/2010/main" val="1146653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FD59242-8226-4B94-A273-777CA964A499}" type="slidenum">
              <a:rPr lang="en-US" altLang="ja-JP"/>
              <a:pPr>
                <a:defRPr/>
              </a:pPr>
              <a:t>‹#›</a:t>
            </a:fld>
            <a:endParaRPr lang="en-US" altLang="ja-JP"/>
          </a:p>
        </p:txBody>
      </p:sp>
    </p:spTree>
    <p:extLst>
      <p:ext uri="{BB962C8B-B14F-4D97-AF65-F5344CB8AC3E}">
        <p14:creationId xmlns:p14="http://schemas.microsoft.com/office/powerpoint/2010/main" val="1507920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71FC8B1-4515-4AD2-B803-138B3C46EBB8}" type="slidenum">
              <a:rPr lang="en-US" altLang="ja-JP"/>
              <a:pPr>
                <a:defRPr/>
              </a:pPr>
              <a:t>‹#›</a:t>
            </a:fld>
            <a:endParaRPr lang="en-US" altLang="ja-JP"/>
          </a:p>
        </p:txBody>
      </p:sp>
    </p:spTree>
    <p:extLst>
      <p:ext uri="{BB962C8B-B14F-4D97-AF65-F5344CB8AC3E}">
        <p14:creationId xmlns:p14="http://schemas.microsoft.com/office/powerpoint/2010/main" val="3801474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05FB814-8280-4D6C-B0E4-0DFE79BB434A}" type="slidenum">
              <a:rPr lang="en-US" altLang="ja-JP"/>
              <a:pPr>
                <a:defRPr/>
              </a:pPr>
              <a:t>‹#›</a:t>
            </a:fld>
            <a:endParaRPr lang="en-US" altLang="ja-JP"/>
          </a:p>
        </p:txBody>
      </p:sp>
    </p:spTree>
    <p:extLst>
      <p:ext uri="{BB962C8B-B14F-4D97-AF65-F5344CB8AC3E}">
        <p14:creationId xmlns:p14="http://schemas.microsoft.com/office/powerpoint/2010/main" val="2973970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0FA35AC-6C54-40BA-91F2-F73941EAFE69}" type="slidenum">
              <a:rPr lang="en-US" altLang="ja-JP"/>
              <a:pPr>
                <a:defRPr/>
              </a:pPr>
              <a:t>‹#›</a:t>
            </a:fld>
            <a:endParaRPr lang="en-US" altLang="ja-JP"/>
          </a:p>
        </p:txBody>
      </p:sp>
    </p:spTree>
    <p:extLst>
      <p:ext uri="{BB962C8B-B14F-4D97-AF65-F5344CB8AC3E}">
        <p14:creationId xmlns:p14="http://schemas.microsoft.com/office/powerpoint/2010/main" val="1307105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AB2EC2C-1768-4A40-872E-58907825A270}" type="slidenum">
              <a:rPr lang="en-US" altLang="ja-JP"/>
              <a:pPr>
                <a:defRPr/>
              </a:pPr>
              <a:t>‹#›</a:t>
            </a:fld>
            <a:endParaRPr lang="en-US" altLang="ja-JP"/>
          </a:p>
        </p:txBody>
      </p:sp>
    </p:spTree>
    <p:extLst>
      <p:ext uri="{BB962C8B-B14F-4D97-AF65-F5344CB8AC3E}">
        <p14:creationId xmlns:p14="http://schemas.microsoft.com/office/powerpoint/2010/main" val="3819244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646AA42-5B28-4AAC-9E52-7EDB31B13E64}" type="slidenum">
              <a:rPr lang="en-US" altLang="ja-JP"/>
              <a:pPr>
                <a:defRPr/>
              </a:pPr>
              <a:t>‹#›</a:t>
            </a:fld>
            <a:endParaRPr lang="en-US" altLang="ja-JP"/>
          </a:p>
        </p:txBody>
      </p:sp>
    </p:spTree>
    <p:extLst>
      <p:ext uri="{BB962C8B-B14F-4D97-AF65-F5344CB8AC3E}">
        <p14:creationId xmlns:p14="http://schemas.microsoft.com/office/powerpoint/2010/main" val="3569280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6E61C97-71B6-4C19-9DFD-A58E6F88ACDA}" type="slidenum">
              <a:rPr lang="en-US" altLang="ja-JP"/>
              <a:pPr>
                <a:defRPr/>
              </a:pPr>
              <a:t>‹#›</a:t>
            </a:fld>
            <a:endParaRPr lang="en-US" altLang="ja-JP"/>
          </a:p>
        </p:txBody>
      </p:sp>
    </p:spTree>
    <p:extLst>
      <p:ext uri="{BB962C8B-B14F-4D97-AF65-F5344CB8AC3E}">
        <p14:creationId xmlns:p14="http://schemas.microsoft.com/office/powerpoint/2010/main" val="383189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180F4B6-B3D7-4DB5-8826-806EC68C5FF2}" type="slidenum">
              <a:rPr lang="en-US" altLang="ja-JP"/>
              <a:pPr>
                <a:defRPr/>
              </a:pPr>
              <a:t>‹#›</a:t>
            </a:fld>
            <a:endParaRPr lang="en-US" altLang="ja-JP"/>
          </a:p>
        </p:txBody>
      </p:sp>
    </p:spTree>
    <p:extLst>
      <p:ext uri="{BB962C8B-B14F-4D97-AF65-F5344CB8AC3E}">
        <p14:creationId xmlns:p14="http://schemas.microsoft.com/office/powerpoint/2010/main" val="4012558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1DF9C78-7C26-4B3B-9AC8-79B4FDD2EE7A}" type="slidenum">
              <a:rPr lang="en-US" altLang="ja-JP"/>
              <a:pPr>
                <a:defRPr/>
              </a:pPr>
              <a:t>‹#›</a:t>
            </a:fld>
            <a:endParaRPr lang="en-US" altLang="ja-JP"/>
          </a:p>
        </p:txBody>
      </p:sp>
    </p:spTree>
    <p:extLst>
      <p:ext uri="{BB962C8B-B14F-4D97-AF65-F5344CB8AC3E}">
        <p14:creationId xmlns:p14="http://schemas.microsoft.com/office/powerpoint/2010/main" val="1906636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B2FE1E9-E962-48C2-872E-A8893A110D46}" type="slidenum">
              <a:rPr lang="en-US" altLang="ja-JP"/>
              <a:pPr>
                <a:defRPr/>
              </a:pPr>
              <a:t>‹#›</a:t>
            </a:fld>
            <a:endParaRPr lang="en-US" altLang="ja-JP"/>
          </a:p>
        </p:txBody>
      </p:sp>
    </p:spTree>
    <p:extLst>
      <p:ext uri="{BB962C8B-B14F-4D97-AF65-F5344CB8AC3E}">
        <p14:creationId xmlns:p14="http://schemas.microsoft.com/office/powerpoint/2010/main" val="33402927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39B6CC0-F4BC-4C11-B656-9C044EA1CAD1}" type="slidenum">
              <a:rPr lang="en-US" altLang="ja-JP"/>
              <a:pPr>
                <a:defRPr/>
              </a:pPr>
              <a:t>‹#›</a:t>
            </a:fld>
            <a:endParaRPr lang="en-US" altLang="ja-JP"/>
          </a:p>
        </p:txBody>
      </p:sp>
    </p:spTree>
    <p:extLst>
      <p:ext uri="{BB962C8B-B14F-4D97-AF65-F5344CB8AC3E}">
        <p14:creationId xmlns:p14="http://schemas.microsoft.com/office/powerpoint/2010/main" val="2947368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258B653-2EB9-45FF-B5A9-9BCFAEACD459}" type="slidenum">
              <a:rPr lang="en-US" altLang="ja-JP"/>
              <a:pPr>
                <a:defRPr/>
              </a:pPr>
              <a:t>‹#›</a:t>
            </a:fld>
            <a:endParaRPr lang="en-US" altLang="ja-JP"/>
          </a:p>
        </p:txBody>
      </p:sp>
    </p:spTree>
    <p:extLst>
      <p:ext uri="{BB962C8B-B14F-4D97-AF65-F5344CB8AC3E}">
        <p14:creationId xmlns:p14="http://schemas.microsoft.com/office/powerpoint/2010/main" val="1647008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F749D86-A384-4E28-B115-C4D2BF999F8D}" type="slidenum">
              <a:rPr lang="en-US" altLang="ja-JP"/>
              <a:pPr>
                <a:defRPr/>
              </a:pPr>
              <a:t>‹#›</a:t>
            </a:fld>
            <a:endParaRPr lang="en-US" altLang="ja-JP"/>
          </a:p>
        </p:txBody>
      </p:sp>
    </p:spTree>
    <p:extLst>
      <p:ext uri="{BB962C8B-B14F-4D97-AF65-F5344CB8AC3E}">
        <p14:creationId xmlns:p14="http://schemas.microsoft.com/office/powerpoint/2010/main" val="1990972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9BA7625-9FBD-49D3-8FE0-ABBE0D3ABA3B}" type="slidenum">
              <a:rPr lang="en-US" altLang="ja-JP"/>
              <a:pPr>
                <a:defRPr/>
              </a:pPr>
              <a:t>‹#›</a:t>
            </a:fld>
            <a:endParaRPr lang="en-US" altLang="ja-JP"/>
          </a:p>
        </p:txBody>
      </p:sp>
    </p:spTree>
    <p:extLst>
      <p:ext uri="{BB962C8B-B14F-4D97-AF65-F5344CB8AC3E}">
        <p14:creationId xmlns:p14="http://schemas.microsoft.com/office/powerpoint/2010/main" val="16887889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45E2E22-6CD0-4C72-A91A-A60BA6D081F8}" type="slidenum">
              <a:rPr lang="en-US" altLang="ja-JP"/>
              <a:pPr>
                <a:defRPr/>
              </a:pPr>
              <a:t>‹#›</a:t>
            </a:fld>
            <a:endParaRPr lang="en-US" altLang="ja-JP"/>
          </a:p>
        </p:txBody>
      </p:sp>
    </p:spTree>
    <p:extLst>
      <p:ext uri="{BB962C8B-B14F-4D97-AF65-F5344CB8AC3E}">
        <p14:creationId xmlns:p14="http://schemas.microsoft.com/office/powerpoint/2010/main" val="1182243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7CD26C0-E2C5-4419-AE95-B3C5F81F90B2}" type="slidenum">
              <a:rPr lang="en-US" altLang="ja-JP"/>
              <a:pPr>
                <a:defRPr/>
              </a:pPr>
              <a:t>‹#›</a:t>
            </a:fld>
            <a:endParaRPr lang="en-US" altLang="ja-JP"/>
          </a:p>
        </p:txBody>
      </p:sp>
    </p:spTree>
    <p:extLst>
      <p:ext uri="{BB962C8B-B14F-4D97-AF65-F5344CB8AC3E}">
        <p14:creationId xmlns:p14="http://schemas.microsoft.com/office/powerpoint/2010/main" val="2726412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42060D33-32B8-4188-B28C-D4629192115D}" type="datetimeFigureOut">
              <a:rPr lang="ja-JP" altLang="en-US"/>
              <a:pPr>
                <a:defRPr/>
              </a:pPr>
              <a:t>2013/6/2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258FD90-B98A-4F63-B445-3D2A8C52C454}" type="slidenum">
              <a:rPr lang="ja-JP" altLang="en-US"/>
              <a:pPr>
                <a:defRPr/>
              </a:pPr>
              <a:t>‹#›</a:t>
            </a:fld>
            <a:endParaRPr lang="en-US" altLang="ja-JP"/>
          </a:p>
        </p:txBody>
      </p:sp>
    </p:spTree>
    <p:extLst>
      <p:ext uri="{BB962C8B-B14F-4D97-AF65-F5344CB8AC3E}">
        <p14:creationId xmlns:p14="http://schemas.microsoft.com/office/powerpoint/2010/main" val="37898501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2428864E-F737-4AB7-A0AB-FF0E17CEA082}" type="datetimeFigureOut">
              <a:rPr lang="ja-JP" altLang="en-US"/>
              <a:pPr>
                <a:defRPr/>
              </a:pPr>
              <a:t>2013/6/2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90F754D-6D0E-49EF-945A-9DD07862E2CB}" type="slidenum">
              <a:rPr lang="ja-JP" altLang="en-US"/>
              <a:pPr>
                <a:defRPr/>
              </a:pPr>
              <a:t>‹#›</a:t>
            </a:fld>
            <a:endParaRPr lang="en-US" altLang="ja-JP"/>
          </a:p>
        </p:txBody>
      </p:sp>
    </p:spTree>
    <p:extLst>
      <p:ext uri="{BB962C8B-B14F-4D97-AF65-F5344CB8AC3E}">
        <p14:creationId xmlns:p14="http://schemas.microsoft.com/office/powerpoint/2010/main" val="149440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6756103-44A1-43E7-BF56-67C0FEF45668}" type="slidenum">
              <a:rPr lang="en-US" altLang="ja-JP"/>
              <a:pPr>
                <a:defRPr/>
              </a:pPr>
              <a:t>‹#›</a:t>
            </a:fld>
            <a:endParaRPr lang="en-US" altLang="ja-JP"/>
          </a:p>
        </p:txBody>
      </p:sp>
    </p:spTree>
    <p:extLst>
      <p:ext uri="{BB962C8B-B14F-4D97-AF65-F5344CB8AC3E}">
        <p14:creationId xmlns:p14="http://schemas.microsoft.com/office/powerpoint/2010/main" val="13066984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B0860AC0-025B-4738-923A-3F62FC682856}" type="datetimeFigureOut">
              <a:rPr lang="ja-JP" altLang="en-US"/>
              <a:pPr>
                <a:defRPr/>
              </a:pPr>
              <a:t>2013/6/2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C0C844C-B3DE-40E0-BBE1-2CA6AF95E651}" type="slidenum">
              <a:rPr lang="ja-JP" altLang="en-US"/>
              <a:pPr>
                <a:defRPr/>
              </a:pPr>
              <a:t>‹#›</a:t>
            </a:fld>
            <a:endParaRPr lang="en-US" altLang="ja-JP"/>
          </a:p>
        </p:txBody>
      </p:sp>
    </p:spTree>
    <p:extLst>
      <p:ext uri="{BB962C8B-B14F-4D97-AF65-F5344CB8AC3E}">
        <p14:creationId xmlns:p14="http://schemas.microsoft.com/office/powerpoint/2010/main" val="499847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2D4CB392-8BA9-4F9D-A729-A05BF9F4E4B1}" type="datetimeFigureOut">
              <a:rPr lang="ja-JP" altLang="en-US"/>
              <a:pPr>
                <a:defRPr/>
              </a:pPr>
              <a:t>2013/6/2</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7625B81-047B-4329-8B30-E02912BCD024}" type="slidenum">
              <a:rPr lang="ja-JP" altLang="en-US"/>
              <a:pPr>
                <a:defRPr/>
              </a:pPr>
              <a:t>‹#›</a:t>
            </a:fld>
            <a:endParaRPr lang="en-US" altLang="ja-JP"/>
          </a:p>
        </p:txBody>
      </p:sp>
    </p:spTree>
    <p:extLst>
      <p:ext uri="{BB962C8B-B14F-4D97-AF65-F5344CB8AC3E}">
        <p14:creationId xmlns:p14="http://schemas.microsoft.com/office/powerpoint/2010/main" val="2633946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CCED3AB7-E4CD-47FC-883C-DF58267147B9}" type="datetimeFigureOut">
              <a:rPr lang="ja-JP" altLang="en-US"/>
              <a:pPr>
                <a:defRPr/>
              </a:pPr>
              <a:t>2013/6/2</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E715118-439E-4FDF-B10C-DF2F9FC811C1}" type="slidenum">
              <a:rPr lang="ja-JP" altLang="en-US"/>
              <a:pPr>
                <a:defRPr/>
              </a:pPr>
              <a:t>‹#›</a:t>
            </a:fld>
            <a:endParaRPr lang="en-US" altLang="ja-JP"/>
          </a:p>
        </p:txBody>
      </p:sp>
    </p:spTree>
    <p:extLst>
      <p:ext uri="{BB962C8B-B14F-4D97-AF65-F5344CB8AC3E}">
        <p14:creationId xmlns:p14="http://schemas.microsoft.com/office/powerpoint/2010/main" val="37361489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C09559A8-A1DB-4C22-A46C-B60407C87339}" type="datetimeFigureOut">
              <a:rPr lang="ja-JP" altLang="en-US"/>
              <a:pPr>
                <a:defRPr/>
              </a:pPr>
              <a:t>2013/6/2</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4EB455A-9EA8-4DBA-B997-2A39FF34091C}" type="slidenum">
              <a:rPr lang="ja-JP" altLang="en-US"/>
              <a:pPr>
                <a:defRPr/>
              </a:pPr>
              <a:t>‹#›</a:t>
            </a:fld>
            <a:endParaRPr lang="en-US" altLang="ja-JP"/>
          </a:p>
        </p:txBody>
      </p:sp>
    </p:spTree>
    <p:extLst>
      <p:ext uri="{BB962C8B-B14F-4D97-AF65-F5344CB8AC3E}">
        <p14:creationId xmlns:p14="http://schemas.microsoft.com/office/powerpoint/2010/main" val="746697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748C7FF-BABE-4A03-ADF1-81BC99B95E07}" type="datetimeFigureOut">
              <a:rPr lang="ja-JP" altLang="en-US"/>
              <a:pPr>
                <a:defRPr/>
              </a:pPr>
              <a:t>2013/6/2</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6C54BC4-0927-43B2-A856-B80B26D74A70}" type="slidenum">
              <a:rPr lang="ja-JP" altLang="en-US"/>
              <a:pPr>
                <a:defRPr/>
              </a:pPr>
              <a:t>‹#›</a:t>
            </a:fld>
            <a:endParaRPr lang="en-US" altLang="ja-JP"/>
          </a:p>
        </p:txBody>
      </p:sp>
    </p:spTree>
    <p:extLst>
      <p:ext uri="{BB962C8B-B14F-4D97-AF65-F5344CB8AC3E}">
        <p14:creationId xmlns:p14="http://schemas.microsoft.com/office/powerpoint/2010/main" val="2239222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F65CFA7F-FCE2-4C5B-B389-B3928A0FABD8}" type="datetimeFigureOut">
              <a:rPr lang="ja-JP" altLang="en-US"/>
              <a:pPr>
                <a:defRPr/>
              </a:pPr>
              <a:t>2013/6/2</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20172DB-93CF-494B-ADFD-5755D7880E44}" type="slidenum">
              <a:rPr lang="ja-JP" altLang="en-US"/>
              <a:pPr>
                <a:defRPr/>
              </a:pPr>
              <a:t>‹#›</a:t>
            </a:fld>
            <a:endParaRPr lang="en-US" altLang="ja-JP"/>
          </a:p>
        </p:txBody>
      </p:sp>
    </p:spTree>
    <p:extLst>
      <p:ext uri="{BB962C8B-B14F-4D97-AF65-F5344CB8AC3E}">
        <p14:creationId xmlns:p14="http://schemas.microsoft.com/office/powerpoint/2010/main" val="195817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1D2C39F0-37F1-4308-B759-39BC9241AC37}" type="datetimeFigureOut">
              <a:rPr lang="ja-JP" altLang="en-US"/>
              <a:pPr>
                <a:defRPr/>
              </a:pPr>
              <a:t>2013/6/2</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067CACF-744C-473C-BA99-D9EC732FAE38}" type="slidenum">
              <a:rPr lang="ja-JP" altLang="en-US"/>
              <a:pPr>
                <a:defRPr/>
              </a:pPr>
              <a:t>‹#›</a:t>
            </a:fld>
            <a:endParaRPr lang="en-US" altLang="ja-JP"/>
          </a:p>
        </p:txBody>
      </p:sp>
    </p:spTree>
    <p:extLst>
      <p:ext uri="{BB962C8B-B14F-4D97-AF65-F5344CB8AC3E}">
        <p14:creationId xmlns:p14="http://schemas.microsoft.com/office/powerpoint/2010/main" val="188276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83563717-0AEC-437D-BB37-D46DEA5F812D}" type="datetimeFigureOut">
              <a:rPr lang="ja-JP" altLang="en-US"/>
              <a:pPr>
                <a:defRPr/>
              </a:pPr>
              <a:t>2013/6/2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C448DF6-BC04-4A88-A5A7-1E43BC2CF7CE}" type="slidenum">
              <a:rPr lang="ja-JP" altLang="en-US"/>
              <a:pPr>
                <a:defRPr/>
              </a:pPr>
              <a:t>‹#›</a:t>
            </a:fld>
            <a:endParaRPr lang="en-US" altLang="ja-JP"/>
          </a:p>
        </p:txBody>
      </p:sp>
    </p:spTree>
    <p:extLst>
      <p:ext uri="{BB962C8B-B14F-4D97-AF65-F5344CB8AC3E}">
        <p14:creationId xmlns:p14="http://schemas.microsoft.com/office/powerpoint/2010/main" val="5195247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766E0643-6D4D-46D0-A4D2-31177B701D4D}" type="datetimeFigureOut">
              <a:rPr lang="ja-JP" altLang="en-US"/>
              <a:pPr>
                <a:defRPr/>
              </a:pPr>
              <a:t>2013/6/2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BC9E354-1B60-4BA7-8ED3-DCE0BA4ADDB6}" type="slidenum">
              <a:rPr lang="ja-JP" altLang="en-US"/>
              <a:pPr>
                <a:defRPr/>
              </a:pPr>
              <a:t>‹#›</a:t>
            </a:fld>
            <a:endParaRPr lang="en-US" altLang="ja-JP"/>
          </a:p>
        </p:txBody>
      </p:sp>
    </p:spTree>
    <p:extLst>
      <p:ext uri="{BB962C8B-B14F-4D97-AF65-F5344CB8AC3E}">
        <p14:creationId xmlns:p14="http://schemas.microsoft.com/office/powerpoint/2010/main" val="4567845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656" y="2130530"/>
            <a:ext cx="7772688" cy="1469778"/>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312" y="3886784"/>
            <a:ext cx="6401376" cy="1751929"/>
          </a:xfrm>
        </p:spPr>
        <p:txBody>
          <a:bodyPr/>
          <a:lstStyle>
            <a:lvl1pPr marL="0" indent="0" algn="ctr">
              <a:buNone/>
              <a:defRPr/>
            </a:lvl1pPr>
            <a:lvl2pPr marL="414683" indent="0" algn="ctr">
              <a:buNone/>
              <a:defRPr/>
            </a:lvl2pPr>
            <a:lvl3pPr marL="829366" indent="0" algn="ctr">
              <a:buNone/>
              <a:defRPr/>
            </a:lvl3pPr>
            <a:lvl4pPr marL="1244049" indent="0" algn="ctr">
              <a:buNone/>
              <a:defRPr/>
            </a:lvl4pPr>
            <a:lvl5pPr marL="1658732" indent="0" algn="ctr">
              <a:buNone/>
              <a:defRPr/>
            </a:lvl5pPr>
            <a:lvl6pPr marL="2073416" indent="0" algn="ctr">
              <a:buNone/>
              <a:defRPr/>
            </a:lvl6pPr>
            <a:lvl7pPr marL="2488099" indent="0" algn="ctr">
              <a:buNone/>
              <a:defRPr/>
            </a:lvl7pPr>
            <a:lvl8pPr marL="2902782" indent="0" algn="ctr">
              <a:buNone/>
              <a:defRPr/>
            </a:lvl8pPr>
            <a:lvl9pPr marL="3317465"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10265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B280AB8-13A9-4BD4-A4BE-59926F6D8C7E}" type="slidenum">
              <a:rPr lang="en-US" altLang="ja-JP"/>
              <a:pPr>
                <a:defRPr/>
              </a:pPr>
              <a:t>‹#›</a:t>
            </a:fld>
            <a:endParaRPr lang="en-US" altLang="ja-JP"/>
          </a:p>
        </p:txBody>
      </p:sp>
    </p:spTree>
    <p:extLst>
      <p:ext uri="{BB962C8B-B14F-4D97-AF65-F5344CB8AC3E}">
        <p14:creationId xmlns:p14="http://schemas.microsoft.com/office/powerpoint/2010/main" val="29013694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187277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1668" y="4406461"/>
            <a:ext cx="7772688" cy="1361811"/>
          </a:xfrm>
        </p:spPr>
        <p:txBody>
          <a:bodyPr anchor="t"/>
          <a:lstStyle>
            <a:lvl1pPr algn="l">
              <a:defRPr sz="36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1668" y="2906446"/>
            <a:ext cx="7772688" cy="1500008"/>
          </a:xfrm>
        </p:spPr>
        <p:txBody>
          <a:bodyPr anchor="b"/>
          <a:lstStyle>
            <a:lvl1pPr marL="0" indent="0">
              <a:buNone/>
              <a:defRPr sz="1800"/>
            </a:lvl1pPr>
            <a:lvl2pPr marL="414683" indent="0">
              <a:buNone/>
              <a:defRPr sz="1600"/>
            </a:lvl2pPr>
            <a:lvl3pPr marL="829366" indent="0">
              <a:buNone/>
              <a:defRPr sz="1500"/>
            </a:lvl3pPr>
            <a:lvl4pPr marL="1244049" indent="0">
              <a:buNone/>
              <a:defRPr sz="1300"/>
            </a:lvl4pPr>
            <a:lvl5pPr marL="1658732" indent="0">
              <a:buNone/>
              <a:defRPr sz="1300"/>
            </a:lvl5pPr>
            <a:lvl6pPr marL="2073416" indent="0">
              <a:buNone/>
              <a:defRPr sz="1300"/>
            </a:lvl6pPr>
            <a:lvl7pPr marL="2488099" indent="0">
              <a:buNone/>
              <a:defRPr sz="1300"/>
            </a:lvl7pPr>
            <a:lvl8pPr marL="2902782" indent="0">
              <a:buNone/>
              <a:defRPr sz="1300"/>
            </a:lvl8pPr>
            <a:lvl9pPr marL="3317465" indent="0">
              <a:buNone/>
              <a:defRPr sz="1300"/>
            </a:lvl9pPr>
          </a:lstStyle>
          <a:p>
            <a:pPr lvl="0"/>
            <a:r>
              <a:rPr lang="ja-JP" altLang="en-US" smtClean="0"/>
              <a:t>マスタ テキストの書式設定</a:t>
            </a:r>
          </a:p>
        </p:txBody>
      </p:sp>
    </p:spTree>
    <p:extLst>
      <p:ext uri="{BB962C8B-B14F-4D97-AF65-F5344CB8AC3E}">
        <p14:creationId xmlns:p14="http://schemas.microsoft.com/office/powerpoint/2010/main" val="17091564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71256" y="1905960"/>
            <a:ext cx="3834488" cy="431864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4026" y="1905960"/>
            <a:ext cx="3834488" cy="431864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308142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6625" y="274954"/>
            <a:ext cx="8230752"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6627" y="1534561"/>
            <a:ext cx="4040472" cy="640599"/>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6627" y="2175164"/>
            <a:ext cx="4040472" cy="395155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469" y="1534561"/>
            <a:ext cx="4041913" cy="640599"/>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469" y="2175164"/>
            <a:ext cx="4041913" cy="395155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980113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7245408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3271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6630" y="273522"/>
            <a:ext cx="3009107" cy="1161715"/>
          </a:xfrm>
        </p:spPr>
        <p:txBody>
          <a:bodyPr anchor="b"/>
          <a:lstStyle>
            <a:lvl1pPr algn="l">
              <a:defRPr sz="18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211" y="273516"/>
            <a:ext cx="5112171" cy="5853196"/>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6630" y="1435228"/>
            <a:ext cx="3009107" cy="4691482"/>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ja-JP" altLang="en-US" smtClean="0"/>
              <a:t>マスタ テキストの書式設定</a:t>
            </a:r>
          </a:p>
        </p:txBody>
      </p:sp>
    </p:spTree>
    <p:extLst>
      <p:ext uri="{BB962C8B-B14F-4D97-AF65-F5344CB8AC3E}">
        <p14:creationId xmlns:p14="http://schemas.microsoft.com/office/powerpoint/2010/main" val="41936658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1929" y="4800897"/>
            <a:ext cx="5486689" cy="565741"/>
          </a:xfrm>
        </p:spPr>
        <p:txBody>
          <a:bodyPr anchor="b"/>
          <a:lstStyle>
            <a:lvl1pPr algn="l">
              <a:defRPr sz="18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1929" y="613247"/>
            <a:ext cx="5486689" cy="4114224"/>
          </a:xfrm>
        </p:spPr>
        <p:txBody>
          <a:bodyPr/>
          <a:lstStyle>
            <a:lvl1pPr marL="0" indent="0">
              <a:buNone/>
              <a:defRPr sz="2900"/>
            </a:lvl1pPr>
            <a:lvl2pPr marL="414683" indent="0">
              <a:buNone/>
              <a:defRPr sz="2500"/>
            </a:lvl2pPr>
            <a:lvl3pPr marL="829366" indent="0">
              <a:buNone/>
              <a:defRPr sz="2200"/>
            </a:lvl3pPr>
            <a:lvl4pPr marL="1244049" indent="0">
              <a:buNone/>
              <a:defRPr sz="1800"/>
            </a:lvl4pPr>
            <a:lvl5pPr marL="1658732" indent="0">
              <a:buNone/>
              <a:defRPr sz="1800"/>
            </a:lvl5pPr>
            <a:lvl6pPr marL="2073416" indent="0">
              <a:buNone/>
              <a:defRPr sz="1800"/>
            </a:lvl6pPr>
            <a:lvl7pPr marL="2488099" indent="0">
              <a:buNone/>
              <a:defRPr sz="1800"/>
            </a:lvl7pPr>
            <a:lvl8pPr marL="2902782" indent="0">
              <a:buNone/>
              <a:defRPr sz="1800"/>
            </a:lvl8pPr>
            <a:lvl9pPr marL="3317465" indent="0">
              <a:buNone/>
              <a:defRPr sz="1800"/>
            </a:lvl9pPr>
          </a:lstStyle>
          <a:p>
            <a:pPr lvl="0"/>
            <a:endParaRPr lang="ja-JP" altLang="en-US" noProof="0" smtClean="0"/>
          </a:p>
        </p:txBody>
      </p:sp>
      <p:sp>
        <p:nvSpPr>
          <p:cNvPr id="4" name="テキスト プレースホルダ 3"/>
          <p:cNvSpPr>
            <a:spLocks noGrp="1"/>
          </p:cNvSpPr>
          <p:nvPr>
            <p:ph type="body" sz="half" idx="2"/>
          </p:nvPr>
        </p:nvSpPr>
        <p:spPr>
          <a:xfrm>
            <a:off x="1791929" y="5366631"/>
            <a:ext cx="5486689" cy="806146"/>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ja-JP" altLang="en-US" smtClean="0"/>
              <a:t>マスタ テキストの書式設定</a:t>
            </a:r>
          </a:p>
        </p:txBody>
      </p:sp>
    </p:spTree>
    <p:extLst>
      <p:ext uri="{BB962C8B-B14F-4D97-AF65-F5344CB8AC3E}">
        <p14:creationId xmlns:p14="http://schemas.microsoft.com/office/powerpoint/2010/main" val="40767880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563999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26697" y="568623"/>
            <a:ext cx="1951815" cy="565597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71256" y="568623"/>
            <a:ext cx="5717161" cy="565597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3280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37F9F99-086C-43F1-B067-AE02B9E9BDCD}" type="slidenum">
              <a:rPr lang="en-US" altLang="ja-JP"/>
              <a:pPr>
                <a:defRPr/>
              </a:pPr>
              <a:t>‹#›</a:t>
            </a:fld>
            <a:endParaRPr lang="en-US" altLang="ja-JP"/>
          </a:p>
        </p:txBody>
      </p:sp>
    </p:spTree>
    <p:extLst>
      <p:ext uri="{BB962C8B-B14F-4D97-AF65-F5344CB8AC3E}">
        <p14:creationId xmlns:p14="http://schemas.microsoft.com/office/powerpoint/2010/main" val="17791599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41F7AC7B-27DF-4F10-8A90-D4C3F9DB87BE}" type="slidenum">
              <a:rPr lang="en-US" altLang="ja-JP"/>
              <a:pPr>
                <a:defRPr/>
              </a:pPr>
              <a:t>‹#›</a:t>
            </a:fld>
            <a:endParaRPr lang="en-US" altLang="ja-JP"/>
          </a:p>
        </p:txBody>
      </p:sp>
    </p:spTree>
    <p:extLst>
      <p:ext uri="{BB962C8B-B14F-4D97-AF65-F5344CB8AC3E}">
        <p14:creationId xmlns:p14="http://schemas.microsoft.com/office/powerpoint/2010/main" val="2127205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F8A04266-9CF2-482C-A324-01E2D871C445}" type="slidenum">
              <a:rPr lang="en-US" altLang="ja-JP"/>
              <a:pPr>
                <a:defRPr/>
              </a:pPr>
              <a:t>‹#›</a:t>
            </a:fld>
            <a:endParaRPr lang="en-US" altLang="ja-JP"/>
          </a:p>
        </p:txBody>
      </p:sp>
    </p:spTree>
    <p:extLst>
      <p:ext uri="{BB962C8B-B14F-4D97-AF65-F5344CB8AC3E}">
        <p14:creationId xmlns:p14="http://schemas.microsoft.com/office/powerpoint/2010/main" val="29815872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A17EB92C-78EC-43C4-8CC1-753ED638613B}" type="slidenum">
              <a:rPr lang="en-US" altLang="ja-JP"/>
              <a:pPr>
                <a:defRPr/>
              </a:pPr>
              <a:t>‹#›</a:t>
            </a:fld>
            <a:endParaRPr lang="en-US" altLang="ja-JP"/>
          </a:p>
        </p:txBody>
      </p:sp>
    </p:spTree>
    <p:extLst>
      <p:ext uri="{BB962C8B-B14F-4D97-AF65-F5344CB8AC3E}">
        <p14:creationId xmlns:p14="http://schemas.microsoft.com/office/powerpoint/2010/main" val="23384377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pPr>
              <a:defRPr/>
            </a:pPr>
            <a:fld id="{31DBE8B9-0AD2-452E-9C52-3524BA57EB8C}" type="slidenum">
              <a:rPr lang="en-US" altLang="ja-JP"/>
              <a:pPr>
                <a:defRPr/>
              </a:pPr>
              <a:t>‹#›</a:t>
            </a:fld>
            <a:endParaRPr lang="en-US" altLang="ja-JP"/>
          </a:p>
        </p:txBody>
      </p:sp>
    </p:spTree>
    <p:extLst>
      <p:ext uri="{BB962C8B-B14F-4D97-AF65-F5344CB8AC3E}">
        <p14:creationId xmlns:p14="http://schemas.microsoft.com/office/powerpoint/2010/main" val="22037976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a:lvl1pPr>
          </a:lstStyle>
          <a:p>
            <a:pPr>
              <a:defRPr/>
            </a:pPr>
            <a:fld id="{F4151789-97DB-49E0-BB50-88B4E71F3931}" type="slidenum">
              <a:rPr lang="en-US" altLang="ja-JP"/>
              <a:pPr>
                <a:defRPr/>
              </a:pPr>
              <a:t>‹#›</a:t>
            </a:fld>
            <a:endParaRPr lang="en-US" altLang="ja-JP"/>
          </a:p>
        </p:txBody>
      </p:sp>
    </p:spTree>
    <p:extLst>
      <p:ext uri="{BB962C8B-B14F-4D97-AF65-F5344CB8AC3E}">
        <p14:creationId xmlns:p14="http://schemas.microsoft.com/office/powerpoint/2010/main" val="12155562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pPr>
              <a:defRPr/>
            </a:pPr>
            <a:fld id="{24E9E36F-FD3D-41E5-8AB5-458E45CE3D28}" type="slidenum">
              <a:rPr lang="en-US" altLang="ja-JP"/>
              <a:pPr>
                <a:defRPr/>
              </a:pPr>
              <a:t>‹#›</a:t>
            </a:fld>
            <a:endParaRPr lang="en-US" altLang="ja-JP"/>
          </a:p>
        </p:txBody>
      </p:sp>
    </p:spTree>
    <p:extLst>
      <p:ext uri="{BB962C8B-B14F-4D97-AF65-F5344CB8AC3E}">
        <p14:creationId xmlns:p14="http://schemas.microsoft.com/office/powerpoint/2010/main" val="39884610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a:lvl1pPr>
          </a:lstStyle>
          <a:p>
            <a:pPr>
              <a:defRPr/>
            </a:pPr>
            <a:fld id="{D3561372-E4F3-4F27-BECC-1C159BA20E09}" type="slidenum">
              <a:rPr lang="en-US" altLang="ja-JP"/>
              <a:pPr>
                <a:defRPr/>
              </a:pPr>
              <a:t>‹#›</a:t>
            </a:fld>
            <a:endParaRPr lang="en-US" altLang="ja-JP"/>
          </a:p>
        </p:txBody>
      </p:sp>
    </p:spTree>
    <p:extLst>
      <p:ext uri="{BB962C8B-B14F-4D97-AF65-F5344CB8AC3E}">
        <p14:creationId xmlns:p14="http://schemas.microsoft.com/office/powerpoint/2010/main" val="26346669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7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pPr>
              <a:defRPr/>
            </a:pPr>
            <a:fld id="{FF62EBC6-DD0D-4D6E-A5BC-DC2BB0200AEA}" type="slidenum">
              <a:rPr lang="en-US" altLang="ja-JP"/>
              <a:pPr>
                <a:defRPr/>
              </a:pPr>
              <a:t>‹#›</a:t>
            </a:fld>
            <a:endParaRPr lang="en-US" altLang="ja-JP"/>
          </a:p>
        </p:txBody>
      </p:sp>
    </p:spTree>
    <p:extLst>
      <p:ext uri="{BB962C8B-B14F-4D97-AF65-F5344CB8AC3E}">
        <p14:creationId xmlns:p14="http://schemas.microsoft.com/office/powerpoint/2010/main" val="22393736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pPr>
              <a:defRPr/>
            </a:pPr>
            <a:fld id="{F49829C0-5D7D-4399-8E11-67267DA7CCA4}" type="slidenum">
              <a:rPr lang="en-US" altLang="ja-JP"/>
              <a:pPr>
                <a:defRPr/>
              </a:pPr>
              <a:t>‹#›</a:t>
            </a:fld>
            <a:endParaRPr lang="en-US" altLang="ja-JP"/>
          </a:p>
        </p:txBody>
      </p:sp>
    </p:spTree>
    <p:extLst>
      <p:ext uri="{BB962C8B-B14F-4D97-AF65-F5344CB8AC3E}">
        <p14:creationId xmlns:p14="http://schemas.microsoft.com/office/powerpoint/2010/main" val="2055271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243CB4A8-8A50-4B5D-8131-B1E924CD379F}" type="slidenum">
              <a:rPr lang="en-US" altLang="ja-JP"/>
              <a:pPr>
                <a:defRPr/>
              </a:pPr>
              <a:t>‹#›</a:t>
            </a:fld>
            <a:endParaRPr lang="en-US" altLang="ja-JP"/>
          </a:p>
        </p:txBody>
      </p:sp>
    </p:spTree>
    <p:extLst>
      <p:ext uri="{BB962C8B-B14F-4D97-AF65-F5344CB8AC3E}">
        <p14:creationId xmlns:p14="http://schemas.microsoft.com/office/powerpoint/2010/main" val="9557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45FFFDD-BC6D-4758-B6D4-256AE676E253}" type="slidenum">
              <a:rPr lang="en-US" altLang="ja-JP"/>
              <a:pPr>
                <a:defRPr/>
              </a:pPr>
              <a:t>‹#›</a:t>
            </a:fld>
            <a:endParaRPr lang="en-US" altLang="ja-JP"/>
          </a:p>
        </p:txBody>
      </p:sp>
    </p:spTree>
    <p:extLst>
      <p:ext uri="{BB962C8B-B14F-4D97-AF65-F5344CB8AC3E}">
        <p14:creationId xmlns:p14="http://schemas.microsoft.com/office/powerpoint/2010/main" val="1167416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4"/>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64"/>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C9CA1070-E5F2-4D29-8A4E-37F71B71F3AB}" type="slidenum">
              <a:rPr lang="en-US" altLang="ja-JP"/>
              <a:pPr>
                <a:defRPr/>
              </a:pPr>
              <a:t>‹#›</a:t>
            </a:fld>
            <a:endParaRPr lang="en-US" altLang="ja-JP"/>
          </a:p>
        </p:txBody>
      </p:sp>
    </p:spTree>
    <p:extLst>
      <p:ext uri="{BB962C8B-B14F-4D97-AF65-F5344CB8AC3E}">
        <p14:creationId xmlns:p14="http://schemas.microsoft.com/office/powerpoint/2010/main" val="36481127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64"/>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pPr>
              <a:defRPr/>
            </a:pPr>
            <a:fld id="{CA2320C3-450D-4AAA-AF56-BEA801CB82C4}" type="slidenum">
              <a:rPr lang="en-US" altLang="ja-JP"/>
              <a:pPr>
                <a:defRPr/>
              </a:pPr>
              <a:t>‹#›</a:t>
            </a:fld>
            <a:endParaRPr lang="en-US" altLang="ja-JP"/>
          </a:p>
        </p:txBody>
      </p:sp>
    </p:spTree>
    <p:extLst>
      <p:ext uri="{BB962C8B-B14F-4D97-AF65-F5344CB8AC3E}">
        <p14:creationId xmlns:p14="http://schemas.microsoft.com/office/powerpoint/2010/main" val="38331157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8"/>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9ACECFB3-F7C6-41C5-921E-E8A714DDFA34}" type="slidenum">
              <a:rPr lang="en-US" altLang="ja-JP"/>
              <a:pPr>
                <a:defRPr/>
              </a:pPr>
              <a:t>‹#›</a:t>
            </a:fld>
            <a:endParaRPr lang="en-US" altLang="ja-JP"/>
          </a:p>
        </p:txBody>
      </p:sp>
    </p:spTree>
    <p:extLst>
      <p:ext uri="{BB962C8B-B14F-4D97-AF65-F5344CB8AC3E}">
        <p14:creationId xmlns:p14="http://schemas.microsoft.com/office/powerpoint/2010/main" val="300900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115888"/>
          </a:xfrm>
          <a:prstGeom prst="rect">
            <a:avLst/>
          </a:prstGeom>
          <a:gradFill rotWithShape="1">
            <a:gsLst>
              <a:gs pos="0">
                <a:srgbClr val="0000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2000" b="0">
              <a:solidFill>
                <a:srgbClr val="000000"/>
              </a:solidFill>
            </a:endParaRPr>
          </a:p>
        </p:txBody>
      </p:sp>
      <p:graphicFrame>
        <p:nvGraphicFramePr>
          <p:cNvPr id="5" name="Object 2"/>
          <p:cNvGraphicFramePr>
            <a:graphicFrameLocks noChangeAspect="1"/>
          </p:cNvGraphicFramePr>
          <p:nvPr/>
        </p:nvGraphicFramePr>
        <p:xfrm>
          <a:off x="39688" y="6445250"/>
          <a:ext cx="928687" cy="284163"/>
        </p:xfrm>
        <a:graphic>
          <a:graphicData uri="http://schemas.openxmlformats.org/presentationml/2006/ole">
            <mc:AlternateContent xmlns:mc="http://schemas.openxmlformats.org/markup-compatibility/2006">
              <mc:Choice xmlns:v="urn:schemas-microsoft-com:vml" Requires="v">
                <p:oleObj spid="_x0000_s84037" name="Photo Editor Photo" r:id="rId3" imgW="7190476" imgH="2029108" progId="">
                  <p:embed/>
                </p:oleObj>
              </mc:Choice>
              <mc:Fallback>
                <p:oleObj name="Photo Editor Photo" r:id="rId3" imgW="7190476" imgH="202910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8" y="6445250"/>
                        <a:ext cx="928687" cy="28416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ctangle 10"/>
          <p:cNvSpPr>
            <a:spLocks noChangeArrowheads="1"/>
          </p:cNvSpPr>
          <p:nvPr userDrawn="1"/>
        </p:nvSpPr>
        <p:spPr bwMode="auto">
          <a:xfrm flipV="1">
            <a:off x="0" y="6742113"/>
            <a:ext cx="9144000" cy="115887"/>
          </a:xfrm>
          <a:prstGeom prst="rect">
            <a:avLst/>
          </a:prstGeom>
          <a:gradFill rotWithShape="1">
            <a:gsLst>
              <a:gs pos="0">
                <a:srgbClr val="0000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2000" b="0">
              <a:solidFill>
                <a:srgbClr val="000000"/>
              </a:solidFill>
            </a:endParaRPr>
          </a:p>
        </p:txBody>
      </p:sp>
      <p:sp>
        <p:nvSpPr>
          <p:cNvPr id="7" name="正方形/長方形 6"/>
          <p:cNvSpPr/>
          <p:nvPr userDrawn="1"/>
        </p:nvSpPr>
        <p:spPr>
          <a:xfrm>
            <a:off x="0" y="6400800"/>
            <a:ext cx="987425" cy="334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b="0">
              <a:solidFill>
                <a:srgbClr val="FFFFFF"/>
              </a:solidFill>
            </a:endParaRPr>
          </a:p>
        </p:txBody>
      </p:sp>
      <p:sp>
        <p:nvSpPr>
          <p:cNvPr id="8" name="正方形/長方形 7"/>
          <p:cNvSpPr/>
          <p:nvPr userDrawn="1"/>
        </p:nvSpPr>
        <p:spPr>
          <a:xfrm>
            <a:off x="9525" y="6400800"/>
            <a:ext cx="995363" cy="334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b="0">
              <a:solidFill>
                <a:srgbClr val="FFFFFF"/>
              </a:solidFill>
            </a:endParaRPr>
          </a:p>
        </p:txBody>
      </p:sp>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9" name="Rectangle 4"/>
          <p:cNvSpPr>
            <a:spLocks noGrp="1" noChangeArrowheads="1"/>
          </p:cNvSpPr>
          <p:nvPr>
            <p:ph type="dt" sz="half" idx="10"/>
          </p:nvPr>
        </p:nvSpPr>
        <p:spPr/>
        <p:txBody>
          <a:bodyPr/>
          <a:lstStyle>
            <a:lvl1pPr>
              <a:defRPr b="1"/>
            </a:lvl1pPr>
          </a:lstStyle>
          <a:p>
            <a:pPr>
              <a:defRPr/>
            </a:pPr>
            <a:endParaRPr lang="en-US" altLang="ja-JP"/>
          </a:p>
        </p:txBody>
      </p:sp>
      <p:sp>
        <p:nvSpPr>
          <p:cNvPr id="10"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11" name="Rectangle 6"/>
          <p:cNvSpPr>
            <a:spLocks noGrp="1" noChangeArrowheads="1"/>
          </p:cNvSpPr>
          <p:nvPr>
            <p:ph type="sldNum" sz="quarter" idx="12"/>
          </p:nvPr>
        </p:nvSpPr>
        <p:spPr/>
        <p:txBody>
          <a:bodyPr/>
          <a:lstStyle>
            <a:lvl1pPr>
              <a:defRPr b="1"/>
            </a:lvl1pPr>
          </a:lstStyle>
          <a:p>
            <a:pPr>
              <a:defRPr/>
            </a:pPr>
            <a:fld id="{763BD03C-633F-4396-ABCA-1A06904D31A2}" type="slidenum">
              <a:rPr lang="en-US" altLang="ja-JP"/>
              <a:pPr>
                <a:defRPr/>
              </a:pPr>
              <a:t>‹#›</a:t>
            </a:fld>
            <a:endParaRPr lang="en-US" altLang="ja-JP"/>
          </a:p>
        </p:txBody>
      </p:sp>
    </p:spTree>
    <p:extLst>
      <p:ext uri="{BB962C8B-B14F-4D97-AF65-F5344CB8AC3E}">
        <p14:creationId xmlns:p14="http://schemas.microsoft.com/office/powerpoint/2010/main" val="41583679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23"/>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8A66BFB0-E5E7-46AD-B612-A07988FA7757}" type="slidenum">
              <a:rPr lang="en-US" altLang="ja-JP"/>
              <a:pPr>
                <a:defRPr/>
              </a:pPr>
              <a:t>‹#›</a:t>
            </a:fld>
            <a:endParaRPr lang="en-US" altLang="ja-JP"/>
          </a:p>
        </p:txBody>
      </p:sp>
    </p:spTree>
    <p:extLst>
      <p:ext uri="{BB962C8B-B14F-4D97-AF65-F5344CB8AC3E}">
        <p14:creationId xmlns:p14="http://schemas.microsoft.com/office/powerpoint/2010/main" val="23145333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pPr>
              <a:defRPr/>
            </a:pPr>
            <a:fld id="{CBD41592-0510-4B86-982E-C46986E83959}" type="slidenum">
              <a:rPr lang="en-US" altLang="ja-JP"/>
              <a:pPr>
                <a:defRPr/>
              </a:pPr>
              <a:t>‹#›</a:t>
            </a:fld>
            <a:endParaRPr lang="en-US" altLang="ja-JP"/>
          </a:p>
        </p:txBody>
      </p:sp>
    </p:spTree>
    <p:extLst>
      <p:ext uri="{BB962C8B-B14F-4D97-AF65-F5344CB8AC3E}">
        <p14:creationId xmlns:p14="http://schemas.microsoft.com/office/powerpoint/2010/main" val="32964980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8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8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a:lvl1pPr>
          </a:lstStyle>
          <a:p>
            <a:pPr>
              <a:defRPr/>
            </a:pPr>
            <a:fld id="{889DC262-CDFA-492B-90CC-A9CAB132514E}" type="slidenum">
              <a:rPr lang="en-US" altLang="ja-JP"/>
              <a:pPr>
                <a:defRPr/>
              </a:pPr>
              <a:t>‹#›</a:t>
            </a:fld>
            <a:endParaRPr lang="en-US" altLang="ja-JP"/>
          </a:p>
        </p:txBody>
      </p:sp>
    </p:spTree>
    <p:extLst>
      <p:ext uri="{BB962C8B-B14F-4D97-AF65-F5344CB8AC3E}">
        <p14:creationId xmlns:p14="http://schemas.microsoft.com/office/powerpoint/2010/main" val="36641927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pPr>
              <a:defRPr/>
            </a:pPr>
            <a:fld id="{ECA3FCD6-659E-4313-9C08-13DE762BDB17}" type="slidenum">
              <a:rPr lang="en-US" altLang="ja-JP"/>
              <a:pPr>
                <a:defRPr/>
              </a:pPr>
              <a:t>‹#›</a:t>
            </a:fld>
            <a:endParaRPr lang="en-US" altLang="ja-JP"/>
          </a:p>
        </p:txBody>
      </p:sp>
    </p:spTree>
    <p:extLst>
      <p:ext uri="{BB962C8B-B14F-4D97-AF65-F5344CB8AC3E}">
        <p14:creationId xmlns:p14="http://schemas.microsoft.com/office/powerpoint/2010/main" val="25508395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a:lvl1pPr>
          </a:lstStyle>
          <a:p>
            <a:pPr>
              <a:defRPr/>
            </a:pPr>
            <a:fld id="{43714B66-7BD0-4497-876F-001336E6C3C1}" type="slidenum">
              <a:rPr lang="en-US" altLang="ja-JP"/>
              <a:pPr>
                <a:defRPr/>
              </a:pPr>
              <a:t>‹#›</a:t>
            </a:fld>
            <a:endParaRPr lang="en-US" altLang="ja-JP"/>
          </a:p>
        </p:txBody>
      </p:sp>
    </p:spTree>
    <p:extLst>
      <p:ext uri="{BB962C8B-B14F-4D97-AF65-F5344CB8AC3E}">
        <p14:creationId xmlns:p14="http://schemas.microsoft.com/office/powerpoint/2010/main" val="32176471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7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pPr>
              <a:defRPr/>
            </a:pPr>
            <a:fld id="{92D155C1-8275-44AA-8286-953458A17CF3}" type="slidenum">
              <a:rPr lang="en-US" altLang="ja-JP"/>
              <a:pPr>
                <a:defRPr/>
              </a:pPr>
              <a:t>‹#›</a:t>
            </a:fld>
            <a:endParaRPr lang="en-US" altLang="ja-JP"/>
          </a:p>
        </p:txBody>
      </p:sp>
    </p:spTree>
    <p:extLst>
      <p:ext uri="{BB962C8B-B14F-4D97-AF65-F5344CB8AC3E}">
        <p14:creationId xmlns:p14="http://schemas.microsoft.com/office/powerpoint/2010/main" val="176142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D07BA72-1DD8-4E9B-BBC4-42CA129348A3}" type="slidenum">
              <a:rPr lang="en-US" altLang="ja-JP"/>
              <a:pPr>
                <a:defRPr/>
              </a:pPr>
              <a:t>‹#›</a:t>
            </a:fld>
            <a:endParaRPr lang="en-US" altLang="ja-JP"/>
          </a:p>
        </p:txBody>
      </p:sp>
    </p:spTree>
    <p:extLst>
      <p:ext uri="{BB962C8B-B14F-4D97-AF65-F5344CB8AC3E}">
        <p14:creationId xmlns:p14="http://schemas.microsoft.com/office/powerpoint/2010/main" val="11620882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pPr>
              <a:defRPr/>
            </a:pPr>
            <a:fld id="{0EF3D3AA-7FA1-4726-990F-C40DD130D51F}" type="slidenum">
              <a:rPr lang="en-US" altLang="ja-JP"/>
              <a:pPr>
                <a:defRPr/>
              </a:pPr>
              <a:t>‹#›</a:t>
            </a:fld>
            <a:endParaRPr lang="en-US" altLang="ja-JP"/>
          </a:p>
        </p:txBody>
      </p:sp>
    </p:spTree>
    <p:extLst>
      <p:ext uri="{BB962C8B-B14F-4D97-AF65-F5344CB8AC3E}">
        <p14:creationId xmlns:p14="http://schemas.microsoft.com/office/powerpoint/2010/main" val="32565750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BD9D54D0-0A5A-4A39-97CC-590E2BD1D1B4}" type="slidenum">
              <a:rPr lang="en-US" altLang="ja-JP"/>
              <a:pPr>
                <a:defRPr/>
              </a:pPr>
              <a:t>‹#›</a:t>
            </a:fld>
            <a:endParaRPr lang="en-US" altLang="ja-JP"/>
          </a:p>
        </p:txBody>
      </p:sp>
    </p:spTree>
    <p:extLst>
      <p:ext uri="{BB962C8B-B14F-4D97-AF65-F5344CB8AC3E}">
        <p14:creationId xmlns:p14="http://schemas.microsoft.com/office/powerpoint/2010/main" val="27954528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1"/>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661"/>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E608D8B6-5088-4058-ADAB-600010F752CF}" type="slidenum">
              <a:rPr lang="en-US" altLang="ja-JP"/>
              <a:pPr>
                <a:defRPr/>
              </a:pPr>
              <a:t>‹#›</a:t>
            </a:fld>
            <a:endParaRPr lang="en-US" altLang="ja-JP"/>
          </a:p>
        </p:txBody>
      </p:sp>
    </p:spTree>
    <p:extLst>
      <p:ext uri="{BB962C8B-B14F-4D97-AF65-F5344CB8AC3E}">
        <p14:creationId xmlns:p14="http://schemas.microsoft.com/office/powerpoint/2010/main" val="40338483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97C87E-D4F7-4E04-8E04-024A2A51162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989389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3DAA3E-A569-4CBF-8AFA-C1E17AE3690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585035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E21D59-23C4-4BD7-A224-C1E7D82DFBC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605248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6AE03D-4852-4E23-8469-58698B97FE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20583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1738BE-561A-4064-8355-40967DD7C88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390245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D82B5A-F51D-48F0-8676-581369BC28A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306534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8676E6-0668-46F0-9A30-619AFE3C5C8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7414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heme" Target="../theme/theme10.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4.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5.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theme" Target="../theme/theme16.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theme" Target="../theme/theme17.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theme" Target="../theme/theme18.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theme" Target="../theme/theme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47030057-113E-4437-BD01-838BB8EA958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479" r:id="rId1"/>
    <p:sldLayoutId id="2147491480" r:id="rId2"/>
    <p:sldLayoutId id="2147491481" r:id="rId3"/>
    <p:sldLayoutId id="2147491482" r:id="rId4"/>
    <p:sldLayoutId id="2147491483" r:id="rId5"/>
    <p:sldLayoutId id="2147491484" r:id="rId6"/>
    <p:sldLayoutId id="2147491485" r:id="rId7"/>
    <p:sldLayoutId id="2147491486" r:id="rId8"/>
    <p:sldLayoutId id="2147491487" r:id="rId9"/>
    <p:sldLayoutId id="2147491488" r:id="rId10"/>
    <p:sldLayoutId id="2147491489" r:id="rId11"/>
    <p:sldLayoutId id="214749149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91A6B9C-B381-4EF5-92E3-97B318134F03}" type="slidenum">
              <a:rPr lang="en-US" altLang="ja-JP" b="0">
                <a:solidFill>
                  <a:srgbClr val="000000"/>
                </a:solidFill>
              </a:rPr>
              <a:pPr/>
              <a:t>‹#›</a:t>
            </a:fld>
            <a:endParaRPr lang="en-US" altLang="ja-JP" b="0">
              <a:solidFill>
                <a:srgbClr val="000000"/>
              </a:solidFill>
            </a:endParaRPr>
          </a:p>
        </p:txBody>
      </p:sp>
    </p:spTree>
    <p:extLst>
      <p:ext uri="{BB962C8B-B14F-4D97-AF65-F5344CB8AC3E}">
        <p14:creationId xmlns:p14="http://schemas.microsoft.com/office/powerpoint/2010/main" val="2457200349"/>
      </p:ext>
    </p:extLst>
  </p:cSld>
  <p:clrMap bg1="lt1" tx1="dk1" bg2="lt2" tx2="dk2" accent1="accent1" accent2="accent2" accent3="accent3" accent4="accent4" accent5="accent5" accent6="accent6" hlink="hlink" folHlink="folHlink"/>
  <p:sldLayoutIdLst>
    <p:sldLayoutId id="2147491711" r:id="rId1"/>
    <p:sldLayoutId id="2147491712" r:id="rId2"/>
    <p:sldLayoutId id="2147491713" r:id="rId3"/>
    <p:sldLayoutId id="2147491714" r:id="rId4"/>
    <p:sldLayoutId id="2147491715" r:id="rId5"/>
    <p:sldLayoutId id="2147491716" r:id="rId6"/>
    <p:sldLayoutId id="2147491717" r:id="rId7"/>
    <p:sldLayoutId id="2147491718" r:id="rId8"/>
    <p:sldLayoutId id="2147491719" r:id="rId9"/>
    <p:sldLayoutId id="2147491720" r:id="rId10"/>
    <p:sldLayoutId id="2147491721" r:id="rId11"/>
    <p:sldLayoutId id="2147491722" r:id="rId12"/>
    <p:sldLayoutId id="2147491723" r:id="rId13"/>
    <p:sldLayoutId id="2147491724" r:id="rId14"/>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9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Times" charset="0"/>
              </a:defRPr>
            </a:lvl1pPr>
          </a:lstStyle>
          <a:p>
            <a:pPr>
              <a:defRPr/>
            </a:pPr>
            <a:endParaRPr lang="en-US" altLang="en-US"/>
          </a:p>
        </p:txBody>
      </p:sp>
      <p:sp>
        <p:nvSpPr>
          <p:cNvPr id="11591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latin typeface="Times" charset="0"/>
              </a:defRPr>
            </a:lvl1pPr>
          </a:lstStyle>
          <a:p>
            <a:pPr>
              <a:defRPr/>
            </a:pPr>
            <a:fld id="{4942F231-DC1F-4300-9611-3E9B64E867A1}" type="slidenum">
              <a:rPr lang="en-US" altLang="en-US"/>
              <a:pPr>
                <a:defRPr/>
              </a:pPr>
              <a:t>‹#›</a:t>
            </a:fld>
            <a:endParaRPr lang="en-US" altLang="en-US"/>
          </a:p>
        </p:txBody>
      </p:sp>
    </p:spTree>
    <p:extLst>
      <p:ext uri="{BB962C8B-B14F-4D97-AF65-F5344CB8AC3E}">
        <p14:creationId xmlns:p14="http://schemas.microsoft.com/office/powerpoint/2010/main" val="3810520165"/>
      </p:ext>
    </p:extLst>
  </p:cSld>
  <p:clrMap bg1="lt1" tx1="dk1" bg2="lt2" tx2="dk2" accent1="accent1" accent2="accent2" accent3="accent3" accent4="accent4" accent5="accent5" accent6="accent6" hlink="hlink" folHlink="folHlink"/>
  <p:sldLayoutIdLst>
    <p:sldLayoutId id="2147491726" r:id="rId1"/>
    <p:sldLayoutId id="2147491727" r:id="rId2"/>
    <p:sldLayoutId id="2147491728" r:id="rId3"/>
    <p:sldLayoutId id="2147491729" r:id="rId4"/>
    <p:sldLayoutId id="2147491730" r:id="rId5"/>
    <p:sldLayoutId id="2147491731" r:id="rId6"/>
    <p:sldLayoutId id="2147491732" r:id="rId7"/>
    <p:sldLayoutId id="2147491733" r:id="rId8"/>
    <p:sldLayoutId id="2147491734" r:id="rId9"/>
    <p:sldLayoutId id="2147491735" r:id="rId10"/>
    <p:sldLayoutId id="2147491736" r:id="rId11"/>
    <p:sldLayoutId id="2147491737" r:id="rId12"/>
  </p:sldLayoutIdLst>
  <p:txStyles>
    <p:titleStyle>
      <a:lvl1pPr algn="ctr" rtl="0" eaLnBrk="0" fontAlgn="base" hangingPunct="0">
        <a:spcBef>
          <a:spcPct val="0"/>
        </a:spcBef>
        <a:spcAft>
          <a:spcPct val="0"/>
        </a:spcAft>
        <a:defRPr sz="4400" b="1">
          <a:solidFill>
            <a:srgbClr val="FF7F00"/>
          </a:solidFill>
          <a:latin typeface="+mj-lt"/>
          <a:ea typeface="+mj-ea"/>
          <a:cs typeface="+mj-cs"/>
        </a:defRPr>
      </a:lvl1pPr>
      <a:lvl2pPr algn="ctr" rtl="0" eaLnBrk="0" fontAlgn="base" hangingPunct="0">
        <a:spcBef>
          <a:spcPct val="0"/>
        </a:spcBef>
        <a:spcAft>
          <a:spcPct val="0"/>
        </a:spcAft>
        <a:defRPr sz="4400" b="1">
          <a:solidFill>
            <a:srgbClr val="FF7F00"/>
          </a:solidFill>
          <a:latin typeface="Arial" charset="0"/>
        </a:defRPr>
      </a:lvl2pPr>
      <a:lvl3pPr algn="ctr" rtl="0" eaLnBrk="0" fontAlgn="base" hangingPunct="0">
        <a:spcBef>
          <a:spcPct val="0"/>
        </a:spcBef>
        <a:spcAft>
          <a:spcPct val="0"/>
        </a:spcAft>
        <a:defRPr sz="4400" b="1">
          <a:solidFill>
            <a:srgbClr val="FF7F00"/>
          </a:solidFill>
          <a:latin typeface="Arial" charset="0"/>
        </a:defRPr>
      </a:lvl3pPr>
      <a:lvl4pPr algn="ctr" rtl="0" eaLnBrk="0" fontAlgn="base" hangingPunct="0">
        <a:spcBef>
          <a:spcPct val="0"/>
        </a:spcBef>
        <a:spcAft>
          <a:spcPct val="0"/>
        </a:spcAft>
        <a:defRPr sz="4400" b="1">
          <a:solidFill>
            <a:srgbClr val="FF7F00"/>
          </a:solidFill>
          <a:latin typeface="Arial" charset="0"/>
        </a:defRPr>
      </a:lvl4pPr>
      <a:lvl5pPr algn="ctr" rtl="0" eaLnBrk="0" fontAlgn="base" hangingPunct="0">
        <a:spcBef>
          <a:spcPct val="0"/>
        </a:spcBef>
        <a:spcAft>
          <a:spcPct val="0"/>
        </a:spcAft>
        <a:defRPr sz="4400" b="1">
          <a:solidFill>
            <a:srgbClr val="FF7F00"/>
          </a:solidFill>
          <a:latin typeface="Arial" charset="0"/>
        </a:defRPr>
      </a:lvl5pPr>
      <a:lvl6pPr marL="457200" algn="ctr" rtl="0" eaLnBrk="0" fontAlgn="base" hangingPunct="0">
        <a:spcBef>
          <a:spcPct val="0"/>
        </a:spcBef>
        <a:spcAft>
          <a:spcPct val="0"/>
        </a:spcAft>
        <a:defRPr sz="4400" b="1">
          <a:solidFill>
            <a:srgbClr val="FF7F00"/>
          </a:solidFill>
          <a:latin typeface="Arial" charset="0"/>
        </a:defRPr>
      </a:lvl6pPr>
      <a:lvl7pPr marL="914400" algn="ctr" rtl="0" eaLnBrk="0" fontAlgn="base" hangingPunct="0">
        <a:spcBef>
          <a:spcPct val="0"/>
        </a:spcBef>
        <a:spcAft>
          <a:spcPct val="0"/>
        </a:spcAft>
        <a:defRPr sz="4400" b="1">
          <a:solidFill>
            <a:srgbClr val="FF7F00"/>
          </a:solidFill>
          <a:latin typeface="Arial" charset="0"/>
        </a:defRPr>
      </a:lvl7pPr>
      <a:lvl8pPr marL="1371600" algn="ctr" rtl="0" eaLnBrk="0" fontAlgn="base" hangingPunct="0">
        <a:spcBef>
          <a:spcPct val="0"/>
        </a:spcBef>
        <a:spcAft>
          <a:spcPct val="0"/>
        </a:spcAft>
        <a:defRPr sz="4400" b="1">
          <a:solidFill>
            <a:srgbClr val="FF7F00"/>
          </a:solidFill>
          <a:latin typeface="Arial" charset="0"/>
        </a:defRPr>
      </a:lvl8pPr>
      <a:lvl9pPr marL="1828800" algn="ctr" rtl="0" eaLnBrk="0" fontAlgn="base" hangingPunct="0">
        <a:spcBef>
          <a:spcPct val="0"/>
        </a:spcBef>
        <a:spcAft>
          <a:spcPct val="0"/>
        </a:spcAft>
        <a:defRPr sz="4400" b="1">
          <a:solidFill>
            <a:srgbClr val="FF7F00"/>
          </a:solidFill>
          <a:latin typeface="Arial" charset="0"/>
        </a:defRPr>
      </a:lvl9pPr>
    </p:titleStyle>
    <p:bodyStyle>
      <a:lvl1pPr marL="342900" indent="-342900" algn="l" rtl="0" eaLnBrk="0" fontAlgn="base" hangingPunct="0">
        <a:spcBef>
          <a:spcPct val="20000"/>
        </a:spcBef>
        <a:spcAft>
          <a:spcPct val="0"/>
        </a:spcAft>
        <a:buChar char="•"/>
        <a:defRPr sz="3200" b="1">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b="1">
          <a:solidFill>
            <a:srgbClr val="00FFFF"/>
          </a:solidFill>
          <a:latin typeface="+mn-lt"/>
        </a:defRPr>
      </a:lvl2pPr>
      <a:lvl3pPr marL="1143000" indent="-228600" algn="l" rtl="0" eaLnBrk="0" fontAlgn="base" hangingPunct="0">
        <a:spcBef>
          <a:spcPct val="20000"/>
        </a:spcBef>
        <a:spcAft>
          <a:spcPct val="0"/>
        </a:spcAft>
        <a:buChar char="•"/>
        <a:defRPr sz="2400" b="1">
          <a:solidFill>
            <a:srgbClr val="99FF00"/>
          </a:solidFill>
          <a:latin typeface="+mn-lt"/>
        </a:defRPr>
      </a:lvl3pPr>
      <a:lvl4pPr marL="1600200" indent="-228600" algn="l" rtl="0" eaLnBrk="0" fontAlgn="base" hangingPunct="0">
        <a:spcBef>
          <a:spcPct val="20000"/>
        </a:spcBef>
        <a:spcAft>
          <a:spcPct val="0"/>
        </a:spcAft>
        <a:buChar char="–"/>
        <a:defRPr sz="2000" b="1">
          <a:solidFill>
            <a:srgbClr val="33CC33"/>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76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1">
                <a:solidFill>
                  <a:srgbClr val="000000"/>
                </a:solidFill>
              </a:defRPr>
            </a:lvl1pPr>
          </a:lstStyle>
          <a:p>
            <a:pPr>
              <a:defRPr/>
            </a:pPr>
            <a:fld id="{16C3F9C7-EDAB-4602-8E11-9D897E29E0E1}" type="datetimeFigureOut">
              <a:rPr lang="ja-JP" altLang="en-US"/>
              <a:pPr>
                <a:defRPr/>
              </a:pPr>
              <a:t>2013/6/2</a:t>
            </a:fld>
            <a:endParaRPr lang="en-US" altLang="ja-JP"/>
          </a:p>
        </p:txBody>
      </p:sp>
      <p:sp>
        <p:nvSpPr>
          <p:cNvPr id="576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1">
                <a:solidFill>
                  <a:srgbClr val="000000"/>
                </a:solidFill>
              </a:defRPr>
            </a:lvl1pPr>
          </a:lstStyle>
          <a:p>
            <a:pPr>
              <a:defRPr/>
            </a:pPr>
            <a:endParaRPr lang="en-US" altLang="ja-JP"/>
          </a:p>
        </p:txBody>
      </p:sp>
      <p:sp>
        <p:nvSpPr>
          <p:cNvPr id="576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1">
                <a:solidFill>
                  <a:srgbClr val="000000"/>
                </a:solidFill>
              </a:defRPr>
            </a:lvl1pPr>
          </a:lstStyle>
          <a:p>
            <a:pPr>
              <a:defRPr/>
            </a:pPr>
            <a:fld id="{B0DC69D5-8416-458B-A531-07C93C1EF466}" type="slidenum">
              <a:rPr lang="ja-JP" altLang="en-US"/>
              <a:pPr>
                <a:defRPr/>
              </a:pPr>
              <a:t>‹#›</a:t>
            </a:fld>
            <a:endParaRPr lang="en-US" altLang="ja-JP"/>
          </a:p>
        </p:txBody>
      </p:sp>
    </p:spTree>
    <p:extLst>
      <p:ext uri="{BB962C8B-B14F-4D97-AF65-F5344CB8AC3E}">
        <p14:creationId xmlns:p14="http://schemas.microsoft.com/office/powerpoint/2010/main" val="274541675"/>
      </p:ext>
    </p:extLst>
  </p:cSld>
  <p:clrMap bg1="lt1" tx1="dk1" bg2="lt2" tx2="dk2" accent1="accent1" accent2="accent2" accent3="accent3" accent4="accent4" accent5="accent5" accent6="accent6" hlink="hlink" folHlink="folHlink"/>
  <p:sldLayoutIdLst>
    <p:sldLayoutId id="2147491739" r:id="rId1"/>
    <p:sldLayoutId id="2147491740" r:id="rId2"/>
    <p:sldLayoutId id="2147491741" r:id="rId3"/>
    <p:sldLayoutId id="2147491742" r:id="rId4"/>
    <p:sldLayoutId id="2147491743" r:id="rId5"/>
    <p:sldLayoutId id="2147491744" r:id="rId6"/>
    <p:sldLayoutId id="2147491745" r:id="rId7"/>
    <p:sldLayoutId id="2147491746" r:id="rId8"/>
    <p:sldLayoutId id="2147491747" r:id="rId9"/>
    <p:sldLayoutId id="2147491748" r:id="rId10"/>
    <p:sldLayoutId id="214749174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601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601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412929B-96C0-49FF-84A6-68B55A4AD595}" type="datetimeFigureOut">
              <a:rPr lang="ja-JP" altLang="en-US" b="0">
                <a:solidFill>
                  <a:srgbClr val="000000"/>
                </a:solidFill>
              </a:rPr>
              <a:pPr/>
              <a:t>2013/6/2</a:t>
            </a:fld>
            <a:endParaRPr lang="en-US" altLang="ja-JP" b="0">
              <a:solidFill>
                <a:srgbClr val="000000"/>
              </a:solidFill>
            </a:endParaRPr>
          </a:p>
        </p:txBody>
      </p:sp>
      <p:sp>
        <p:nvSpPr>
          <p:cNvPr id="5601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b="0">
              <a:solidFill>
                <a:srgbClr val="000000"/>
              </a:solidFill>
            </a:endParaRPr>
          </a:p>
        </p:txBody>
      </p:sp>
      <p:sp>
        <p:nvSpPr>
          <p:cNvPr id="5601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532597-F271-48E8-A82F-13EE62F9A19B}" type="slidenum">
              <a:rPr lang="ja-JP" altLang="en-US" b="0">
                <a:solidFill>
                  <a:srgbClr val="000000"/>
                </a:solidFill>
              </a:rPr>
              <a:pPr/>
              <a:t>‹#›</a:t>
            </a:fld>
            <a:endParaRPr lang="en-US" altLang="ja-JP" b="0">
              <a:solidFill>
                <a:srgbClr val="000000"/>
              </a:solidFill>
            </a:endParaRPr>
          </a:p>
        </p:txBody>
      </p:sp>
    </p:spTree>
    <p:extLst>
      <p:ext uri="{BB962C8B-B14F-4D97-AF65-F5344CB8AC3E}">
        <p14:creationId xmlns:p14="http://schemas.microsoft.com/office/powerpoint/2010/main" val="1014172589"/>
      </p:ext>
    </p:extLst>
  </p:cSld>
  <p:clrMap bg1="lt1" tx1="dk1" bg2="lt2" tx2="dk2" accent1="accent1" accent2="accent2" accent3="accent3" accent4="accent4" accent5="accent5" accent6="accent6" hlink="hlink" folHlink="folHlink"/>
  <p:sldLayoutIdLst>
    <p:sldLayoutId id="2147491751" r:id="rId1"/>
    <p:sldLayoutId id="2147491752" r:id="rId2"/>
    <p:sldLayoutId id="2147491753" r:id="rId3"/>
    <p:sldLayoutId id="2147491754" r:id="rId4"/>
    <p:sldLayoutId id="2147491755" r:id="rId5"/>
    <p:sldLayoutId id="2147491756" r:id="rId6"/>
    <p:sldLayoutId id="2147491757" r:id="rId7"/>
    <p:sldLayoutId id="2147491758" r:id="rId8"/>
    <p:sldLayoutId id="2147491759" r:id="rId9"/>
    <p:sldLayoutId id="2147491760" r:id="rId10"/>
    <p:sldLayoutId id="2147491761" r:id="rId11"/>
    <p:sldLayoutId id="2147491762" r:id="rId12"/>
    <p:sldLayoutId id="2147491763" r:id="rId13"/>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76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76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fld id="{CE439E8E-2D03-44E8-A403-67F50B0BB23E}" type="datetimeFigureOut">
              <a:rPr lang="ja-JP" altLang="en-US" b="0">
                <a:solidFill>
                  <a:srgbClr val="000000"/>
                </a:solidFill>
              </a:rPr>
              <a:pPr/>
              <a:t>2013/6/2</a:t>
            </a:fld>
            <a:endParaRPr lang="en-US" altLang="ja-JP" b="0">
              <a:solidFill>
                <a:srgbClr val="000000"/>
              </a:solidFill>
            </a:endParaRPr>
          </a:p>
        </p:txBody>
      </p:sp>
      <p:sp>
        <p:nvSpPr>
          <p:cNvPr id="576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US" altLang="ja-JP" b="0">
              <a:solidFill>
                <a:srgbClr val="000000"/>
              </a:solidFill>
            </a:endParaRPr>
          </a:p>
        </p:txBody>
      </p:sp>
      <p:sp>
        <p:nvSpPr>
          <p:cNvPr id="576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18D93995-A338-4FB7-86D2-42AE1CF3FBE7}" type="slidenum">
              <a:rPr lang="ja-JP" altLang="en-US" b="0">
                <a:solidFill>
                  <a:srgbClr val="000000"/>
                </a:solidFill>
              </a:rPr>
              <a:pPr/>
              <a:t>‹#›</a:t>
            </a:fld>
            <a:endParaRPr lang="en-US" altLang="ja-JP" b="0">
              <a:solidFill>
                <a:srgbClr val="000000"/>
              </a:solidFill>
            </a:endParaRPr>
          </a:p>
        </p:txBody>
      </p:sp>
    </p:spTree>
    <p:extLst>
      <p:ext uri="{BB962C8B-B14F-4D97-AF65-F5344CB8AC3E}">
        <p14:creationId xmlns:p14="http://schemas.microsoft.com/office/powerpoint/2010/main" val="1123340339"/>
      </p:ext>
    </p:extLst>
  </p:cSld>
  <p:clrMap bg1="lt1" tx1="dk1" bg2="lt2" tx2="dk2" accent1="accent1" accent2="accent2" accent3="accent3" accent4="accent4" accent5="accent5" accent6="accent6" hlink="hlink" folHlink="folHlink"/>
  <p:sldLayoutIdLst>
    <p:sldLayoutId id="2147491765" r:id="rId1"/>
    <p:sldLayoutId id="2147491766" r:id="rId2"/>
    <p:sldLayoutId id="2147491767" r:id="rId3"/>
    <p:sldLayoutId id="2147491768" r:id="rId4"/>
    <p:sldLayoutId id="2147491769" r:id="rId5"/>
    <p:sldLayoutId id="2147491770" r:id="rId6"/>
    <p:sldLayoutId id="2147491771" r:id="rId7"/>
    <p:sldLayoutId id="2147491772" r:id="rId8"/>
    <p:sldLayoutId id="2147491773" r:id="rId9"/>
    <p:sldLayoutId id="2147491774" r:id="rId10"/>
    <p:sldLayoutId id="2147491775"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3B4B765-612F-4435-BBAE-4B6433542904}" type="datetimeFigureOut">
              <a:rPr lang="ja-JP" altLang="en-US" b="0">
                <a:solidFill>
                  <a:prstClr val="black">
                    <a:tint val="75000"/>
                  </a:prstClr>
                </a:solidFill>
              </a:rPr>
              <a:pPr>
                <a:defRPr/>
              </a:pPr>
              <a:t>2013/6/2</a:t>
            </a:fld>
            <a:endParaRPr lang="ja-JP" altLang="en-US" b="0">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b="0">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D0A0F63-51B0-47DA-B6DD-15263F8E1013}" type="slidenum">
              <a:rPr lang="ja-JP" altLang="en-US" b="0">
                <a:solidFill>
                  <a:prstClr val="black">
                    <a:tint val="75000"/>
                  </a:prstClr>
                </a:solidFill>
              </a:rPr>
              <a:pPr>
                <a:defRPr/>
              </a:pPr>
              <a:t>‹#›</a:t>
            </a:fld>
            <a:endParaRPr lang="ja-JP" altLang="en-US" b="0">
              <a:solidFill>
                <a:prstClr val="black">
                  <a:tint val="75000"/>
                </a:prstClr>
              </a:solidFill>
            </a:endParaRPr>
          </a:p>
        </p:txBody>
      </p:sp>
    </p:spTree>
    <p:extLst>
      <p:ext uri="{BB962C8B-B14F-4D97-AF65-F5344CB8AC3E}">
        <p14:creationId xmlns:p14="http://schemas.microsoft.com/office/powerpoint/2010/main" val="288161018"/>
      </p:ext>
    </p:extLst>
  </p:cSld>
  <p:clrMap bg1="lt1" tx1="dk1" bg2="lt2" tx2="dk2" accent1="accent1" accent2="accent2" accent3="accent3" accent4="accent4" accent5="accent5" accent6="accent6" hlink="hlink" folHlink="folHlink"/>
  <p:sldLayoutIdLst>
    <p:sldLayoutId id="2147491777" r:id="rId1"/>
    <p:sldLayoutId id="2147491778" r:id="rId2"/>
    <p:sldLayoutId id="2147491779" r:id="rId3"/>
    <p:sldLayoutId id="2147491780" r:id="rId4"/>
    <p:sldLayoutId id="2147491781" r:id="rId5"/>
    <p:sldLayoutId id="2147491782" r:id="rId6"/>
    <p:sldLayoutId id="2147491783" r:id="rId7"/>
    <p:sldLayoutId id="2147491784" r:id="rId8"/>
    <p:sldLayoutId id="2147491785" r:id="rId9"/>
    <p:sldLayoutId id="2147491786" r:id="rId10"/>
    <p:sldLayoutId id="2147491787"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628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b="0">
              <a:solidFill>
                <a:srgbClr val="000000"/>
              </a:solidFill>
            </a:endParaRPr>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b="0">
              <a:solidFill>
                <a:srgbClr val="000000"/>
              </a:solidFill>
            </a:endParaRPr>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7738DE9-CE67-4842-ACAB-FB3C4E561AEC}" type="slidenum">
              <a:rPr lang="en-US" altLang="ja-JP" b="0">
                <a:solidFill>
                  <a:srgbClr val="000000"/>
                </a:solidFill>
              </a:rPr>
              <a:pPr/>
              <a:t>‹#›</a:t>
            </a:fld>
            <a:endParaRPr lang="en-US" altLang="ja-JP" b="0">
              <a:solidFill>
                <a:srgbClr val="000000"/>
              </a:solidFill>
            </a:endParaRPr>
          </a:p>
        </p:txBody>
      </p:sp>
    </p:spTree>
    <p:extLst>
      <p:ext uri="{BB962C8B-B14F-4D97-AF65-F5344CB8AC3E}">
        <p14:creationId xmlns:p14="http://schemas.microsoft.com/office/powerpoint/2010/main" val="2310190436"/>
      </p:ext>
    </p:extLst>
  </p:cSld>
  <p:clrMap bg1="lt1" tx1="dk1" bg2="lt2" tx2="dk2" accent1="accent1" accent2="accent2" accent3="accent3" accent4="accent4" accent5="accent5" accent6="accent6" hlink="hlink" folHlink="folHlink"/>
  <p:sldLayoutIdLst>
    <p:sldLayoutId id="2147491789" r:id="rId1"/>
    <p:sldLayoutId id="2147491790" r:id="rId2"/>
    <p:sldLayoutId id="2147491791" r:id="rId3"/>
    <p:sldLayoutId id="2147491792" r:id="rId4"/>
    <p:sldLayoutId id="2147491793" r:id="rId5"/>
    <p:sldLayoutId id="2147491794" r:id="rId6"/>
    <p:sldLayoutId id="2147491795" r:id="rId7"/>
    <p:sldLayoutId id="2147491796" r:id="rId8"/>
    <p:sldLayoutId id="2147491797" r:id="rId9"/>
    <p:sldLayoutId id="2147491798" r:id="rId10"/>
    <p:sldLayoutId id="2147491799" r:id="rId11"/>
    <p:sldLayoutId id="2147491800" r:id="rId12"/>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b="0">
                <a:solidFill>
                  <a:srgbClr val="000000"/>
                </a:solidFill>
                <a:latin typeface="Arial" pitchFamily="34" charset="0"/>
                <a:ea typeface="+mn-ea"/>
              </a:defRPr>
            </a:lvl1pPr>
          </a:lstStyle>
          <a:p>
            <a:pPr>
              <a:defRPr/>
            </a:pPr>
            <a:endParaRPr lang="en-US" altLang="ja-JP" dirty="0"/>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b="0">
                <a:solidFill>
                  <a:srgbClr val="000000"/>
                </a:solidFill>
                <a:latin typeface="Arial" pitchFamily="34" charset="0"/>
                <a:ea typeface="+mn-ea"/>
              </a:defRPr>
            </a:lvl1pPr>
          </a:lstStyle>
          <a:p>
            <a:pPr>
              <a:defRPr/>
            </a:pPr>
            <a:endParaRPr lang="en-US" altLang="ja-JP" dirty="0"/>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b="0">
                <a:solidFill>
                  <a:srgbClr val="000000"/>
                </a:solidFill>
                <a:latin typeface="Arial" pitchFamily="34" charset="0"/>
                <a:ea typeface="+mn-ea"/>
              </a:defRPr>
            </a:lvl1pPr>
          </a:lstStyle>
          <a:p>
            <a:pPr>
              <a:defRPr/>
            </a:pPr>
            <a:fld id="{39F1637A-3430-4CC7-90AF-98793B0E8CCF}" type="slidenum">
              <a:rPr lang="en-US" altLang="ja-JP"/>
              <a:pPr>
                <a:defRPr/>
              </a:pPr>
              <a:t>‹#›</a:t>
            </a:fld>
            <a:endParaRPr lang="en-US" altLang="ja-JP" dirty="0"/>
          </a:p>
        </p:txBody>
      </p:sp>
    </p:spTree>
    <p:extLst>
      <p:ext uri="{BB962C8B-B14F-4D97-AF65-F5344CB8AC3E}">
        <p14:creationId xmlns:p14="http://schemas.microsoft.com/office/powerpoint/2010/main" val="2772100363"/>
      </p:ext>
    </p:extLst>
  </p:cSld>
  <p:clrMap bg1="lt1" tx1="dk1" bg2="lt2" tx2="dk2" accent1="accent1" accent2="accent2" accent3="accent3" accent4="accent4" accent5="accent5" accent6="accent6" hlink="hlink" folHlink="folHlink"/>
  <p:sldLayoutIdLst>
    <p:sldLayoutId id="2147491802" r:id="rId1"/>
    <p:sldLayoutId id="2147491803" r:id="rId2"/>
    <p:sldLayoutId id="2147491804" r:id="rId3"/>
    <p:sldLayoutId id="2147491805" r:id="rId4"/>
    <p:sldLayoutId id="2147491806" r:id="rId5"/>
    <p:sldLayoutId id="2147491807" r:id="rId6"/>
    <p:sldLayoutId id="2147491808" r:id="rId7"/>
    <p:sldLayoutId id="2147491809" r:id="rId8"/>
    <p:sldLayoutId id="2147491810" r:id="rId9"/>
    <p:sldLayoutId id="2147491811" r:id="rId10"/>
    <p:sldLayoutId id="2147491812" r:id="rId11"/>
    <p:sldLayoutId id="2147491813"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628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b="0" smtClean="0">
              <a:solidFill>
                <a:srgbClr val="000000"/>
              </a:solidFill>
            </a:endParaRPr>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b="0" smtClean="0">
              <a:solidFill>
                <a:srgbClr val="000000"/>
              </a:solidFill>
            </a:endParaRPr>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33580E6-6DEE-4E78-80CC-66D79CC2F020}" type="slidenum">
              <a:rPr lang="en-US" altLang="ja-JP" b="0" smtClean="0">
                <a:solidFill>
                  <a:srgbClr val="000000"/>
                </a:solidFill>
              </a:rPr>
              <a:pPr/>
              <a:t>‹#›</a:t>
            </a:fld>
            <a:endParaRPr lang="en-US" altLang="ja-JP" b="0" smtClean="0">
              <a:solidFill>
                <a:srgbClr val="000000"/>
              </a:solidFill>
            </a:endParaRPr>
          </a:p>
        </p:txBody>
      </p:sp>
    </p:spTree>
    <p:extLst>
      <p:ext uri="{BB962C8B-B14F-4D97-AF65-F5344CB8AC3E}">
        <p14:creationId xmlns:p14="http://schemas.microsoft.com/office/powerpoint/2010/main" val="1491625338"/>
      </p:ext>
    </p:extLst>
  </p:cSld>
  <p:clrMap bg1="lt1" tx1="dk1" bg2="lt2" tx2="dk2" accent1="accent1" accent2="accent2" accent3="accent3" accent4="accent4" accent5="accent5" accent6="accent6" hlink="hlink" folHlink="folHlink"/>
  <p:sldLayoutIdLst>
    <p:sldLayoutId id="2147491815" r:id="rId1"/>
    <p:sldLayoutId id="2147491816" r:id="rId2"/>
    <p:sldLayoutId id="2147491817" r:id="rId3"/>
    <p:sldLayoutId id="2147491818" r:id="rId4"/>
    <p:sldLayoutId id="2147491819" r:id="rId5"/>
    <p:sldLayoutId id="2147491820" r:id="rId6"/>
    <p:sldLayoutId id="2147491821" r:id="rId7"/>
    <p:sldLayoutId id="2147491822" r:id="rId8"/>
    <p:sldLayoutId id="2147491823" r:id="rId9"/>
    <p:sldLayoutId id="2147491824" r:id="rId10"/>
    <p:sldLayoutId id="2147491825" r:id="rId11"/>
    <p:sldLayoutId id="2147491826" r:id="rId12"/>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ea typeface="ＭＳ Ｐゴシック"/>
              </a:defRPr>
            </a:lvl1pPr>
          </a:lstStyle>
          <a:p>
            <a:pPr>
              <a:defRPr/>
            </a:pPr>
            <a:endParaRPr lang="en-US" altLang="ja-JP" b="0"/>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ea typeface="ＭＳ Ｐゴシック"/>
              </a:defRPr>
            </a:lvl1pPr>
          </a:lstStyle>
          <a:p>
            <a:pPr>
              <a:defRPr/>
            </a:pPr>
            <a:endParaRPr lang="en-US" altLang="ja-JP" b="0"/>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ea typeface="ＭＳ Ｐゴシック"/>
              </a:defRPr>
            </a:lvl1pPr>
          </a:lstStyle>
          <a:p>
            <a:pPr>
              <a:defRPr/>
            </a:pPr>
            <a:fld id="{A65ED6D2-219E-4CF2-BA09-4747DD1BF9A3}" type="slidenum">
              <a:rPr lang="en-US" altLang="ja-JP" b="0"/>
              <a:pPr>
                <a:defRPr/>
              </a:pPr>
              <a:t>‹#›</a:t>
            </a:fld>
            <a:endParaRPr lang="en-US" altLang="ja-JP" b="0"/>
          </a:p>
        </p:txBody>
      </p:sp>
    </p:spTree>
    <p:extLst>
      <p:ext uri="{BB962C8B-B14F-4D97-AF65-F5344CB8AC3E}">
        <p14:creationId xmlns:p14="http://schemas.microsoft.com/office/powerpoint/2010/main" val="3742170895"/>
      </p:ext>
    </p:extLst>
  </p:cSld>
  <p:clrMap bg1="lt1" tx1="dk1" bg2="lt2" tx2="dk2" accent1="accent1" accent2="accent2" accent3="accent3" accent4="accent4" accent5="accent5" accent6="accent6" hlink="hlink" folHlink="folHlink"/>
  <p:sldLayoutIdLst>
    <p:sldLayoutId id="2147491828" r:id="rId1"/>
    <p:sldLayoutId id="2147491829" r:id="rId2"/>
    <p:sldLayoutId id="2147491830" r:id="rId3"/>
    <p:sldLayoutId id="2147491831" r:id="rId4"/>
    <p:sldLayoutId id="2147491832" r:id="rId5"/>
    <p:sldLayoutId id="2147491833" r:id="rId6"/>
    <p:sldLayoutId id="2147491834" r:id="rId7"/>
    <p:sldLayoutId id="2147491835" r:id="rId8"/>
    <p:sldLayoutId id="2147491836" r:id="rId9"/>
    <p:sldLayoutId id="2147491837" r:id="rId10"/>
    <p:sldLayoutId id="2147491838" r:id="rId11"/>
    <p:sldLayoutId id="2147491839"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375D1648-3D06-4559-9CD5-0E36B2BC1E4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491" r:id="rId1"/>
    <p:sldLayoutId id="2147491492" r:id="rId2"/>
    <p:sldLayoutId id="2147491493" r:id="rId3"/>
    <p:sldLayoutId id="2147491494" r:id="rId4"/>
    <p:sldLayoutId id="2147491495" r:id="rId5"/>
    <p:sldLayoutId id="2147491496" r:id="rId6"/>
    <p:sldLayoutId id="2147491497" r:id="rId7"/>
    <p:sldLayoutId id="2147491498" r:id="rId8"/>
    <p:sldLayoutId id="2147491499" r:id="rId9"/>
    <p:sldLayoutId id="2147491500" r:id="rId10"/>
    <p:sldLayoutId id="2147491501" r:id="rId11"/>
    <p:sldLayoutId id="214749150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a:defRPr/>
            </a:pPr>
            <a:fld id="{07284516-6C81-4679-9FFD-9F5E261D85D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514" r:id="rId1"/>
    <p:sldLayoutId id="2147491515" r:id="rId2"/>
    <p:sldLayoutId id="2147491516" r:id="rId3"/>
    <p:sldLayoutId id="2147491517" r:id="rId4"/>
    <p:sldLayoutId id="2147491518" r:id="rId5"/>
    <p:sldLayoutId id="2147491519" r:id="rId6"/>
    <p:sldLayoutId id="2147491520" r:id="rId7"/>
    <p:sldLayoutId id="2147491521" r:id="rId8"/>
    <p:sldLayoutId id="2147491522" r:id="rId9"/>
    <p:sldLayoutId id="2147491523" r:id="rId10"/>
    <p:sldLayoutId id="2147491524" r:id="rId11"/>
    <p:sldLayoutId id="2147491525"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51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defRPr>
            </a:lvl1pPr>
          </a:lstStyle>
          <a:p>
            <a:pPr>
              <a:defRPr/>
            </a:pPr>
            <a:endParaRPr lang="en-US" altLang="ja-JP"/>
          </a:p>
        </p:txBody>
      </p:sp>
      <p:sp>
        <p:nvSpPr>
          <p:cNvPr id="451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defRPr>
            </a:lvl1pPr>
          </a:lstStyle>
          <a:p>
            <a:pPr>
              <a:defRPr/>
            </a:pPr>
            <a:endParaRPr lang="en-US" altLang="ja-JP"/>
          </a:p>
        </p:txBody>
      </p:sp>
      <p:sp>
        <p:nvSpPr>
          <p:cNvPr id="451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defRPr>
            </a:lvl1pPr>
          </a:lstStyle>
          <a:p>
            <a:pPr>
              <a:defRPr/>
            </a:pPr>
            <a:fld id="{6F162418-38F4-4D59-9528-E3A8E582A34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586" r:id="rId1"/>
    <p:sldLayoutId id="2147491587" r:id="rId2"/>
    <p:sldLayoutId id="2147491588" r:id="rId3"/>
    <p:sldLayoutId id="2147491589" r:id="rId4"/>
    <p:sldLayoutId id="2147491590" r:id="rId5"/>
    <p:sldLayoutId id="2147491591" r:id="rId6"/>
    <p:sldLayoutId id="2147491592" r:id="rId7"/>
    <p:sldLayoutId id="2147491593" r:id="rId8"/>
    <p:sldLayoutId id="2147491594" r:id="rId9"/>
    <p:sldLayoutId id="2147491595" r:id="rId10"/>
    <p:sldLayoutId id="2147491596"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516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mn-lt"/>
                <a:ea typeface="Osaka" charset="-128"/>
              </a:defRPr>
            </a:lvl1pPr>
          </a:lstStyle>
          <a:p>
            <a:pPr>
              <a:defRPr/>
            </a:pPr>
            <a:fld id="{5184FE19-B9D0-4712-91CC-BFF3F94A09F8}" type="datetimeFigureOut">
              <a:rPr lang="ja-JP" altLang="en-US"/>
              <a:pPr>
                <a:defRPr/>
              </a:pPr>
              <a:t>2013/6/2</a:t>
            </a:fld>
            <a:endParaRPr lang="en-US" altLang="ja-JP"/>
          </a:p>
        </p:txBody>
      </p:sp>
      <p:sp>
        <p:nvSpPr>
          <p:cNvPr id="7516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mn-lt"/>
                <a:ea typeface="Osaka" charset="-128"/>
              </a:defRPr>
            </a:lvl1pPr>
          </a:lstStyle>
          <a:p>
            <a:pPr>
              <a:defRPr/>
            </a:pPr>
            <a:endParaRPr lang="en-US" altLang="ja-JP"/>
          </a:p>
        </p:txBody>
      </p:sp>
      <p:sp>
        <p:nvSpPr>
          <p:cNvPr id="7516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mn-lt"/>
                <a:ea typeface="Osaka" charset="-128"/>
              </a:defRPr>
            </a:lvl1pPr>
          </a:lstStyle>
          <a:p>
            <a:pPr>
              <a:defRPr/>
            </a:pPr>
            <a:fld id="{331819D0-6ADC-4A15-BBC8-B72FEE3CC142}"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597" r:id="rId1"/>
    <p:sldLayoutId id="2147491598" r:id="rId2"/>
    <p:sldLayoutId id="2147491599" r:id="rId3"/>
    <p:sldLayoutId id="2147491600" r:id="rId4"/>
    <p:sldLayoutId id="2147491601" r:id="rId5"/>
    <p:sldLayoutId id="2147491602" r:id="rId6"/>
    <p:sldLayoutId id="2147491603" r:id="rId7"/>
    <p:sldLayoutId id="2147491604" r:id="rId8"/>
    <p:sldLayoutId id="2147491605" r:id="rId9"/>
    <p:sldLayoutId id="2147491606" r:id="rId10"/>
    <p:sldLayoutId id="2147491607"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charset="0"/>
          <a:ea typeface="ＭＳ Ｐゴシック" pitchFamily="50" charset="-128"/>
        </a:defRPr>
      </a:lvl5pPr>
      <a:lvl6pPr marL="457200" algn="ctr" rtl="0" fontAlgn="base">
        <a:spcBef>
          <a:spcPct val="0"/>
        </a:spcBef>
        <a:spcAft>
          <a:spcPct val="0"/>
        </a:spcAft>
        <a:defRPr kumimoji="1" sz="4400">
          <a:solidFill>
            <a:schemeClr val="tx2"/>
          </a:solidFill>
          <a:latin typeface="Times" charset="0"/>
          <a:ea typeface="ＭＳ Ｐゴシック" pitchFamily="50" charset="-128"/>
        </a:defRPr>
      </a:lvl6pPr>
      <a:lvl7pPr marL="914400" algn="ctr" rtl="0" fontAlgn="base">
        <a:spcBef>
          <a:spcPct val="0"/>
        </a:spcBef>
        <a:spcAft>
          <a:spcPct val="0"/>
        </a:spcAft>
        <a:defRPr kumimoji="1" sz="4400">
          <a:solidFill>
            <a:schemeClr val="tx2"/>
          </a:solidFill>
          <a:latin typeface="Times" charset="0"/>
          <a:ea typeface="ＭＳ Ｐゴシック" pitchFamily="50" charset="-128"/>
        </a:defRPr>
      </a:lvl7pPr>
      <a:lvl8pPr marL="1371600" algn="ctr" rtl="0" fontAlgn="base">
        <a:spcBef>
          <a:spcPct val="0"/>
        </a:spcBef>
        <a:spcAft>
          <a:spcPct val="0"/>
        </a:spcAft>
        <a:defRPr kumimoji="1" sz="4400">
          <a:solidFill>
            <a:schemeClr val="tx2"/>
          </a:solidFill>
          <a:latin typeface="Times" charset="0"/>
          <a:ea typeface="ＭＳ Ｐゴシック" pitchFamily="50" charset="-128"/>
        </a:defRPr>
      </a:lvl8pPr>
      <a:lvl9pPr marL="1828800" algn="ctr" rtl="0" fontAlgn="base">
        <a:spcBef>
          <a:spcPct val="0"/>
        </a:spcBef>
        <a:spcAft>
          <a:spcPct val="0"/>
        </a:spcAft>
        <a:defRPr kumimoji="1" sz="4400">
          <a:solidFill>
            <a:schemeClr val="tx2"/>
          </a:solidFill>
          <a:latin typeface="Times"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671513" y="568325"/>
            <a:ext cx="78073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ja-JP" smtClean="0"/>
              <a:t>Click to edit the title text format</a:t>
            </a:r>
          </a:p>
        </p:txBody>
      </p:sp>
      <p:sp>
        <p:nvSpPr>
          <p:cNvPr id="13315" name="Rectangle 2"/>
          <p:cNvSpPr>
            <a:spLocks noGrp="1" noChangeArrowheads="1"/>
          </p:cNvSpPr>
          <p:nvPr>
            <p:ph type="body" idx="1"/>
          </p:nvPr>
        </p:nvSpPr>
        <p:spPr bwMode="auto">
          <a:xfrm>
            <a:off x="671513" y="1906588"/>
            <a:ext cx="780732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ja-JP" smtClean="0"/>
              <a:t>Click to edit the outline text format</a:t>
            </a:r>
          </a:p>
          <a:p>
            <a:pPr lvl="1"/>
            <a:r>
              <a:rPr lang="en-GB" altLang="ja-JP" smtClean="0"/>
              <a:t>Second Outline Level</a:t>
            </a:r>
          </a:p>
          <a:p>
            <a:pPr lvl="2"/>
            <a:r>
              <a:rPr lang="en-GB" altLang="ja-JP" smtClean="0"/>
              <a:t>Third Outline Level</a:t>
            </a:r>
          </a:p>
          <a:p>
            <a:pPr lvl="3"/>
            <a:r>
              <a:rPr lang="en-GB" altLang="ja-JP" smtClean="0"/>
              <a:t>Fourth Outline Level</a:t>
            </a:r>
          </a:p>
          <a:p>
            <a:pPr lvl="4"/>
            <a:r>
              <a:rPr lang="en-GB" altLang="ja-JP" smtClean="0"/>
              <a:t>Fifth Outline Level</a:t>
            </a:r>
          </a:p>
          <a:p>
            <a:pPr lvl="4"/>
            <a:r>
              <a:rPr lang="en-GB" altLang="ja-JP" smtClean="0"/>
              <a:t>Sixth Outline Level</a:t>
            </a:r>
          </a:p>
          <a:p>
            <a:pPr lvl="4"/>
            <a:r>
              <a:rPr lang="en-GB" altLang="ja-JP" smtClean="0"/>
              <a:t>Seventh Outline Level</a:t>
            </a:r>
          </a:p>
          <a:p>
            <a:pPr lvl="4"/>
            <a:r>
              <a:rPr lang="en-GB" altLang="ja-JP" smtClean="0"/>
              <a:t>Eighth Outline Level</a:t>
            </a:r>
          </a:p>
          <a:p>
            <a:pPr lvl="4"/>
            <a:r>
              <a:rPr lang="en-GB" altLang="ja-JP" smtClean="0"/>
              <a:t>Ninth Outline Level</a:t>
            </a:r>
          </a:p>
        </p:txBody>
      </p:sp>
    </p:spTree>
  </p:cSld>
  <p:clrMap bg1="lt1" tx1="dk1" bg2="lt2" tx2="dk2" accent1="accent1" accent2="accent2" accent3="accent3" accent4="accent4" accent5="accent5" accent6="accent6" hlink="hlink" folHlink="folHlink"/>
  <p:sldLayoutIdLst>
    <p:sldLayoutId id="2147491608" r:id="rId1"/>
    <p:sldLayoutId id="2147491609" r:id="rId2"/>
    <p:sldLayoutId id="2147491610" r:id="rId3"/>
    <p:sldLayoutId id="2147491611" r:id="rId4"/>
    <p:sldLayoutId id="2147491612" r:id="rId5"/>
    <p:sldLayoutId id="2147491613" r:id="rId6"/>
    <p:sldLayoutId id="2147491614" r:id="rId7"/>
    <p:sldLayoutId id="2147491615" r:id="rId8"/>
    <p:sldLayoutId id="2147491616" r:id="rId9"/>
    <p:sldLayoutId id="2147491617" r:id="rId10"/>
    <p:sldLayoutId id="2147491618" r:id="rId11"/>
  </p:sldLayoutIdLst>
  <p:txStyles>
    <p:titleStyle>
      <a:lvl1pPr algn="ctr" defTabSz="414338"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mj-lt"/>
          <a:ea typeface="+mj-ea"/>
          <a:cs typeface="+mj-cs"/>
        </a:defRPr>
      </a:lvl1pPr>
      <a:lvl2pPr algn="ctr" defTabSz="414338"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2pPr>
      <a:lvl3pPr algn="ctr" defTabSz="414338"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3pPr>
      <a:lvl4pPr algn="ctr" defTabSz="414338"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4pPr>
      <a:lvl5pPr algn="ctr" defTabSz="414338"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5pPr>
      <a:lvl6pPr marL="1393796" indent="-195823" algn="l" defTabSz="414683"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6pPr>
      <a:lvl7pPr marL="1808480" indent="-195823" algn="l" defTabSz="414683"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7pPr>
      <a:lvl8pPr marL="2223162" indent="-195823" algn="l" defTabSz="414683"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8pPr>
      <a:lvl9pPr marL="2637846" indent="-195823" algn="l" defTabSz="414683"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9pPr>
    </p:titleStyle>
    <p:bodyStyle>
      <a:lvl1pPr marL="390525" indent="-293688" algn="l" defTabSz="414338" rtl="0" eaLnBrk="0" fontAlgn="base" hangingPunct="0">
        <a:lnSpc>
          <a:spcPct val="97000"/>
        </a:lnSpc>
        <a:spcBef>
          <a:spcPct val="0"/>
        </a:spcBef>
        <a:spcAft>
          <a:spcPts val="1288"/>
        </a:spcAft>
        <a:buClr>
          <a:srgbClr val="000000"/>
        </a:buClr>
        <a:buSzPct val="45000"/>
        <a:buFont typeface="StarSymbol"/>
        <a:buChar char="●"/>
        <a:defRPr sz="2900">
          <a:solidFill>
            <a:srgbClr val="000000"/>
          </a:solidFill>
          <a:latin typeface="+mn-lt"/>
          <a:ea typeface="+mn-ea"/>
          <a:cs typeface="+mn-cs"/>
        </a:defRPr>
      </a:lvl1pPr>
      <a:lvl2pPr marL="782638" indent="-260350" algn="l" defTabSz="414338" rtl="0" eaLnBrk="0" fontAlgn="base" hangingPunct="0">
        <a:lnSpc>
          <a:spcPct val="97000"/>
        </a:lnSpc>
        <a:spcBef>
          <a:spcPct val="0"/>
        </a:spcBef>
        <a:spcAft>
          <a:spcPts val="1038"/>
        </a:spcAft>
        <a:buClr>
          <a:srgbClr val="000000"/>
        </a:buClr>
        <a:buSzPct val="75000"/>
        <a:buFont typeface="StarSymbol"/>
        <a:buChar char="–"/>
        <a:defRPr sz="2500">
          <a:solidFill>
            <a:srgbClr val="000000"/>
          </a:solidFill>
          <a:latin typeface="+mn-lt"/>
          <a:ea typeface="+mn-ea"/>
          <a:cs typeface="+mn-cs"/>
        </a:defRPr>
      </a:lvl2pPr>
      <a:lvl3pPr marL="1174750" indent="-195263" algn="l" defTabSz="414338" rtl="0" eaLnBrk="0" fontAlgn="base" hangingPunct="0">
        <a:lnSpc>
          <a:spcPct val="97000"/>
        </a:lnSpc>
        <a:spcBef>
          <a:spcPct val="0"/>
        </a:spcBef>
        <a:spcAft>
          <a:spcPts val="775"/>
        </a:spcAft>
        <a:buClr>
          <a:srgbClr val="000000"/>
        </a:buClr>
        <a:buSzPct val="45000"/>
        <a:buFont typeface="StarSymbol"/>
        <a:buChar char="●"/>
        <a:defRPr sz="2200">
          <a:solidFill>
            <a:srgbClr val="000000"/>
          </a:solidFill>
          <a:latin typeface="+mn-lt"/>
          <a:ea typeface="+mn-ea"/>
          <a:cs typeface="+mn-cs"/>
        </a:defRPr>
      </a:lvl3pPr>
      <a:lvl4pPr marL="1565275" indent="-195263" algn="l" defTabSz="414338" rtl="0" eaLnBrk="0" fontAlgn="base" hangingPunct="0">
        <a:lnSpc>
          <a:spcPct val="97000"/>
        </a:lnSpc>
        <a:spcBef>
          <a:spcPct val="0"/>
        </a:spcBef>
        <a:spcAft>
          <a:spcPts val="525"/>
        </a:spcAft>
        <a:buClr>
          <a:srgbClr val="000000"/>
        </a:buClr>
        <a:buSzPct val="75000"/>
        <a:buFont typeface="StarSymbol"/>
        <a:buChar char="–"/>
        <a:defRPr>
          <a:solidFill>
            <a:srgbClr val="000000"/>
          </a:solidFill>
          <a:latin typeface="+mn-lt"/>
          <a:ea typeface="+mn-ea"/>
          <a:cs typeface="+mn-cs"/>
        </a:defRPr>
      </a:lvl4pPr>
      <a:lvl5pPr marL="1957388" indent="-195263" algn="l" defTabSz="414338" rtl="0" eaLnBrk="0" fontAlgn="base" hangingPunct="0">
        <a:lnSpc>
          <a:spcPct val="97000"/>
        </a:lnSpc>
        <a:spcBef>
          <a:spcPct val="0"/>
        </a:spcBef>
        <a:spcAft>
          <a:spcPts val="263"/>
        </a:spcAft>
        <a:buClr>
          <a:srgbClr val="000000"/>
        </a:buClr>
        <a:buSzPct val="45000"/>
        <a:buFont typeface="StarSymbol"/>
        <a:buChar char="●"/>
        <a:defRPr>
          <a:solidFill>
            <a:srgbClr val="000000"/>
          </a:solidFill>
          <a:latin typeface="+mn-lt"/>
          <a:ea typeface="+mn-ea"/>
          <a:cs typeface="+mn-cs"/>
        </a:defRPr>
      </a:lvl5pPr>
      <a:lvl6pPr marL="2372909" indent="-195823" algn="l" defTabSz="414683"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6pPr>
      <a:lvl7pPr marL="2787592" indent="-195823" algn="l" defTabSz="414683"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7pPr>
      <a:lvl8pPr marL="3202275" indent="-195823" algn="l" defTabSz="414683"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8pPr>
      <a:lvl9pPr marL="3616958" indent="-195823" algn="l" defTabSz="414683"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9pPr>
    </p:bodyStyle>
    <p:otherStyle>
      <a:defPPr>
        <a:defRPr lang="ja-JP"/>
      </a:defPPr>
      <a:lvl1pPr marL="0" algn="l" defTabSz="829366" rtl="0" eaLnBrk="1" latinLnBrk="0" hangingPunct="1">
        <a:defRPr kumimoji="1" sz="1600" kern="1200">
          <a:solidFill>
            <a:schemeClr val="tx1"/>
          </a:solidFill>
          <a:latin typeface="+mn-lt"/>
          <a:ea typeface="+mn-ea"/>
          <a:cs typeface="+mn-cs"/>
        </a:defRPr>
      </a:lvl1pPr>
      <a:lvl2pPr marL="414683" algn="l" defTabSz="829366" rtl="0" eaLnBrk="1" latinLnBrk="0" hangingPunct="1">
        <a:defRPr kumimoji="1" sz="1600" kern="1200">
          <a:solidFill>
            <a:schemeClr val="tx1"/>
          </a:solidFill>
          <a:latin typeface="+mn-lt"/>
          <a:ea typeface="+mn-ea"/>
          <a:cs typeface="+mn-cs"/>
        </a:defRPr>
      </a:lvl2pPr>
      <a:lvl3pPr marL="829366" algn="l" defTabSz="829366" rtl="0" eaLnBrk="1" latinLnBrk="0" hangingPunct="1">
        <a:defRPr kumimoji="1" sz="1600" kern="1200">
          <a:solidFill>
            <a:schemeClr val="tx1"/>
          </a:solidFill>
          <a:latin typeface="+mn-lt"/>
          <a:ea typeface="+mn-ea"/>
          <a:cs typeface="+mn-cs"/>
        </a:defRPr>
      </a:lvl3pPr>
      <a:lvl4pPr marL="1244049" algn="l" defTabSz="829366" rtl="0" eaLnBrk="1" latinLnBrk="0" hangingPunct="1">
        <a:defRPr kumimoji="1" sz="1600" kern="1200">
          <a:solidFill>
            <a:schemeClr val="tx1"/>
          </a:solidFill>
          <a:latin typeface="+mn-lt"/>
          <a:ea typeface="+mn-ea"/>
          <a:cs typeface="+mn-cs"/>
        </a:defRPr>
      </a:lvl4pPr>
      <a:lvl5pPr marL="1658732" algn="l" defTabSz="829366" rtl="0" eaLnBrk="1" latinLnBrk="0" hangingPunct="1">
        <a:defRPr kumimoji="1" sz="1600" kern="1200">
          <a:solidFill>
            <a:schemeClr val="tx1"/>
          </a:solidFill>
          <a:latin typeface="+mn-lt"/>
          <a:ea typeface="+mn-ea"/>
          <a:cs typeface="+mn-cs"/>
        </a:defRPr>
      </a:lvl5pPr>
      <a:lvl6pPr marL="2073416" algn="l" defTabSz="829366" rtl="0" eaLnBrk="1" latinLnBrk="0" hangingPunct="1">
        <a:defRPr kumimoji="1" sz="1600" kern="1200">
          <a:solidFill>
            <a:schemeClr val="tx1"/>
          </a:solidFill>
          <a:latin typeface="+mn-lt"/>
          <a:ea typeface="+mn-ea"/>
          <a:cs typeface="+mn-cs"/>
        </a:defRPr>
      </a:lvl6pPr>
      <a:lvl7pPr marL="2488099" algn="l" defTabSz="829366" rtl="0" eaLnBrk="1" latinLnBrk="0" hangingPunct="1">
        <a:defRPr kumimoji="1" sz="1600" kern="1200">
          <a:solidFill>
            <a:schemeClr val="tx1"/>
          </a:solidFill>
          <a:latin typeface="+mn-lt"/>
          <a:ea typeface="+mn-ea"/>
          <a:cs typeface="+mn-cs"/>
        </a:defRPr>
      </a:lvl7pPr>
      <a:lvl8pPr marL="2902782" algn="l" defTabSz="829366" rtl="0" eaLnBrk="1" latinLnBrk="0" hangingPunct="1">
        <a:defRPr kumimoji="1" sz="1600" kern="1200">
          <a:solidFill>
            <a:schemeClr val="tx1"/>
          </a:solidFill>
          <a:latin typeface="+mn-lt"/>
          <a:ea typeface="+mn-ea"/>
          <a:cs typeface="+mn-cs"/>
        </a:defRPr>
      </a:lvl8pPr>
      <a:lvl9pPr marL="3317465" algn="l" defTabSz="829366" rtl="0" eaLnBrk="1" latinLnBrk="0" hangingPunct="1">
        <a:defRPr kumimoji="1"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a:defRPr/>
            </a:pPr>
            <a:fld id="{C0BC0429-F8B8-4702-967F-01A889EC52D3}" type="slidenum">
              <a:rPr lang="en-US" altLang="ja-JP"/>
              <a:pPr>
                <a:defRPr/>
              </a:pPr>
              <a:t>‹#›</a:t>
            </a:fld>
            <a:endParaRPr lang="en-US" altLang="ja-JP"/>
          </a:p>
        </p:txBody>
      </p:sp>
    </p:spTree>
    <p:extLst>
      <p:ext uri="{BB962C8B-B14F-4D97-AF65-F5344CB8AC3E}">
        <p14:creationId xmlns:p14="http://schemas.microsoft.com/office/powerpoint/2010/main" val="2415174512"/>
      </p:ext>
    </p:extLst>
  </p:cSld>
  <p:clrMap bg1="lt1" tx1="dk1" bg2="lt2" tx2="dk2" accent1="accent1" accent2="accent2" accent3="accent3" accent4="accent4" accent5="accent5" accent6="accent6" hlink="hlink" folHlink="folHlink"/>
  <p:sldLayoutIdLst>
    <p:sldLayoutId id="2147491662" r:id="rId1"/>
    <p:sldLayoutId id="2147491663" r:id="rId2"/>
    <p:sldLayoutId id="2147491664" r:id="rId3"/>
    <p:sldLayoutId id="2147491665" r:id="rId4"/>
    <p:sldLayoutId id="2147491666" r:id="rId5"/>
    <p:sldLayoutId id="2147491667" r:id="rId6"/>
    <p:sldLayoutId id="2147491668" r:id="rId7"/>
    <p:sldLayoutId id="2147491669" r:id="rId8"/>
    <p:sldLayoutId id="2147491670" r:id="rId9"/>
    <p:sldLayoutId id="2147491671" r:id="rId10"/>
    <p:sldLayoutId id="2147491672" r:id="rId11"/>
    <p:sldLayoutId id="2147491673"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defRPr>
            </a:lvl1pPr>
          </a:lstStyle>
          <a:p>
            <a:pPr>
              <a:defRPr/>
            </a:pPr>
            <a:endParaRPr lang="en-US" altLang="ja-JP"/>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defRPr>
            </a:lvl1pPr>
          </a:lstStyle>
          <a:p>
            <a:pPr>
              <a:defRPr/>
            </a:pPr>
            <a:fld id="{E5229E8C-89B4-408B-A024-918D9580C8D0}" type="slidenum">
              <a:rPr lang="en-US" altLang="ja-JP"/>
              <a:pPr>
                <a:defRPr/>
              </a:pPr>
              <a:t>‹#›</a:t>
            </a:fld>
            <a:endParaRPr lang="en-US" altLang="ja-JP"/>
          </a:p>
        </p:txBody>
      </p:sp>
      <p:sp>
        <p:nvSpPr>
          <p:cNvPr id="11271" name="Rectangle 7"/>
          <p:cNvSpPr>
            <a:spLocks noChangeArrowheads="1"/>
          </p:cNvSpPr>
          <p:nvPr userDrawn="1"/>
        </p:nvSpPr>
        <p:spPr bwMode="auto">
          <a:xfrm>
            <a:off x="0" y="0"/>
            <a:ext cx="9144000" cy="115888"/>
          </a:xfrm>
          <a:prstGeom prst="rect">
            <a:avLst/>
          </a:prstGeom>
          <a:gradFill rotWithShape="1">
            <a:gsLst>
              <a:gs pos="0">
                <a:srgbClr val="0000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2000" b="0">
              <a:solidFill>
                <a:srgbClr val="000000"/>
              </a:solidFill>
            </a:endParaRPr>
          </a:p>
        </p:txBody>
      </p:sp>
      <p:sp>
        <p:nvSpPr>
          <p:cNvPr id="11272" name="Rectangle 10"/>
          <p:cNvSpPr>
            <a:spLocks noChangeArrowheads="1"/>
          </p:cNvSpPr>
          <p:nvPr userDrawn="1"/>
        </p:nvSpPr>
        <p:spPr bwMode="auto">
          <a:xfrm flipV="1">
            <a:off x="0" y="6742113"/>
            <a:ext cx="9144000" cy="115887"/>
          </a:xfrm>
          <a:prstGeom prst="rect">
            <a:avLst/>
          </a:prstGeom>
          <a:gradFill rotWithShape="1">
            <a:gsLst>
              <a:gs pos="0">
                <a:srgbClr val="0000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2000" b="0">
              <a:solidFill>
                <a:srgbClr val="000000"/>
              </a:solidFill>
            </a:endParaRPr>
          </a:p>
        </p:txBody>
      </p:sp>
    </p:spTree>
    <p:extLst>
      <p:ext uri="{BB962C8B-B14F-4D97-AF65-F5344CB8AC3E}">
        <p14:creationId xmlns:p14="http://schemas.microsoft.com/office/powerpoint/2010/main" val="1208456771"/>
      </p:ext>
    </p:extLst>
  </p:cSld>
  <p:clrMap bg1="lt1" tx1="dk1" bg2="lt2" tx2="dk2" accent1="accent1" accent2="accent2" accent3="accent3" accent4="accent4" accent5="accent5" accent6="accent6" hlink="hlink" folHlink="folHlink"/>
  <p:sldLayoutIdLst>
    <p:sldLayoutId id="2147491687" r:id="rId1"/>
    <p:sldLayoutId id="2147491688" r:id="rId2"/>
    <p:sldLayoutId id="2147491689" r:id="rId3"/>
    <p:sldLayoutId id="2147491690" r:id="rId4"/>
    <p:sldLayoutId id="2147491691" r:id="rId5"/>
    <p:sldLayoutId id="2147491692" r:id="rId6"/>
    <p:sldLayoutId id="2147491693" r:id="rId7"/>
    <p:sldLayoutId id="2147491694" r:id="rId8"/>
    <p:sldLayoutId id="2147491695" r:id="rId9"/>
    <p:sldLayoutId id="2147491696" r:id="rId10"/>
    <p:sldLayoutId id="2147491697"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9219" name="Rectangle 3"/>
          <p:cNvSpPr>
            <a:spLocks noGrp="1" noChangeArrowheads="1"/>
          </p:cNvSpPr>
          <p:nvPr>
            <p:ph type="body" idx="1"/>
          </p:nvPr>
        </p:nvSpPr>
        <p:spPr bwMode="auto">
          <a:xfrm>
            <a:off x="457200" y="160020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ltLang="ja-JP">
              <a:solidFill>
                <a:srgbClr val="000000"/>
              </a:solidFill>
            </a:endParaRPr>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US" altLang="ja-JP">
              <a:solidFill>
                <a:srgbClr val="000000"/>
              </a:solidFill>
            </a:endParaRPr>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69918891-FB71-4060-9820-41C544BB3A2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8797609"/>
      </p:ext>
    </p:extLst>
  </p:cSld>
  <p:clrMap bg1="lt1" tx1="dk1" bg2="lt2" tx2="dk2" accent1="accent1" accent2="accent2" accent3="accent3" accent4="accent4" accent5="accent5" accent6="accent6" hlink="hlink" folHlink="folHlink"/>
  <p:sldLayoutIdLst>
    <p:sldLayoutId id="2147491699" r:id="rId1"/>
    <p:sldLayoutId id="2147491700" r:id="rId2"/>
    <p:sldLayoutId id="2147491701" r:id="rId3"/>
    <p:sldLayoutId id="2147491702" r:id="rId4"/>
    <p:sldLayoutId id="2147491703" r:id="rId5"/>
    <p:sldLayoutId id="2147491704" r:id="rId6"/>
    <p:sldLayoutId id="2147491705" r:id="rId7"/>
    <p:sldLayoutId id="2147491706" r:id="rId8"/>
    <p:sldLayoutId id="2147491707" r:id="rId9"/>
    <p:sldLayoutId id="2147491708" r:id="rId10"/>
    <p:sldLayoutId id="214749170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5.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5.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99.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oleObject" Target="../embeddings/oleObject2.bin"/><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3.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33.emf"/><Relationship Id="rId3" Type="http://schemas.openxmlformats.org/officeDocument/2006/relationships/notesSlide" Target="../notesSlides/notesSlide32.xml"/><Relationship Id="rId7" Type="http://schemas.openxmlformats.org/officeDocument/2006/relationships/image" Target="../media/image30.emf"/><Relationship Id="rId12" Type="http://schemas.openxmlformats.org/officeDocument/2006/relationships/oleObject" Target="../embeddings/oleObject8.bin"/><Relationship Id="rId17" Type="http://schemas.openxmlformats.org/officeDocument/2006/relationships/image" Target="../media/image35.emf"/><Relationship Id="rId2" Type="http://schemas.openxmlformats.org/officeDocument/2006/relationships/slideLayout" Target="../slideLayouts/slideLayout177.xml"/><Relationship Id="rId16" Type="http://schemas.openxmlformats.org/officeDocument/2006/relationships/oleObject" Target="../embeddings/oleObject10.bin"/><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32.emf"/><Relationship Id="rId5" Type="http://schemas.openxmlformats.org/officeDocument/2006/relationships/image" Target="../media/image29.emf"/><Relationship Id="rId15" Type="http://schemas.openxmlformats.org/officeDocument/2006/relationships/image" Target="../media/image34.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1.emf"/><Relationship Id="rId1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33.xml"/><Relationship Id="rId7" Type="http://schemas.openxmlformats.org/officeDocument/2006/relationships/image" Target="../media/image37.emf"/><Relationship Id="rId2" Type="http://schemas.openxmlformats.org/officeDocument/2006/relationships/slideLayout" Target="../slideLayouts/slideLayout177.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39.emf"/><Relationship Id="rId5" Type="http://schemas.openxmlformats.org/officeDocument/2006/relationships/image" Target="../media/image36.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38.emf"/></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18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182.xml"/><Relationship Id="rId5" Type="http://schemas.openxmlformats.org/officeDocument/2006/relationships/image" Target="../media/image43.jpe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2.xml"/></Relationships>
</file>

<file path=ppt/slides/_rels/slide39.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notesSlide" Target="../notesSlides/notesSlide37.xml"/><Relationship Id="rId7" Type="http://schemas.openxmlformats.org/officeDocument/2006/relationships/oleObject" Target="../embeddings/oleObject16.bin"/><Relationship Id="rId2" Type="http://schemas.openxmlformats.org/officeDocument/2006/relationships/slideLayout" Target="../slideLayouts/slideLayout182.xml"/><Relationship Id="rId1" Type="http://schemas.openxmlformats.org/officeDocument/2006/relationships/vmlDrawing" Target="../drawings/vmlDrawing6.vml"/><Relationship Id="rId6" Type="http://schemas.openxmlformats.org/officeDocument/2006/relationships/image" Target="../media/image44.emf"/><Relationship Id="rId5" Type="http://schemas.openxmlformats.org/officeDocument/2006/relationships/oleObject" Target="../embeddings/oleObject15.bin"/><Relationship Id="rId10" Type="http://schemas.openxmlformats.org/officeDocument/2006/relationships/image" Target="../media/image46.emf"/><Relationship Id="rId4" Type="http://schemas.openxmlformats.org/officeDocument/2006/relationships/image" Target="../media/image47.jpeg"/><Relationship Id="rId9" Type="http://schemas.openxmlformats.org/officeDocument/2006/relationships/oleObject" Target="../embeddings/oleObject17.bin"/></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6.xml"/></Relationships>
</file>

<file path=ppt/slides/_rels/slide4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43.xml"/><Relationship Id="rId7" Type="http://schemas.openxmlformats.org/officeDocument/2006/relationships/image" Target="../media/image50.emf"/><Relationship Id="rId2" Type="http://schemas.openxmlformats.org/officeDocument/2006/relationships/slideLayout" Target="../slideLayouts/slideLayout177.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image" Target="../media/image49.emf"/><Relationship Id="rId10" Type="http://schemas.openxmlformats.org/officeDocument/2006/relationships/image" Target="../media/image52.jpeg"/><Relationship Id="rId4" Type="http://schemas.openxmlformats.org/officeDocument/2006/relationships/oleObject" Target="../embeddings/oleObject18.bin"/><Relationship Id="rId9" Type="http://schemas.openxmlformats.org/officeDocument/2006/relationships/image" Target="../media/image51.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82.xml"/><Relationship Id="rId1" Type="http://schemas.openxmlformats.org/officeDocument/2006/relationships/vmlDrawing" Target="../drawings/vmlDrawing8.vml"/><Relationship Id="rId6" Type="http://schemas.openxmlformats.org/officeDocument/2006/relationships/image" Target="../media/image53.emf"/><Relationship Id="rId5" Type="http://schemas.openxmlformats.org/officeDocument/2006/relationships/oleObject" Target="../embeddings/Microsoft_Excel_97-2003_Worksheet1.xls"/><Relationship Id="rId4" Type="http://schemas.openxmlformats.org/officeDocument/2006/relationships/oleObject" Target="../embeddings/oleObject20.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82.xml"/><Relationship Id="rId1" Type="http://schemas.openxmlformats.org/officeDocument/2006/relationships/vmlDrawing" Target="../drawings/vmlDrawing9.vml"/><Relationship Id="rId6" Type="http://schemas.openxmlformats.org/officeDocument/2006/relationships/image" Target="../media/image54.emf"/><Relationship Id="rId5" Type="http://schemas.openxmlformats.org/officeDocument/2006/relationships/oleObject" Target="../embeddings/Microsoft_Excel_97-2003_Worksheet2.xls"/><Relationship Id="rId4" Type="http://schemas.openxmlformats.org/officeDocument/2006/relationships/oleObject" Target="../embeddings/oleObject21.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82.xml"/><Relationship Id="rId1" Type="http://schemas.openxmlformats.org/officeDocument/2006/relationships/vmlDrawing" Target="../drawings/vmlDrawing10.vml"/><Relationship Id="rId6" Type="http://schemas.openxmlformats.org/officeDocument/2006/relationships/image" Target="../media/image55.emf"/><Relationship Id="rId5" Type="http://schemas.openxmlformats.org/officeDocument/2006/relationships/oleObject" Target="../embeddings/Microsoft_Excel_97-2003_Worksheet3.xls"/><Relationship Id="rId4" Type="http://schemas.openxmlformats.org/officeDocument/2006/relationships/oleObject" Target="../embeddings/oleObject2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82.xml"/><Relationship Id="rId1" Type="http://schemas.openxmlformats.org/officeDocument/2006/relationships/vmlDrawing" Target="../drawings/vmlDrawing11.vml"/><Relationship Id="rId6" Type="http://schemas.openxmlformats.org/officeDocument/2006/relationships/image" Target="../media/image56.emf"/><Relationship Id="rId5" Type="http://schemas.openxmlformats.org/officeDocument/2006/relationships/oleObject" Target="../embeddings/Microsoft_Excel_97-2003_Worksheet4.xls"/><Relationship Id="rId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105.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10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4.xml"/><Relationship Id="rId1" Type="http://schemas.openxmlformats.org/officeDocument/2006/relationships/tags" Target="../tags/tag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16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9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5.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角丸四角形 24"/>
          <p:cNvSpPr>
            <a:spLocks noChangeArrowheads="1"/>
          </p:cNvSpPr>
          <p:nvPr/>
        </p:nvSpPr>
        <p:spPr bwMode="auto">
          <a:xfrm>
            <a:off x="560388" y="4643438"/>
            <a:ext cx="8023225" cy="1868487"/>
          </a:xfrm>
          <a:prstGeom prst="roundRect">
            <a:avLst>
              <a:gd name="adj" fmla="val 16667"/>
            </a:avLst>
          </a:prstGeom>
          <a:solidFill>
            <a:schemeClr val="accent1"/>
          </a:solidFill>
          <a:ln w="9525" algn="ctr">
            <a:solidFill>
              <a:schemeClr val="tx1"/>
            </a:solidFill>
            <a:round/>
            <a:headEnd/>
            <a:tailEnd/>
          </a:ln>
        </p:spPr>
        <p:txBody>
          <a:bodyPr/>
          <a:lstStyle/>
          <a:p>
            <a:endParaRPr lang="ja-JP" altLang="en-US" dirty="0"/>
          </a:p>
        </p:txBody>
      </p:sp>
      <p:sp>
        <p:nvSpPr>
          <p:cNvPr id="40963" name="AutoShape 6"/>
          <p:cNvSpPr>
            <a:spLocks noChangeArrowheads="1"/>
          </p:cNvSpPr>
          <p:nvPr/>
        </p:nvSpPr>
        <p:spPr bwMode="invGray">
          <a:xfrm>
            <a:off x="361950" y="301625"/>
            <a:ext cx="8420100" cy="1841500"/>
          </a:xfrm>
          <a:prstGeom prst="roundRect">
            <a:avLst>
              <a:gd name="adj" fmla="val 16667"/>
            </a:avLst>
          </a:prstGeom>
          <a:solidFill>
            <a:srgbClr val="000080"/>
          </a:solidFill>
          <a:ln w="12700">
            <a:solidFill>
              <a:schemeClr val="accent1"/>
            </a:solidFill>
            <a:round/>
            <a:headEnd/>
            <a:tailEnd/>
          </a:ln>
        </p:spPr>
        <p:txBody>
          <a:bodyPr wrap="none" anchor="ctr"/>
          <a:lstStyle/>
          <a:p>
            <a:endParaRPr lang="ja-JP" altLang="en-US" dirty="0"/>
          </a:p>
        </p:txBody>
      </p:sp>
      <p:sp>
        <p:nvSpPr>
          <p:cNvPr id="465922" name="Rectangle 2"/>
          <p:cNvSpPr>
            <a:spLocks noGrp="1" noChangeArrowheads="1"/>
          </p:cNvSpPr>
          <p:nvPr>
            <p:ph type="title"/>
          </p:nvPr>
        </p:nvSpPr>
        <p:spPr>
          <a:xfrm>
            <a:off x="498527" y="425450"/>
            <a:ext cx="8177212" cy="1833562"/>
          </a:xfrm>
        </p:spPr>
        <p:txBody>
          <a:bodyPr/>
          <a:lstStyle/>
          <a:p>
            <a:pPr eaLnBrk="1" hangingPunct="1">
              <a:defRPr/>
            </a:pPr>
            <a:r>
              <a:rPr lang="ja-JP" altLang="en-US" sz="3600" b="1" dirty="0">
                <a:solidFill>
                  <a:srgbClr val="FFFF00"/>
                </a:solidFill>
                <a:effectLst>
                  <a:outerShdw blurRad="38100" dist="38100" dir="2700000" algn="tl">
                    <a:srgbClr val="000000"/>
                  </a:outerShdw>
                </a:effectLst>
              </a:rPr>
              <a:t>糖代謝調節と糖尿病の</a:t>
            </a:r>
            <a:r>
              <a:rPr lang="ja-JP" altLang="en-US" sz="3600" b="1" dirty="0" smtClean="0">
                <a:solidFill>
                  <a:srgbClr val="FFFF00"/>
                </a:solidFill>
                <a:effectLst>
                  <a:outerShdw blurRad="38100" dist="38100" dir="2700000" algn="tl">
                    <a:srgbClr val="000000"/>
                  </a:outerShdw>
                </a:effectLst>
              </a:rPr>
              <a:t>成因</a:t>
            </a:r>
            <a:r>
              <a:rPr lang="en-US" altLang="ja-JP" sz="3600" b="1" dirty="0" smtClean="0">
                <a:solidFill>
                  <a:srgbClr val="FFFF00"/>
                </a:solidFill>
                <a:effectLst>
                  <a:outerShdw blurRad="38100" dist="38100" dir="2700000" algn="tl">
                    <a:srgbClr val="000000"/>
                  </a:outerShdw>
                </a:effectLst>
              </a:rPr>
              <a:t/>
            </a:r>
            <a:br>
              <a:rPr lang="en-US" altLang="ja-JP" sz="3600" b="1" dirty="0" smtClean="0">
                <a:solidFill>
                  <a:srgbClr val="FFFF00"/>
                </a:solidFill>
                <a:effectLst>
                  <a:outerShdw blurRad="38100" dist="38100" dir="2700000" algn="tl">
                    <a:srgbClr val="000000"/>
                  </a:outerShdw>
                </a:effectLst>
              </a:rPr>
            </a:br>
            <a:r>
              <a:rPr lang="en-US" altLang="ja-JP" sz="2800" b="1" dirty="0">
                <a:solidFill>
                  <a:srgbClr val="F7F7C9"/>
                </a:solidFill>
                <a:effectLst>
                  <a:outerShdw blurRad="38100" dist="38100" dir="2700000" algn="tl">
                    <a:srgbClr val="000000"/>
                  </a:outerShdw>
                </a:effectLst>
              </a:rPr>
              <a:t>Control of plasma glucose concentration, and its derangements in diabetes mellitus</a:t>
            </a:r>
            <a:r>
              <a:rPr lang="en-US" altLang="ja-JP" sz="700" b="1" dirty="0">
                <a:solidFill>
                  <a:srgbClr val="F7F7C9"/>
                </a:solidFill>
                <a:effectLst>
                  <a:outerShdw blurRad="38100" dist="38100" dir="2700000" algn="tl">
                    <a:srgbClr val="000000"/>
                  </a:outerShdw>
                </a:effectLst>
              </a:rPr>
              <a:t/>
            </a:r>
            <a:br>
              <a:rPr lang="en-US" altLang="ja-JP" sz="700" b="1" dirty="0">
                <a:solidFill>
                  <a:srgbClr val="F7F7C9"/>
                </a:solidFill>
                <a:effectLst>
                  <a:outerShdw blurRad="38100" dist="38100" dir="2700000" algn="tl">
                    <a:srgbClr val="000000"/>
                  </a:outerShdw>
                </a:effectLst>
              </a:rPr>
            </a:br>
            <a:r>
              <a:rPr lang="ja-JP" altLang="en-US" sz="2400" b="1" dirty="0">
                <a:solidFill>
                  <a:srgbClr val="FF9900"/>
                </a:solidFill>
                <a:effectLst>
                  <a:outerShdw blurRad="38100" dist="38100" dir="2700000" algn="tl">
                    <a:srgbClr val="000000"/>
                  </a:outerShdw>
                </a:effectLst>
              </a:rPr>
              <a:t>　</a:t>
            </a:r>
          </a:p>
        </p:txBody>
      </p:sp>
      <p:sp>
        <p:nvSpPr>
          <p:cNvPr id="19" name="Rectangle 3"/>
          <p:cNvSpPr txBox="1">
            <a:spLocks noChangeArrowheads="1"/>
          </p:cNvSpPr>
          <p:nvPr/>
        </p:nvSpPr>
        <p:spPr bwMode="auto">
          <a:xfrm>
            <a:off x="401638" y="4845050"/>
            <a:ext cx="8342312" cy="1550988"/>
          </a:xfrm>
          <a:prstGeom prst="rect">
            <a:avLst/>
          </a:prstGeom>
          <a:noFill/>
          <a:ln w="9525">
            <a:noFill/>
            <a:miter lim="800000"/>
            <a:headEnd/>
            <a:tailEnd/>
          </a:ln>
          <a:effectLst/>
        </p:spPr>
        <p:txBody>
          <a:bodyPr/>
          <a:lstStyle/>
          <a:p>
            <a:pPr marL="342829" indent="-342829" algn="ctr">
              <a:lnSpc>
                <a:spcPct val="80000"/>
              </a:lnSpc>
              <a:spcBef>
                <a:spcPct val="20000"/>
              </a:spcBef>
              <a:defRPr/>
            </a:pPr>
            <a:r>
              <a:rPr lang="ja-JP" altLang="en-US" sz="2000" kern="0" dirty="0">
                <a:solidFill>
                  <a:srgbClr val="FF9900"/>
                </a:solidFill>
                <a:effectLst>
                  <a:outerShdw blurRad="38100" dist="38100" dir="2700000" algn="tl">
                    <a:srgbClr val="000000"/>
                  </a:outerShdw>
                </a:effectLst>
                <a:latin typeface="+mn-lt"/>
                <a:ea typeface="+mn-ea"/>
              </a:rPr>
              <a:t>埼玉医科大学　総合医療センター　内分泌・糖尿病内科</a:t>
            </a:r>
          </a:p>
          <a:p>
            <a:pPr marL="342829" indent="-342829" algn="ctr">
              <a:lnSpc>
                <a:spcPct val="80000"/>
              </a:lnSpc>
              <a:spcBef>
                <a:spcPct val="20000"/>
              </a:spcBef>
              <a:defRPr/>
            </a:pPr>
            <a:r>
              <a:rPr lang="en-US" altLang="ja-JP" kern="0" dirty="0">
                <a:solidFill>
                  <a:srgbClr val="FF9900"/>
                </a:solidFill>
                <a:effectLst>
                  <a:outerShdw blurRad="38100" dist="38100" dir="2700000" algn="tl">
                    <a:srgbClr val="000000"/>
                  </a:outerShdw>
                </a:effectLst>
                <a:latin typeface="+mn-lt"/>
                <a:ea typeface="+mn-ea"/>
              </a:rPr>
              <a:t>Department of Endocrinology and Diabetes, </a:t>
            </a:r>
          </a:p>
          <a:p>
            <a:pPr marL="342829" indent="-342829" algn="ctr">
              <a:lnSpc>
                <a:spcPct val="80000"/>
              </a:lnSpc>
              <a:spcBef>
                <a:spcPct val="20000"/>
              </a:spcBef>
              <a:defRPr/>
            </a:pPr>
            <a:r>
              <a:rPr lang="en-US" altLang="ja-JP" kern="0" dirty="0">
                <a:solidFill>
                  <a:srgbClr val="FF9900"/>
                </a:solidFill>
                <a:effectLst>
                  <a:outerShdw blurRad="38100" dist="38100" dir="2700000" algn="tl">
                    <a:srgbClr val="000000"/>
                  </a:outerShdw>
                </a:effectLst>
                <a:latin typeface="+mn-lt"/>
                <a:ea typeface="+mn-ea"/>
              </a:rPr>
              <a:t>Saitama Medical Center, Saitama Medical University</a:t>
            </a:r>
          </a:p>
          <a:p>
            <a:pPr marL="342829" indent="-342829" algn="ctr">
              <a:lnSpc>
                <a:spcPct val="80000"/>
              </a:lnSpc>
              <a:spcBef>
                <a:spcPct val="20000"/>
              </a:spcBef>
              <a:defRPr/>
            </a:pPr>
            <a:endParaRPr lang="en-US" altLang="ja-JP" sz="900" kern="0" dirty="0">
              <a:solidFill>
                <a:srgbClr val="FF9900"/>
              </a:solidFill>
              <a:effectLst>
                <a:outerShdw blurRad="38100" dist="38100" dir="2700000" algn="tl">
                  <a:srgbClr val="000000"/>
                </a:outerShdw>
              </a:effectLst>
              <a:latin typeface="+mn-lt"/>
              <a:ea typeface="+mn-ea"/>
            </a:endParaRPr>
          </a:p>
          <a:p>
            <a:pPr marL="342829" indent="-342829" algn="ctr">
              <a:lnSpc>
                <a:spcPct val="80000"/>
              </a:lnSpc>
              <a:spcBef>
                <a:spcPct val="20000"/>
              </a:spcBef>
              <a:defRPr/>
            </a:pPr>
            <a:endParaRPr lang="en-US" altLang="ja-JP" sz="100" kern="0" dirty="0">
              <a:solidFill>
                <a:srgbClr val="FF9900"/>
              </a:solidFill>
              <a:effectLst>
                <a:outerShdw blurRad="38100" dist="38100" dir="2700000" algn="tl">
                  <a:srgbClr val="000000"/>
                </a:outerShdw>
              </a:effectLst>
              <a:latin typeface="+mn-lt"/>
              <a:ea typeface="+mn-ea"/>
            </a:endParaRPr>
          </a:p>
          <a:p>
            <a:pPr marL="342829" indent="-342829" algn="ctr">
              <a:lnSpc>
                <a:spcPct val="80000"/>
              </a:lnSpc>
              <a:spcBef>
                <a:spcPct val="20000"/>
              </a:spcBef>
              <a:defRPr/>
            </a:pPr>
            <a:r>
              <a:rPr lang="ja-JP" altLang="en-US" sz="2000" kern="0" dirty="0">
                <a:solidFill>
                  <a:srgbClr val="FF9900"/>
                </a:solidFill>
                <a:effectLst>
                  <a:outerShdw blurRad="38100" dist="38100" dir="2700000" algn="tl">
                    <a:srgbClr val="000000"/>
                  </a:outerShdw>
                </a:effectLst>
                <a:latin typeface="+mn-lt"/>
                <a:ea typeface="+mn-ea"/>
              </a:rPr>
              <a:t>松田　昌文</a:t>
            </a:r>
          </a:p>
          <a:p>
            <a:pPr marL="342829" indent="-342829" algn="ctr">
              <a:lnSpc>
                <a:spcPct val="80000"/>
              </a:lnSpc>
              <a:spcBef>
                <a:spcPct val="20000"/>
              </a:spcBef>
              <a:defRPr/>
            </a:pPr>
            <a:r>
              <a:rPr lang="en-US" altLang="ja-JP" kern="0" dirty="0">
                <a:solidFill>
                  <a:srgbClr val="FF9900"/>
                </a:solidFill>
                <a:effectLst>
                  <a:outerShdw blurRad="38100" dist="38100" dir="2700000" algn="tl">
                    <a:srgbClr val="000000"/>
                  </a:outerShdw>
                </a:effectLst>
                <a:latin typeface="+mn-lt"/>
                <a:ea typeface="+mn-ea"/>
              </a:rPr>
              <a:t>Matsuda, </a:t>
            </a:r>
            <a:r>
              <a:rPr lang="en-US" altLang="ja-JP" kern="0" dirty="0" err="1">
                <a:solidFill>
                  <a:srgbClr val="FF9900"/>
                </a:solidFill>
                <a:effectLst>
                  <a:outerShdw blurRad="38100" dist="38100" dir="2700000" algn="tl">
                    <a:srgbClr val="000000"/>
                  </a:outerShdw>
                </a:effectLst>
                <a:latin typeface="+mn-lt"/>
                <a:ea typeface="+mn-ea"/>
              </a:rPr>
              <a:t>Masafumi</a:t>
            </a:r>
            <a:endParaRPr lang="en-US" altLang="ja-JP" kern="0" dirty="0">
              <a:solidFill>
                <a:srgbClr val="FF9900"/>
              </a:solidFill>
              <a:effectLst>
                <a:outerShdw blurRad="38100" dist="38100" dir="2700000" algn="tl">
                  <a:srgbClr val="000000"/>
                </a:outerShdw>
              </a:effectLst>
              <a:latin typeface="+mn-lt"/>
              <a:ea typeface="+mn-ea"/>
            </a:endParaRPr>
          </a:p>
        </p:txBody>
      </p:sp>
      <p:pic>
        <p:nvPicPr>
          <p:cNvPr id="40967" name="図 38" descr="SaitamaMed.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75" y="5218113"/>
            <a:ext cx="7794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5"/>
          <p:cNvSpPr>
            <a:spLocks noChangeArrowheads="1"/>
          </p:cNvSpPr>
          <p:nvPr/>
        </p:nvSpPr>
        <p:spPr bwMode="auto">
          <a:xfrm>
            <a:off x="428625" y="3535363"/>
            <a:ext cx="8286750" cy="939800"/>
          </a:xfrm>
          <a:prstGeom prst="rect">
            <a:avLst/>
          </a:prstGeom>
          <a:noFill/>
          <a:ln w="9525">
            <a:noFill/>
            <a:miter lim="800000"/>
            <a:headEnd/>
            <a:tailEnd/>
          </a:ln>
          <a:effectLst/>
        </p:spPr>
        <p:txBody>
          <a:bodyPr/>
          <a:lstStyle/>
          <a:p>
            <a:pPr marL="342900" indent="-342900" algn="ctr">
              <a:lnSpc>
                <a:spcPct val="90000"/>
              </a:lnSpc>
              <a:spcBef>
                <a:spcPct val="20000"/>
              </a:spcBef>
              <a:defRPr/>
            </a:pPr>
            <a:r>
              <a:rPr lang="en-US" altLang="ja-JP" sz="2800" dirty="0" smtClean="0">
                <a:solidFill>
                  <a:srgbClr val="BBE0E3"/>
                </a:solidFill>
                <a:effectLst>
                  <a:outerShdw blurRad="38100" dist="38100" dir="2700000" algn="tl">
                    <a:srgbClr val="000000"/>
                  </a:outerShdw>
                </a:effectLst>
                <a:latin typeface="ＭＳ Ｐゴシック" pitchFamily="50" charset="-128"/>
              </a:rPr>
              <a:t>2013</a:t>
            </a:r>
            <a:r>
              <a:rPr lang="ja-JP" altLang="en-US" sz="2800" dirty="0" smtClean="0">
                <a:solidFill>
                  <a:srgbClr val="BBE0E3"/>
                </a:solidFill>
                <a:effectLst>
                  <a:outerShdw blurRad="38100" dist="38100" dir="2700000" algn="tl">
                    <a:srgbClr val="000000"/>
                  </a:outerShdw>
                </a:effectLst>
                <a:latin typeface="ＭＳ Ｐゴシック" pitchFamily="50" charset="-128"/>
              </a:rPr>
              <a:t>年</a:t>
            </a:r>
            <a:r>
              <a:rPr lang="en-US" altLang="ja-JP" sz="2800" dirty="0">
                <a:solidFill>
                  <a:srgbClr val="BBE0E3"/>
                </a:solidFill>
                <a:effectLst>
                  <a:outerShdw blurRad="38100" dist="38100" dir="2700000" algn="tl">
                    <a:srgbClr val="000000"/>
                  </a:outerShdw>
                </a:effectLst>
                <a:latin typeface="ＭＳ Ｐゴシック" pitchFamily="50" charset="-128"/>
              </a:rPr>
              <a:t>5</a:t>
            </a:r>
            <a:r>
              <a:rPr lang="ja-JP" altLang="en-US" sz="2800" dirty="0" smtClean="0">
                <a:solidFill>
                  <a:srgbClr val="BBE0E3"/>
                </a:solidFill>
                <a:effectLst>
                  <a:outerShdw blurRad="38100" dist="38100" dir="2700000" algn="tl">
                    <a:srgbClr val="000000"/>
                  </a:outerShdw>
                </a:effectLst>
                <a:latin typeface="ＭＳ Ｐゴシック" pitchFamily="50" charset="-128"/>
              </a:rPr>
              <a:t>月</a:t>
            </a:r>
            <a:r>
              <a:rPr lang="en-US" altLang="ja-JP" sz="2800" dirty="0">
                <a:solidFill>
                  <a:srgbClr val="BBE0E3"/>
                </a:solidFill>
                <a:effectLst>
                  <a:outerShdw blurRad="38100" dist="38100" dir="2700000" algn="tl">
                    <a:srgbClr val="000000"/>
                  </a:outerShdw>
                </a:effectLst>
                <a:latin typeface="ＭＳ Ｐゴシック" pitchFamily="50" charset="-128"/>
              </a:rPr>
              <a:t>31</a:t>
            </a:r>
            <a:r>
              <a:rPr lang="ja-JP" altLang="en-US" sz="2800" dirty="0" smtClean="0">
                <a:solidFill>
                  <a:srgbClr val="BBE0E3"/>
                </a:solidFill>
                <a:effectLst>
                  <a:outerShdw blurRad="38100" dist="38100" dir="2700000" algn="tl">
                    <a:srgbClr val="000000"/>
                  </a:outerShdw>
                </a:effectLst>
                <a:latin typeface="ＭＳ Ｐゴシック" pitchFamily="50" charset="-128"/>
              </a:rPr>
              <a:t>日（金）</a:t>
            </a:r>
            <a:r>
              <a:rPr lang="ja-JP" altLang="en-US" sz="2800" dirty="0">
                <a:solidFill>
                  <a:srgbClr val="BBE0E3"/>
                </a:solidFill>
                <a:effectLst>
                  <a:outerShdw blurRad="38100" dist="38100" dir="2700000" algn="tl">
                    <a:srgbClr val="000000"/>
                  </a:outerShdw>
                </a:effectLst>
                <a:latin typeface="ＭＳ Ｐゴシック" pitchFamily="50" charset="-128"/>
              </a:rPr>
              <a:t>　</a:t>
            </a:r>
            <a:r>
              <a:rPr lang="en-US" altLang="ja-JP" sz="2800" dirty="0" smtClean="0">
                <a:solidFill>
                  <a:srgbClr val="BBE0E3"/>
                </a:solidFill>
                <a:effectLst>
                  <a:outerShdw blurRad="38100" dist="38100" dir="2700000" algn="tl">
                    <a:srgbClr val="000000"/>
                  </a:outerShdw>
                </a:effectLst>
                <a:latin typeface="ＭＳ Ｐゴシック" pitchFamily="50" charset="-128"/>
              </a:rPr>
              <a:t>10:00</a:t>
            </a:r>
            <a:r>
              <a:rPr lang="ja-JP" altLang="en-US" sz="2800" dirty="0">
                <a:solidFill>
                  <a:srgbClr val="BBE0E3"/>
                </a:solidFill>
                <a:effectLst>
                  <a:outerShdw blurRad="38100" dist="38100" dir="2700000" algn="tl">
                    <a:srgbClr val="000000"/>
                  </a:outerShdw>
                </a:effectLst>
                <a:latin typeface="ＭＳ Ｐゴシック" pitchFamily="50" charset="-128"/>
              </a:rPr>
              <a:t>～</a:t>
            </a:r>
            <a:r>
              <a:rPr lang="en-US" altLang="ja-JP" sz="2800" dirty="0" smtClean="0">
                <a:solidFill>
                  <a:srgbClr val="BBE0E3"/>
                </a:solidFill>
                <a:effectLst>
                  <a:outerShdw blurRad="38100" dist="38100" dir="2700000" algn="tl">
                    <a:srgbClr val="000000"/>
                  </a:outerShdw>
                </a:effectLst>
                <a:latin typeface="ＭＳ Ｐゴシック" pitchFamily="50" charset="-128"/>
              </a:rPr>
              <a:t>10:50</a:t>
            </a:r>
            <a:endParaRPr lang="en-US" altLang="zh-TW" sz="2800" dirty="0">
              <a:solidFill>
                <a:srgbClr val="BBE0E3"/>
              </a:solidFill>
              <a:effectLst>
                <a:outerShdw blurRad="38100" dist="38100" dir="2700000" algn="tl">
                  <a:srgbClr val="000000"/>
                </a:outerShdw>
              </a:effectLst>
              <a:latin typeface="ＭＳ Ｐゴシック" pitchFamily="50" charset="-128"/>
            </a:endParaRPr>
          </a:p>
          <a:p>
            <a:pPr marL="342900" indent="-342900" algn="ctr">
              <a:lnSpc>
                <a:spcPct val="90000"/>
              </a:lnSpc>
              <a:spcBef>
                <a:spcPct val="20000"/>
              </a:spcBef>
              <a:defRPr/>
            </a:pPr>
            <a:r>
              <a:rPr lang="ja-JP" altLang="en-US" sz="2400" dirty="0" smtClean="0">
                <a:solidFill>
                  <a:srgbClr val="BBE0E3"/>
                </a:solidFill>
                <a:effectLst>
                  <a:outerShdw blurRad="38100" dist="38100" dir="2700000" algn="tl">
                    <a:srgbClr val="000000"/>
                  </a:outerShdw>
                </a:effectLst>
                <a:latin typeface="ＭＳ Ｐゴシック" pitchFamily="50" charset="-128"/>
              </a:rPr>
              <a:t>教育研究棟　</a:t>
            </a:r>
            <a:r>
              <a:rPr lang="en-US" altLang="ja-JP" sz="2400" dirty="0" smtClean="0">
                <a:solidFill>
                  <a:srgbClr val="BBE0E3"/>
                </a:solidFill>
                <a:effectLst>
                  <a:outerShdw blurRad="38100" dist="38100" dir="2700000" algn="tl">
                    <a:srgbClr val="000000"/>
                  </a:outerShdw>
                </a:effectLst>
                <a:latin typeface="ＭＳ Ｐゴシック" pitchFamily="50" charset="-128"/>
              </a:rPr>
              <a:t>14F</a:t>
            </a:r>
            <a:r>
              <a:rPr lang="ja-JP" altLang="en-US" sz="2400" dirty="0" smtClean="0">
                <a:solidFill>
                  <a:srgbClr val="BBE0E3"/>
                </a:solidFill>
                <a:effectLst>
                  <a:outerShdw blurRad="38100" dist="38100" dir="2700000" algn="tl">
                    <a:srgbClr val="000000"/>
                  </a:outerShdw>
                </a:effectLst>
                <a:latin typeface="ＭＳ Ｐゴシック" pitchFamily="50" charset="-128"/>
              </a:rPr>
              <a:t>　鉄門記念講堂</a:t>
            </a:r>
            <a:endParaRPr lang="en-US" altLang="ja-JP" sz="2400" dirty="0">
              <a:solidFill>
                <a:srgbClr val="BBE0E3"/>
              </a:solidFill>
              <a:effectLst>
                <a:outerShdw blurRad="38100" dist="38100" dir="2700000" algn="tl">
                  <a:srgbClr val="000000"/>
                </a:outerShdw>
              </a:effectLst>
              <a:latin typeface="ＭＳ Ｐゴシック" pitchFamily="50" charset="-128"/>
            </a:endParaRPr>
          </a:p>
        </p:txBody>
      </p:sp>
      <p:sp>
        <p:nvSpPr>
          <p:cNvPr id="24" name="正方形/長方形 23"/>
          <p:cNvSpPr/>
          <p:nvPr/>
        </p:nvSpPr>
        <p:spPr>
          <a:xfrm>
            <a:off x="0" y="2455863"/>
            <a:ext cx="9144000" cy="954107"/>
          </a:xfrm>
          <a:prstGeom prst="rect">
            <a:avLst/>
          </a:prstGeom>
        </p:spPr>
        <p:txBody>
          <a:bodyPr>
            <a:spAutoFit/>
          </a:bodyPr>
          <a:lstStyle/>
          <a:p>
            <a:pPr marL="342900" indent="-342900" algn="ctr">
              <a:lnSpc>
                <a:spcPct val="90000"/>
              </a:lnSpc>
              <a:spcBef>
                <a:spcPct val="20000"/>
              </a:spcBef>
              <a:defRPr/>
            </a:pPr>
            <a:r>
              <a:rPr lang="ja-JP" altLang="en-US" sz="2800" kern="0" dirty="0" smtClean="0">
                <a:solidFill>
                  <a:srgbClr val="DAEDEF">
                    <a:lumMod val="90000"/>
                  </a:srgbClr>
                </a:solidFill>
                <a:effectLst>
                  <a:outerShdw blurRad="38100" dist="38100" dir="2700000" algn="tl">
                    <a:srgbClr val="000000"/>
                  </a:outerShdw>
                </a:effectLst>
                <a:latin typeface="Arial"/>
                <a:ea typeface="ＭＳ Ｐゴシック"/>
              </a:rPr>
              <a:t>平成</a:t>
            </a:r>
            <a:r>
              <a:rPr lang="en-US" altLang="ja-JP" sz="2800" kern="0" dirty="0" smtClean="0">
                <a:solidFill>
                  <a:srgbClr val="DAEDEF">
                    <a:lumMod val="90000"/>
                  </a:srgbClr>
                </a:solidFill>
                <a:effectLst>
                  <a:outerShdw blurRad="38100" dist="38100" dir="2700000" algn="tl">
                    <a:srgbClr val="000000"/>
                  </a:outerShdw>
                </a:effectLst>
                <a:latin typeface="Arial"/>
                <a:ea typeface="ＭＳ Ｐゴシック"/>
              </a:rPr>
              <a:t>25</a:t>
            </a:r>
            <a:r>
              <a:rPr lang="ja-JP" altLang="en-US" sz="2800" kern="0" dirty="0" smtClean="0">
                <a:solidFill>
                  <a:srgbClr val="DAEDEF">
                    <a:lumMod val="90000"/>
                  </a:srgbClr>
                </a:solidFill>
                <a:effectLst>
                  <a:outerShdw blurRad="38100" dist="38100" dir="2700000" algn="tl">
                    <a:srgbClr val="000000"/>
                  </a:outerShdw>
                </a:effectLst>
                <a:latin typeface="Arial"/>
                <a:ea typeface="ＭＳ Ｐゴシック"/>
              </a:rPr>
              <a:t>年度　東京大学医学部</a:t>
            </a:r>
            <a:endParaRPr lang="ja-JP" altLang="en-US" sz="2800" kern="0" dirty="0">
              <a:solidFill>
                <a:srgbClr val="DAEDEF">
                  <a:lumMod val="90000"/>
                </a:srgbClr>
              </a:solidFill>
              <a:effectLst>
                <a:outerShdw blurRad="38100" dist="38100" dir="2700000" algn="tl">
                  <a:srgbClr val="000000"/>
                </a:outerShdw>
              </a:effectLst>
              <a:latin typeface="Arial"/>
              <a:ea typeface="ＭＳ Ｐゴシック"/>
            </a:endParaRPr>
          </a:p>
          <a:p>
            <a:pPr marL="342900" indent="-342900" algn="ctr">
              <a:lnSpc>
                <a:spcPct val="90000"/>
              </a:lnSpc>
              <a:spcBef>
                <a:spcPct val="20000"/>
              </a:spcBef>
              <a:defRPr/>
            </a:pPr>
            <a:r>
              <a:rPr lang="ja-JP" altLang="en-US" sz="2800" kern="0" dirty="0" smtClean="0">
                <a:solidFill>
                  <a:srgbClr val="FFFF00"/>
                </a:solidFill>
                <a:effectLst>
                  <a:outerShdw blurRad="38100" dist="38100" dir="2700000" algn="tl">
                    <a:srgbClr val="000000"/>
                  </a:outerShdw>
                </a:effectLst>
                <a:latin typeface="Arial"/>
                <a:ea typeface="ＭＳ Ｐゴシック"/>
              </a:rPr>
              <a:t>系統講義</a:t>
            </a:r>
            <a:endParaRPr lang="en-US" altLang="ja-JP" sz="3200"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AutoShape 65"/>
          <p:cNvSpPr>
            <a:spLocks noChangeArrowheads="1"/>
          </p:cNvSpPr>
          <p:nvPr/>
        </p:nvSpPr>
        <p:spPr bwMode="auto">
          <a:xfrm>
            <a:off x="3851275" y="1557338"/>
            <a:ext cx="1584325" cy="431800"/>
          </a:xfrm>
          <a:prstGeom prst="roundRect">
            <a:avLst>
              <a:gd name="adj" fmla="val 16667"/>
            </a:avLst>
          </a:prstGeom>
          <a:solidFill>
            <a:schemeClr val="accent1"/>
          </a:solidFill>
          <a:ln w="9525">
            <a:solidFill>
              <a:srgbClr val="00FFFF"/>
            </a:solidFill>
            <a:round/>
            <a:headEnd/>
            <a:tailEnd/>
          </a:ln>
          <a:effectLst>
            <a:prstShdw prst="shdw17" dist="17961" dir="2700000">
              <a:srgbClr val="009999"/>
            </a:prstShdw>
          </a:effectLst>
        </p:spPr>
        <p:txBody>
          <a:bodyPr wrap="none" anchor="ctr"/>
          <a:lstStyle/>
          <a:p>
            <a:pPr>
              <a:spcBef>
                <a:spcPct val="50000"/>
              </a:spcBef>
            </a:pPr>
            <a:endParaRPr lang="ja-JP" altLang="en-US" dirty="0">
              <a:solidFill>
                <a:srgbClr val="000000"/>
              </a:solidFill>
              <a:latin typeface="ＭＳ Ｐゴシック" pitchFamily="50" charset="-128"/>
            </a:endParaRPr>
          </a:p>
        </p:txBody>
      </p:sp>
      <p:pic>
        <p:nvPicPr>
          <p:cNvPr id="172035" name="Picture 64" descr="Gut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137150"/>
            <a:ext cx="23764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6765" name="Rectangle 29"/>
          <p:cNvSpPr>
            <a:spLocks noChangeArrowheads="1"/>
          </p:cNvSpPr>
          <p:nvPr/>
        </p:nvSpPr>
        <p:spPr bwMode="invGray">
          <a:xfrm>
            <a:off x="0" y="115888"/>
            <a:ext cx="9144000" cy="646112"/>
          </a:xfrm>
          <a:prstGeom prst="rect">
            <a:avLst/>
          </a:prstGeom>
          <a:noFill/>
          <a:ln w="9525">
            <a:noFill/>
            <a:miter lim="800000"/>
            <a:headEnd/>
            <a:tailEnd/>
          </a:ln>
        </p:spPr>
        <p:txBody>
          <a:bodyPr lIns="0" tIns="0" rIns="0" bIns="0">
            <a:spAutoFit/>
          </a:bodyPr>
          <a:lstStyle/>
          <a:p>
            <a:pPr algn="ctr">
              <a:defRPr/>
            </a:pPr>
            <a:r>
              <a:rPr lang="ja-JP" altLang="en-US" sz="4200" dirty="0">
                <a:solidFill>
                  <a:srgbClr val="FFFF00"/>
                </a:solidFill>
                <a:effectLst>
                  <a:outerShdw blurRad="38100" dist="38100" dir="2700000" algn="tl">
                    <a:srgbClr val="000000"/>
                  </a:outerShdw>
                </a:effectLst>
                <a:latin typeface="ＭＳ Ｐゴシック" pitchFamily="50" charset="-128"/>
              </a:rPr>
              <a:t>血糖値（血中ブドウ糖濃度）の調節</a:t>
            </a:r>
            <a:endParaRPr lang="ja-JP" altLang="en-US" sz="4200" dirty="0">
              <a:solidFill>
                <a:srgbClr val="FFFFAA"/>
              </a:solidFill>
              <a:effectLst>
                <a:outerShdw blurRad="38100" dist="38100" dir="2700000" algn="tl">
                  <a:srgbClr val="000000"/>
                </a:outerShdw>
              </a:effectLst>
              <a:latin typeface="ＭＳ Ｐゴシック" pitchFamily="50" charset="-128"/>
            </a:endParaRPr>
          </a:p>
        </p:txBody>
      </p:sp>
      <p:pic>
        <p:nvPicPr>
          <p:cNvPr id="172037" name="Picture 2" descr="INS1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5867400" y="1042988"/>
            <a:ext cx="7921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8" name="Picture 3" descr="INS1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2909888" y="2066925"/>
            <a:ext cx="7921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9" name="Picture 4" descr="INS1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5435600" y="2276475"/>
            <a:ext cx="7921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0" name="Line 5"/>
          <p:cNvSpPr>
            <a:spLocks noChangeShapeType="1"/>
          </p:cNvSpPr>
          <p:nvPr/>
        </p:nvSpPr>
        <p:spPr bwMode="invGray">
          <a:xfrm flipH="1">
            <a:off x="2557463" y="1985963"/>
            <a:ext cx="1606550" cy="1671637"/>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ja-JP" altLang="en-US" dirty="0">
              <a:solidFill>
                <a:srgbClr val="000000"/>
              </a:solidFill>
            </a:endParaRPr>
          </a:p>
        </p:txBody>
      </p:sp>
      <p:sp>
        <p:nvSpPr>
          <p:cNvPr id="172041" name="Freeform 6"/>
          <p:cNvSpPr>
            <a:spLocks/>
          </p:cNvSpPr>
          <p:nvPr/>
        </p:nvSpPr>
        <p:spPr bwMode="invGray">
          <a:xfrm>
            <a:off x="3084513" y="842963"/>
            <a:ext cx="2568575" cy="1138237"/>
          </a:xfrm>
          <a:custGeom>
            <a:avLst/>
            <a:gdLst>
              <a:gd name="T0" fmla="*/ 2147483647 w 2058"/>
              <a:gd name="T1" fmla="*/ 2147483647 h 810"/>
              <a:gd name="T2" fmla="*/ 2147483647 w 2058"/>
              <a:gd name="T3" fmla="*/ 2147483647 h 810"/>
              <a:gd name="T4" fmla="*/ 2147483647 w 2058"/>
              <a:gd name="T5" fmla="*/ 2147483647 h 810"/>
              <a:gd name="T6" fmla="*/ 2147483647 w 2058"/>
              <a:gd name="T7" fmla="*/ 2147483647 h 810"/>
              <a:gd name="T8" fmla="*/ 2147483647 w 2058"/>
              <a:gd name="T9" fmla="*/ 2147483647 h 810"/>
              <a:gd name="T10" fmla="*/ 2147483647 w 2058"/>
              <a:gd name="T11" fmla="*/ 2147483647 h 810"/>
              <a:gd name="T12" fmla="*/ 2147483647 w 2058"/>
              <a:gd name="T13" fmla="*/ 2147483647 h 810"/>
              <a:gd name="T14" fmla="*/ 2147483647 w 2058"/>
              <a:gd name="T15" fmla="*/ 2147483647 h 810"/>
              <a:gd name="T16" fmla="*/ 2147483647 w 2058"/>
              <a:gd name="T17" fmla="*/ 2147483647 h 810"/>
              <a:gd name="T18" fmla="*/ 2147483647 w 2058"/>
              <a:gd name="T19" fmla="*/ 2147483647 h 810"/>
              <a:gd name="T20" fmla="*/ 0 w 2058"/>
              <a:gd name="T21" fmla="*/ 2147483647 h 810"/>
              <a:gd name="T22" fmla="*/ 2147483647 w 2058"/>
              <a:gd name="T23" fmla="*/ 2147483647 h 810"/>
              <a:gd name="T24" fmla="*/ 2147483647 w 2058"/>
              <a:gd name="T25" fmla="*/ 2147483647 h 810"/>
              <a:gd name="T26" fmla="*/ 2147483647 w 2058"/>
              <a:gd name="T27" fmla="*/ 2147483647 h 810"/>
              <a:gd name="T28" fmla="*/ 2147483647 w 2058"/>
              <a:gd name="T29" fmla="*/ 2147483647 h 810"/>
              <a:gd name="T30" fmla="*/ 2147483647 w 2058"/>
              <a:gd name="T31" fmla="*/ 2147483647 h 810"/>
              <a:gd name="T32" fmla="*/ 2147483647 w 2058"/>
              <a:gd name="T33" fmla="*/ 2147483647 h 810"/>
              <a:gd name="T34" fmla="*/ 2147483647 w 2058"/>
              <a:gd name="T35" fmla="*/ 2147483647 h 810"/>
              <a:gd name="T36" fmla="*/ 2147483647 w 2058"/>
              <a:gd name="T37" fmla="*/ 2147483647 h 810"/>
              <a:gd name="T38" fmla="*/ 2147483647 w 2058"/>
              <a:gd name="T39" fmla="*/ 2147483647 h 810"/>
              <a:gd name="T40" fmla="*/ 2147483647 w 2058"/>
              <a:gd name="T41" fmla="*/ 2147483647 h 810"/>
              <a:gd name="T42" fmla="*/ 2147483647 w 2058"/>
              <a:gd name="T43" fmla="*/ 2147483647 h 810"/>
              <a:gd name="T44" fmla="*/ 2147483647 w 2058"/>
              <a:gd name="T45" fmla="*/ 2147483647 h 810"/>
              <a:gd name="T46" fmla="*/ 2147483647 w 2058"/>
              <a:gd name="T47" fmla="*/ 0 h 810"/>
              <a:gd name="T48" fmla="*/ 2147483647 w 2058"/>
              <a:gd name="T49" fmla="*/ 2147483647 h 810"/>
              <a:gd name="T50" fmla="*/ 2147483647 w 2058"/>
              <a:gd name="T51" fmla="*/ 2147483647 h 810"/>
              <a:gd name="T52" fmla="*/ 2147483647 w 2058"/>
              <a:gd name="T53" fmla="*/ 2147483647 h 810"/>
              <a:gd name="T54" fmla="*/ 2147483647 w 2058"/>
              <a:gd name="T55" fmla="*/ 2147483647 h 810"/>
              <a:gd name="T56" fmla="*/ 2147483647 w 2058"/>
              <a:gd name="T57" fmla="*/ 2147483647 h 810"/>
              <a:gd name="T58" fmla="*/ 2147483647 w 2058"/>
              <a:gd name="T59" fmla="*/ 2147483647 h 810"/>
              <a:gd name="T60" fmla="*/ 2147483647 w 2058"/>
              <a:gd name="T61" fmla="*/ 2147483647 h 810"/>
              <a:gd name="T62" fmla="*/ 2147483647 w 2058"/>
              <a:gd name="T63" fmla="*/ 2147483647 h 810"/>
              <a:gd name="T64" fmla="*/ 2147483647 w 2058"/>
              <a:gd name="T65" fmla="*/ 2147483647 h 810"/>
              <a:gd name="T66" fmla="*/ 2147483647 w 2058"/>
              <a:gd name="T67" fmla="*/ 2147483647 h 810"/>
              <a:gd name="T68" fmla="*/ 2147483647 w 2058"/>
              <a:gd name="T69" fmla="*/ 2147483647 h 810"/>
              <a:gd name="T70" fmla="*/ 2147483647 w 2058"/>
              <a:gd name="T71" fmla="*/ 2147483647 h 810"/>
              <a:gd name="T72" fmla="*/ 2147483647 w 2058"/>
              <a:gd name="T73" fmla="*/ 2147483647 h 810"/>
              <a:gd name="T74" fmla="*/ 2147483647 w 2058"/>
              <a:gd name="T75" fmla="*/ 2147483647 h 810"/>
              <a:gd name="T76" fmla="*/ 2147483647 w 2058"/>
              <a:gd name="T77" fmla="*/ 2147483647 h 810"/>
              <a:gd name="T78" fmla="*/ 2147483647 w 2058"/>
              <a:gd name="T79" fmla="*/ 2147483647 h 810"/>
              <a:gd name="T80" fmla="*/ 2147483647 w 2058"/>
              <a:gd name="T81" fmla="*/ 2147483647 h 810"/>
              <a:gd name="T82" fmla="*/ 2147483647 w 2058"/>
              <a:gd name="T83" fmla="*/ 2147483647 h 810"/>
              <a:gd name="T84" fmla="*/ 2147483647 w 2058"/>
              <a:gd name="T85" fmla="*/ 2147483647 h 810"/>
              <a:gd name="T86" fmla="*/ 2147483647 w 2058"/>
              <a:gd name="T87" fmla="*/ 2147483647 h 810"/>
              <a:gd name="T88" fmla="*/ 2147483647 w 2058"/>
              <a:gd name="T89" fmla="*/ 2147483647 h 810"/>
              <a:gd name="T90" fmla="*/ 2147483647 w 2058"/>
              <a:gd name="T91" fmla="*/ 2147483647 h 810"/>
              <a:gd name="T92" fmla="*/ 2147483647 w 2058"/>
              <a:gd name="T93" fmla="*/ 2147483647 h 810"/>
              <a:gd name="T94" fmla="*/ 2147483647 w 2058"/>
              <a:gd name="T95" fmla="*/ 2147483647 h 810"/>
              <a:gd name="T96" fmla="*/ 2147483647 w 2058"/>
              <a:gd name="T97" fmla="*/ 2147483647 h 810"/>
              <a:gd name="T98" fmla="*/ 2147483647 w 2058"/>
              <a:gd name="T99" fmla="*/ 2147483647 h 810"/>
              <a:gd name="T100" fmla="*/ 2147483647 w 2058"/>
              <a:gd name="T101" fmla="*/ 2147483647 h 810"/>
              <a:gd name="T102" fmla="*/ 2147483647 w 2058"/>
              <a:gd name="T103" fmla="*/ 2147483647 h 810"/>
              <a:gd name="T104" fmla="*/ 2147483647 w 2058"/>
              <a:gd name="T105" fmla="*/ 2147483647 h 810"/>
              <a:gd name="T106" fmla="*/ 2147483647 w 2058"/>
              <a:gd name="T107" fmla="*/ 2147483647 h 810"/>
              <a:gd name="T108" fmla="*/ 2147483647 w 2058"/>
              <a:gd name="T109" fmla="*/ 2147483647 h 810"/>
              <a:gd name="T110" fmla="*/ 2147483647 w 2058"/>
              <a:gd name="T111" fmla="*/ 2147483647 h 810"/>
              <a:gd name="T112" fmla="*/ 2147483647 w 2058"/>
              <a:gd name="T113" fmla="*/ 2147483647 h 810"/>
              <a:gd name="T114" fmla="*/ 2147483647 w 2058"/>
              <a:gd name="T115" fmla="*/ 2147483647 h 810"/>
              <a:gd name="T116" fmla="*/ 2147483647 w 2058"/>
              <a:gd name="T117" fmla="*/ 2147483647 h 810"/>
              <a:gd name="T118" fmla="*/ 2147483647 w 2058"/>
              <a:gd name="T119" fmla="*/ 2147483647 h 810"/>
              <a:gd name="T120" fmla="*/ 2147483647 w 2058"/>
              <a:gd name="T121" fmla="*/ 2147483647 h 810"/>
              <a:gd name="T122" fmla="*/ 2147483647 w 2058"/>
              <a:gd name="T123" fmla="*/ 2147483647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8"/>
              <a:gd name="T187" fmla="*/ 0 h 810"/>
              <a:gd name="T188" fmla="*/ 2058 w 205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8" h="810">
                <a:moveTo>
                  <a:pt x="600" y="489"/>
                </a:moveTo>
                <a:lnTo>
                  <a:pt x="592" y="497"/>
                </a:lnTo>
                <a:lnTo>
                  <a:pt x="584" y="497"/>
                </a:lnTo>
                <a:lnTo>
                  <a:pt x="584" y="505"/>
                </a:lnTo>
                <a:lnTo>
                  <a:pt x="584" y="513"/>
                </a:lnTo>
                <a:lnTo>
                  <a:pt x="576" y="529"/>
                </a:lnTo>
                <a:lnTo>
                  <a:pt x="576" y="537"/>
                </a:lnTo>
                <a:lnTo>
                  <a:pt x="568" y="537"/>
                </a:lnTo>
                <a:lnTo>
                  <a:pt x="568" y="545"/>
                </a:lnTo>
                <a:lnTo>
                  <a:pt x="568" y="553"/>
                </a:lnTo>
                <a:lnTo>
                  <a:pt x="560" y="553"/>
                </a:lnTo>
                <a:lnTo>
                  <a:pt x="560" y="561"/>
                </a:lnTo>
                <a:lnTo>
                  <a:pt x="560" y="570"/>
                </a:lnTo>
                <a:lnTo>
                  <a:pt x="560" y="585"/>
                </a:lnTo>
                <a:lnTo>
                  <a:pt x="560" y="594"/>
                </a:lnTo>
                <a:lnTo>
                  <a:pt x="560" y="601"/>
                </a:lnTo>
                <a:lnTo>
                  <a:pt x="552" y="609"/>
                </a:lnTo>
                <a:lnTo>
                  <a:pt x="544" y="618"/>
                </a:lnTo>
                <a:lnTo>
                  <a:pt x="544" y="625"/>
                </a:lnTo>
                <a:lnTo>
                  <a:pt x="536" y="625"/>
                </a:lnTo>
                <a:lnTo>
                  <a:pt x="536" y="633"/>
                </a:lnTo>
                <a:lnTo>
                  <a:pt x="536" y="649"/>
                </a:lnTo>
                <a:lnTo>
                  <a:pt x="528" y="649"/>
                </a:lnTo>
                <a:lnTo>
                  <a:pt x="520" y="666"/>
                </a:lnTo>
                <a:lnTo>
                  <a:pt x="504" y="681"/>
                </a:lnTo>
                <a:lnTo>
                  <a:pt x="496" y="697"/>
                </a:lnTo>
                <a:lnTo>
                  <a:pt x="496" y="705"/>
                </a:lnTo>
                <a:lnTo>
                  <a:pt x="496" y="714"/>
                </a:lnTo>
                <a:lnTo>
                  <a:pt x="496" y="721"/>
                </a:lnTo>
                <a:lnTo>
                  <a:pt x="488" y="721"/>
                </a:lnTo>
                <a:lnTo>
                  <a:pt x="488" y="729"/>
                </a:lnTo>
                <a:lnTo>
                  <a:pt x="480" y="729"/>
                </a:lnTo>
                <a:lnTo>
                  <a:pt x="472" y="745"/>
                </a:lnTo>
                <a:lnTo>
                  <a:pt x="456" y="745"/>
                </a:lnTo>
                <a:lnTo>
                  <a:pt x="448" y="745"/>
                </a:lnTo>
                <a:lnTo>
                  <a:pt x="448" y="753"/>
                </a:lnTo>
                <a:lnTo>
                  <a:pt x="440" y="762"/>
                </a:lnTo>
                <a:lnTo>
                  <a:pt x="432" y="762"/>
                </a:lnTo>
                <a:lnTo>
                  <a:pt x="432" y="769"/>
                </a:lnTo>
                <a:lnTo>
                  <a:pt x="424" y="769"/>
                </a:lnTo>
                <a:lnTo>
                  <a:pt x="416" y="769"/>
                </a:lnTo>
                <a:lnTo>
                  <a:pt x="408" y="777"/>
                </a:lnTo>
                <a:lnTo>
                  <a:pt x="400" y="777"/>
                </a:lnTo>
                <a:lnTo>
                  <a:pt x="384" y="786"/>
                </a:lnTo>
                <a:lnTo>
                  <a:pt x="368" y="793"/>
                </a:lnTo>
                <a:lnTo>
                  <a:pt x="360" y="793"/>
                </a:lnTo>
                <a:lnTo>
                  <a:pt x="352" y="801"/>
                </a:lnTo>
                <a:lnTo>
                  <a:pt x="336" y="801"/>
                </a:lnTo>
                <a:lnTo>
                  <a:pt x="328" y="801"/>
                </a:lnTo>
                <a:lnTo>
                  <a:pt x="320" y="801"/>
                </a:lnTo>
                <a:lnTo>
                  <a:pt x="312" y="801"/>
                </a:lnTo>
                <a:lnTo>
                  <a:pt x="304" y="801"/>
                </a:lnTo>
                <a:lnTo>
                  <a:pt x="295" y="801"/>
                </a:lnTo>
                <a:lnTo>
                  <a:pt x="288" y="801"/>
                </a:lnTo>
                <a:lnTo>
                  <a:pt x="280" y="801"/>
                </a:lnTo>
                <a:lnTo>
                  <a:pt x="271" y="801"/>
                </a:lnTo>
                <a:lnTo>
                  <a:pt x="271" y="810"/>
                </a:lnTo>
                <a:lnTo>
                  <a:pt x="264" y="810"/>
                </a:lnTo>
                <a:lnTo>
                  <a:pt x="247" y="810"/>
                </a:lnTo>
                <a:lnTo>
                  <a:pt x="240" y="810"/>
                </a:lnTo>
                <a:lnTo>
                  <a:pt x="232" y="810"/>
                </a:lnTo>
                <a:lnTo>
                  <a:pt x="223" y="810"/>
                </a:lnTo>
                <a:lnTo>
                  <a:pt x="216" y="810"/>
                </a:lnTo>
                <a:lnTo>
                  <a:pt x="199" y="810"/>
                </a:lnTo>
                <a:lnTo>
                  <a:pt x="192" y="810"/>
                </a:lnTo>
                <a:lnTo>
                  <a:pt x="184" y="810"/>
                </a:lnTo>
                <a:lnTo>
                  <a:pt x="175" y="801"/>
                </a:lnTo>
                <a:lnTo>
                  <a:pt x="168" y="801"/>
                </a:lnTo>
                <a:lnTo>
                  <a:pt x="151" y="801"/>
                </a:lnTo>
                <a:lnTo>
                  <a:pt x="144" y="801"/>
                </a:lnTo>
                <a:lnTo>
                  <a:pt x="136" y="801"/>
                </a:lnTo>
                <a:lnTo>
                  <a:pt x="120" y="801"/>
                </a:lnTo>
                <a:lnTo>
                  <a:pt x="103" y="786"/>
                </a:lnTo>
                <a:lnTo>
                  <a:pt x="96" y="786"/>
                </a:lnTo>
                <a:lnTo>
                  <a:pt x="96" y="777"/>
                </a:lnTo>
                <a:lnTo>
                  <a:pt x="88" y="769"/>
                </a:lnTo>
                <a:lnTo>
                  <a:pt x="72" y="769"/>
                </a:lnTo>
                <a:lnTo>
                  <a:pt x="64" y="762"/>
                </a:lnTo>
                <a:lnTo>
                  <a:pt x="55" y="745"/>
                </a:lnTo>
                <a:lnTo>
                  <a:pt x="48" y="745"/>
                </a:lnTo>
                <a:lnTo>
                  <a:pt x="31" y="745"/>
                </a:lnTo>
                <a:lnTo>
                  <a:pt x="31" y="729"/>
                </a:lnTo>
                <a:lnTo>
                  <a:pt x="31" y="721"/>
                </a:lnTo>
                <a:lnTo>
                  <a:pt x="31" y="714"/>
                </a:lnTo>
                <a:lnTo>
                  <a:pt x="24" y="714"/>
                </a:lnTo>
                <a:lnTo>
                  <a:pt x="24" y="697"/>
                </a:lnTo>
                <a:lnTo>
                  <a:pt x="24" y="690"/>
                </a:lnTo>
                <a:lnTo>
                  <a:pt x="16" y="690"/>
                </a:lnTo>
                <a:lnTo>
                  <a:pt x="16" y="681"/>
                </a:lnTo>
                <a:lnTo>
                  <a:pt x="7" y="681"/>
                </a:lnTo>
                <a:lnTo>
                  <a:pt x="7" y="666"/>
                </a:lnTo>
                <a:lnTo>
                  <a:pt x="7" y="657"/>
                </a:lnTo>
                <a:lnTo>
                  <a:pt x="7" y="649"/>
                </a:lnTo>
                <a:lnTo>
                  <a:pt x="0" y="649"/>
                </a:lnTo>
                <a:lnTo>
                  <a:pt x="0" y="642"/>
                </a:lnTo>
                <a:lnTo>
                  <a:pt x="0" y="633"/>
                </a:lnTo>
                <a:lnTo>
                  <a:pt x="0" y="625"/>
                </a:lnTo>
                <a:lnTo>
                  <a:pt x="0" y="618"/>
                </a:lnTo>
                <a:lnTo>
                  <a:pt x="0" y="609"/>
                </a:lnTo>
                <a:lnTo>
                  <a:pt x="0" y="601"/>
                </a:lnTo>
                <a:lnTo>
                  <a:pt x="0" y="594"/>
                </a:lnTo>
                <a:lnTo>
                  <a:pt x="0" y="585"/>
                </a:lnTo>
                <a:lnTo>
                  <a:pt x="0" y="577"/>
                </a:lnTo>
                <a:lnTo>
                  <a:pt x="0" y="570"/>
                </a:lnTo>
                <a:lnTo>
                  <a:pt x="0" y="561"/>
                </a:lnTo>
                <a:lnTo>
                  <a:pt x="7" y="553"/>
                </a:lnTo>
                <a:lnTo>
                  <a:pt x="7" y="537"/>
                </a:lnTo>
                <a:lnTo>
                  <a:pt x="7" y="529"/>
                </a:lnTo>
                <a:lnTo>
                  <a:pt x="7" y="513"/>
                </a:lnTo>
                <a:lnTo>
                  <a:pt x="7" y="505"/>
                </a:lnTo>
                <a:lnTo>
                  <a:pt x="7" y="497"/>
                </a:lnTo>
                <a:lnTo>
                  <a:pt x="0" y="497"/>
                </a:lnTo>
                <a:lnTo>
                  <a:pt x="0" y="481"/>
                </a:lnTo>
                <a:lnTo>
                  <a:pt x="0" y="473"/>
                </a:lnTo>
                <a:lnTo>
                  <a:pt x="0" y="465"/>
                </a:lnTo>
                <a:lnTo>
                  <a:pt x="7" y="457"/>
                </a:lnTo>
                <a:lnTo>
                  <a:pt x="7" y="449"/>
                </a:lnTo>
                <a:lnTo>
                  <a:pt x="7" y="441"/>
                </a:lnTo>
                <a:lnTo>
                  <a:pt x="16" y="441"/>
                </a:lnTo>
                <a:lnTo>
                  <a:pt x="16" y="433"/>
                </a:lnTo>
                <a:lnTo>
                  <a:pt x="24" y="417"/>
                </a:lnTo>
                <a:lnTo>
                  <a:pt x="24" y="409"/>
                </a:lnTo>
                <a:lnTo>
                  <a:pt x="24" y="401"/>
                </a:lnTo>
                <a:lnTo>
                  <a:pt x="24" y="385"/>
                </a:lnTo>
                <a:lnTo>
                  <a:pt x="31" y="385"/>
                </a:lnTo>
                <a:lnTo>
                  <a:pt x="31" y="377"/>
                </a:lnTo>
                <a:lnTo>
                  <a:pt x="31" y="369"/>
                </a:lnTo>
                <a:lnTo>
                  <a:pt x="40" y="353"/>
                </a:lnTo>
                <a:lnTo>
                  <a:pt x="40" y="345"/>
                </a:lnTo>
                <a:lnTo>
                  <a:pt x="48" y="337"/>
                </a:lnTo>
                <a:lnTo>
                  <a:pt x="48" y="329"/>
                </a:lnTo>
                <a:lnTo>
                  <a:pt x="55" y="329"/>
                </a:lnTo>
                <a:lnTo>
                  <a:pt x="55" y="321"/>
                </a:lnTo>
                <a:lnTo>
                  <a:pt x="64" y="321"/>
                </a:lnTo>
                <a:lnTo>
                  <a:pt x="64" y="305"/>
                </a:lnTo>
                <a:lnTo>
                  <a:pt x="64" y="297"/>
                </a:lnTo>
                <a:lnTo>
                  <a:pt x="72" y="297"/>
                </a:lnTo>
                <a:lnTo>
                  <a:pt x="72" y="289"/>
                </a:lnTo>
                <a:lnTo>
                  <a:pt x="88" y="289"/>
                </a:lnTo>
                <a:lnTo>
                  <a:pt x="96" y="281"/>
                </a:lnTo>
                <a:lnTo>
                  <a:pt x="96" y="264"/>
                </a:lnTo>
                <a:lnTo>
                  <a:pt x="103" y="257"/>
                </a:lnTo>
                <a:lnTo>
                  <a:pt x="103" y="249"/>
                </a:lnTo>
                <a:lnTo>
                  <a:pt x="112" y="249"/>
                </a:lnTo>
                <a:lnTo>
                  <a:pt x="112" y="240"/>
                </a:lnTo>
                <a:lnTo>
                  <a:pt x="112" y="233"/>
                </a:lnTo>
                <a:lnTo>
                  <a:pt x="120" y="233"/>
                </a:lnTo>
                <a:lnTo>
                  <a:pt x="120" y="225"/>
                </a:lnTo>
                <a:lnTo>
                  <a:pt x="127" y="225"/>
                </a:lnTo>
                <a:lnTo>
                  <a:pt x="136" y="216"/>
                </a:lnTo>
                <a:lnTo>
                  <a:pt x="151" y="201"/>
                </a:lnTo>
                <a:lnTo>
                  <a:pt x="160" y="201"/>
                </a:lnTo>
                <a:lnTo>
                  <a:pt x="168" y="192"/>
                </a:lnTo>
                <a:lnTo>
                  <a:pt x="168" y="185"/>
                </a:lnTo>
                <a:lnTo>
                  <a:pt x="168" y="177"/>
                </a:lnTo>
                <a:lnTo>
                  <a:pt x="175" y="177"/>
                </a:lnTo>
                <a:lnTo>
                  <a:pt x="192" y="168"/>
                </a:lnTo>
                <a:lnTo>
                  <a:pt x="192" y="161"/>
                </a:lnTo>
                <a:lnTo>
                  <a:pt x="208" y="161"/>
                </a:lnTo>
                <a:lnTo>
                  <a:pt x="208" y="153"/>
                </a:lnTo>
                <a:lnTo>
                  <a:pt x="216" y="153"/>
                </a:lnTo>
                <a:lnTo>
                  <a:pt x="216" y="137"/>
                </a:lnTo>
                <a:lnTo>
                  <a:pt x="223" y="137"/>
                </a:lnTo>
                <a:lnTo>
                  <a:pt x="232" y="129"/>
                </a:lnTo>
                <a:lnTo>
                  <a:pt x="240" y="113"/>
                </a:lnTo>
                <a:lnTo>
                  <a:pt x="247" y="113"/>
                </a:lnTo>
                <a:lnTo>
                  <a:pt x="256" y="105"/>
                </a:lnTo>
                <a:lnTo>
                  <a:pt x="271" y="105"/>
                </a:lnTo>
                <a:lnTo>
                  <a:pt x="280" y="105"/>
                </a:lnTo>
                <a:lnTo>
                  <a:pt x="288" y="96"/>
                </a:lnTo>
                <a:lnTo>
                  <a:pt x="295" y="96"/>
                </a:lnTo>
                <a:lnTo>
                  <a:pt x="304" y="96"/>
                </a:lnTo>
                <a:lnTo>
                  <a:pt x="320" y="89"/>
                </a:lnTo>
                <a:lnTo>
                  <a:pt x="328" y="89"/>
                </a:lnTo>
                <a:lnTo>
                  <a:pt x="344" y="81"/>
                </a:lnTo>
                <a:lnTo>
                  <a:pt x="360" y="72"/>
                </a:lnTo>
                <a:lnTo>
                  <a:pt x="368" y="72"/>
                </a:lnTo>
                <a:lnTo>
                  <a:pt x="376" y="72"/>
                </a:lnTo>
                <a:lnTo>
                  <a:pt x="392" y="72"/>
                </a:lnTo>
                <a:lnTo>
                  <a:pt x="400" y="72"/>
                </a:lnTo>
                <a:lnTo>
                  <a:pt x="416" y="72"/>
                </a:lnTo>
                <a:lnTo>
                  <a:pt x="416" y="65"/>
                </a:lnTo>
                <a:lnTo>
                  <a:pt x="424" y="65"/>
                </a:lnTo>
                <a:lnTo>
                  <a:pt x="432" y="65"/>
                </a:lnTo>
                <a:lnTo>
                  <a:pt x="448" y="57"/>
                </a:lnTo>
                <a:lnTo>
                  <a:pt x="448" y="48"/>
                </a:lnTo>
                <a:lnTo>
                  <a:pt x="456" y="48"/>
                </a:lnTo>
                <a:lnTo>
                  <a:pt x="464" y="48"/>
                </a:lnTo>
                <a:lnTo>
                  <a:pt x="480" y="48"/>
                </a:lnTo>
                <a:lnTo>
                  <a:pt x="488" y="48"/>
                </a:lnTo>
                <a:lnTo>
                  <a:pt x="496" y="48"/>
                </a:lnTo>
                <a:lnTo>
                  <a:pt x="504" y="48"/>
                </a:lnTo>
                <a:lnTo>
                  <a:pt x="512" y="48"/>
                </a:lnTo>
                <a:lnTo>
                  <a:pt x="520" y="48"/>
                </a:lnTo>
                <a:lnTo>
                  <a:pt x="528" y="48"/>
                </a:lnTo>
                <a:lnTo>
                  <a:pt x="544" y="33"/>
                </a:lnTo>
                <a:lnTo>
                  <a:pt x="552" y="33"/>
                </a:lnTo>
                <a:lnTo>
                  <a:pt x="560" y="17"/>
                </a:lnTo>
                <a:lnTo>
                  <a:pt x="568" y="17"/>
                </a:lnTo>
                <a:lnTo>
                  <a:pt x="584" y="17"/>
                </a:lnTo>
                <a:lnTo>
                  <a:pt x="584" y="9"/>
                </a:lnTo>
                <a:lnTo>
                  <a:pt x="592" y="9"/>
                </a:lnTo>
                <a:lnTo>
                  <a:pt x="608" y="9"/>
                </a:lnTo>
                <a:lnTo>
                  <a:pt x="616" y="9"/>
                </a:lnTo>
                <a:lnTo>
                  <a:pt x="632" y="9"/>
                </a:lnTo>
                <a:lnTo>
                  <a:pt x="640" y="9"/>
                </a:lnTo>
                <a:lnTo>
                  <a:pt x="649" y="9"/>
                </a:lnTo>
                <a:lnTo>
                  <a:pt x="664" y="9"/>
                </a:lnTo>
                <a:lnTo>
                  <a:pt x="673" y="9"/>
                </a:lnTo>
                <a:lnTo>
                  <a:pt x="680" y="9"/>
                </a:lnTo>
                <a:lnTo>
                  <a:pt x="688" y="9"/>
                </a:lnTo>
                <a:lnTo>
                  <a:pt x="697" y="0"/>
                </a:lnTo>
                <a:lnTo>
                  <a:pt x="704" y="0"/>
                </a:lnTo>
                <a:lnTo>
                  <a:pt x="712" y="0"/>
                </a:lnTo>
                <a:lnTo>
                  <a:pt x="721" y="0"/>
                </a:lnTo>
                <a:lnTo>
                  <a:pt x="728" y="0"/>
                </a:lnTo>
                <a:lnTo>
                  <a:pt x="736" y="0"/>
                </a:lnTo>
                <a:lnTo>
                  <a:pt x="745" y="0"/>
                </a:lnTo>
                <a:lnTo>
                  <a:pt x="752" y="0"/>
                </a:lnTo>
                <a:lnTo>
                  <a:pt x="760" y="0"/>
                </a:lnTo>
                <a:lnTo>
                  <a:pt x="769" y="0"/>
                </a:lnTo>
                <a:lnTo>
                  <a:pt x="784" y="9"/>
                </a:lnTo>
                <a:lnTo>
                  <a:pt x="793" y="0"/>
                </a:lnTo>
                <a:lnTo>
                  <a:pt x="800" y="0"/>
                </a:lnTo>
                <a:lnTo>
                  <a:pt x="817" y="0"/>
                </a:lnTo>
                <a:lnTo>
                  <a:pt x="824" y="0"/>
                </a:lnTo>
                <a:lnTo>
                  <a:pt x="832" y="0"/>
                </a:lnTo>
                <a:lnTo>
                  <a:pt x="841" y="0"/>
                </a:lnTo>
                <a:lnTo>
                  <a:pt x="848" y="0"/>
                </a:lnTo>
                <a:lnTo>
                  <a:pt x="865" y="0"/>
                </a:lnTo>
                <a:lnTo>
                  <a:pt x="865" y="9"/>
                </a:lnTo>
                <a:lnTo>
                  <a:pt x="872" y="9"/>
                </a:lnTo>
                <a:lnTo>
                  <a:pt x="880" y="9"/>
                </a:lnTo>
                <a:lnTo>
                  <a:pt x="896" y="9"/>
                </a:lnTo>
                <a:lnTo>
                  <a:pt x="904" y="9"/>
                </a:lnTo>
                <a:lnTo>
                  <a:pt x="913" y="9"/>
                </a:lnTo>
                <a:lnTo>
                  <a:pt x="920" y="9"/>
                </a:lnTo>
                <a:lnTo>
                  <a:pt x="920" y="17"/>
                </a:lnTo>
                <a:lnTo>
                  <a:pt x="928" y="17"/>
                </a:lnTo>
                <a:lnTo>
                  <a:pt x="937" y="17"/>
                </a:lnTo>
                <a:lnTo>
                  <a:pt x="944" y="17"/>
                </a:lnTo>
                <a:lnTo>
                  <a:pt x="953" y="24"/>
                </a:lnTo>
                <a:lnTo>
                  <a:pt x="961" y="24"/>
                </a:lnTo>
                <a:lnTo>
                  <a:pt x="968" y="24"/>
                </a:lnTo>
                <a:lnTo>
                  <a:pt x="985" y="24"/>
                </a:lnTo>
                <a:lnTo>
                  <a:pt x="992" y="24"/>
                </a:lnTo>
                <a:lnTo>
                  <a:pt x="992" y="33"/>
                </a:lnTo>
                <a:lnTo>
                  <a:pt x="1001" y="33"/>
                </a:lnTo>
                <a:lnTo>
                  <a:pt x="1009" y="41"/>
                </a:lnTo>
                <a:lnTo>
                  <a:pt x="1025" y="41"/>
                </a:lnTo>
                <a:lnTo>
                  <a:pt x="1025" y="48"/>
                </a:lnTo>
                <a:lnTo>
                  <a:pt x="1033" y="48"/>
                </a:lnTo>
                <a:lnTo>
                  <a:pt x="1040" y="48"/>
                </a:lnTo>
                <a:lnTo>
                  <a:pt x="1049" y="48"/>
                </a:lnTo>
                <a:lnTo>
                  <a:pt x="1057" y="57"/>
                </a:lnTo>
                <a:lnTo>
                  <a:pt x="1073" y="65"/>
                </a:lnTo>
                <a:lnTo>
                  <a:pt x="1081" y="65"/>
                </a:lnTo>
                <a:lnTo>
                  <a:pt x="1097" y="65"/>
                </a:lnTo>
                <a:lnTo>
                  <a:pt x="1097" y="72"/>
                </a:lnTo>
                <a:lnTo>
                  <a:pt x="1105" y="72"/>
                </a:lnTo>
                <a:lnTo>
                  <a:pt x="1112" y="72"/>
                </a:lnTo>
                <a:lnTo>
                  <a:pt x="1121" y="72"/>
                </a:lnTo>
                <a:lnTo>
                  <a:pt x="1129" y="72"/>
                </a:lnTo>
                <a:lnTo>
                  <a:pt x="1136" y="72"/>
                </a:lnTo>
                <a:lnTo>
                  <a:pt x="1145" y="72"/>
                </a:lnTo>
                <a:lnTo>
                  <a:pt x="1145" y="81"/>
                </a:lnTo>
                <a:lnTo>
                  <a:pt x="1153" y="81"/>
                </a:lnTo>
                <a:lnTo>
                  <a:pt x="1160" y="81"/>
                </a:lnTo>
                <a:lnTo>
                  <a:pt x="1160" y="89"/>
                </a:lnTo>
                <a:lnTo>
                  <a:pt x="1169" y="89"/>
                </a:lnTo>
                <a:lnTo>
                  <a:pt x="1184" y="89"/>
                </a:lnTo>
                <a:lnTo>
                  <a:pt x="1193" y="89"/>
                </a:lnTo>
                <a:lnTo>
                  <a:pt x="1201" y="89"/>
                </a:lnTo>
                <a:lnTo>
                  <a:pt x="1208" y="89"/>
                </a:lnTo>
                <a:lnTo>
                  <a:pt x="1217" y="89"/>
                </a:lnTo>
                <a:lnTo>
                  <a:pt x="1225" y="96"/>
                </a:lnTo>
                <a:lnTo>
                  <a:pt x="1241" y="96"/>
                </a:lnTo>
                <a:lnTo>
                  <a:pt x="1249" y="96"/>
                </a:lnTo>
                <a:lnTo>
                  <a:pt x="1265" y="105"/>
                </a:lnTo>
                <a:lnTo>
                  <a:pt x="1273" y="105"/>
                </a:lnTo>
                <a:lnTo>
                  <a:pt x="1281" y="105"/>
                </a:lnTo>
                <a:lnTo>
                  <a:pt x="1289" y="105"/>
                </a:lnTo>
                <a:lnTo>
                  <a:pt x="1297" y="105"/>
                </a:lnTo>
                <a:lnTo>
                  <a:pt x="1305" y="113"/>
                </a:lnTo>
                <a:lnTo>
                  <a:pt x="1313" y="113"/>
                </a:lnTo>
                <a:lnTo>
                  <a:pt x="1329" y="113"/>
                </a:lnTo>
                <a:lnTo>
                  <a:pt x="1337" y="113"/>
                </a:lnTo>
                <a:lnTo>
                  <a:pt x="1353" y="120"/>
                </a:lnTo>
                <a:lnTo>
                  <a:pt x="1361" y="120"/>
                </a:lnTo>
                <a:lnTo>
                  <a:pt x="1369" y="120"/>
                </a:lnTo>
                <a:lnTo>
                  <a:pt x="1385" y="120"/>
                </a:lnTo>
                <a:lnTo>
                  <a:pt x="1385" y="129"/>
                </a:lnTo>
                <a:lnTo>
                  <a:pt x="1393" y="129"/>
                </a:lnTo>
                <a:lnTo>
                  <a:pt x="1401" y="129"/>
                </a:lnTo>
                <a:lnTo>
                  <a:pt x="1409" y="129"/>
                </a:lnTo>
                <a:lnTo>
                  <a:pt x="1409" y="137"/>
                </a:lnTo>
                <a:lnTo>
                  <a:pt x="1425" y="137"/>
                </a:lnTo>
                <a:lnTo>
                  <a:pt x="1433" y="137"/>
                </a:lnTo>
                <a:lnTo>
                  <a:pt x="1449" y="137"/>
                </a:lnTo>
                <a:lnTo>
                  <a:pt x="1457" y="137"/>
                </a:lnTo>
                <a:lnTo>
                  <a:pt x="1473" y="137"/>
                </a:lnTo>
                <a:lnTo>
                  <a:pt x="1481" y="144"/>
                </a:lnTo>
                <a:lnTo>
                  <a:pt x="1489" y="144"/>
                </a:lnTo>
                <a:lnTo>
                  <a:pt x="1497" y="144"/>
                </a:lnTo>
                <a:lnTo>
                  <a:pt x="1513" y="144"/>
                </a:lnTo>
                <a:lnTo>
                  <a:pt x="1521" y="144"/>
                </a:lnTo>
                <a:lnTo>
                  <a:pt x="1537" y="144"/>
                </a:lnTo>
                <a:lnTo>
                  <a:pt x="1553" y="144"/>
                </a:lnTo>
                <a:lnTo>
                  <a:pt x="1561" y="144"/>
                </a:lnTo>
                <a:lnTo>
                  <a:pt x="1569" y="153"/>
                </a:lnTo>
                <a:lnTo>
                  <a:pt x="1586" y="153"/>
                </a:lnTo>
                <a:lnTo>
                  <a:pt x="1601" y="161"/>
                </a:lnTo>
                <a:lnTo>
                  <a:pt x="1617" y="161"/>
                </a:lnTo>
                <a:lnTo>
                  <a:pt x="1625" y="161"/>
                </a:lnTo>
                <a:lnTo>
                  <a:pt x="1641" y="161"/>
                </a:lnTo>
                <a:lnTo>
                  <a:pt x="1649" y="168"/>
                </a:lnTo>
                <a:lnTo>
                  <a:pt x="1665" y="168"/>
                </a:lnTo>
                <a:lnTo>
                  <a:pt x="1682" y="168"/>
                </a:lnTo>
                <a:lnTo>
                  <a:pt x="1689" y="168"/>
                </a:lnTo>
                <a:lnTo>
                  <a:pt x="1706" y="168"/>
                </a:lnTo>
                <a:lnTo>
                  <a:pt x="1713" y="168"/>
                </a:lnTo>
                <a:lnTo>
                  <a:pt x="1721" y="168"/>
                </a:lnTo>
                <a:lnTo>
                  <a:pt x="1730" y="168"/>
                </a:lnTo>
                <a:lnTo>
                  <a:pt x="1737" y="168"/>
                </a:lnTo>
                <a:lnTo>
                  <a:pt x="1754" y="168"/>
                </a:lnTo>
                <a:lnTo>
                  <a:pt x="1761" y="168"/>
                </a:lnTo>
                <a:lnTo>
                  <a:pt x="1761" y="161"/>
                </a:lnTo>
                <a:lnTo>
                  <a:pt x="1778" y="161"/>
                </a:lnTo>
                <a:lnTo>
                  <a:pt x="1785" y="161"/>
                </a:lnTo>
                <a:lnTo>
                  <a:pt x="1793" y="161"/>
                </a:lnTo>
                <a:lnTo>
                  <a:pt x="1802" y="161"/>
                </a:lnTo>
                <a:lnTo>
                  <a:pt x="1817" y="153"/>
                </a:lnTo>
                <a:lnTo>
                  <a:pt x="1826" y="153"/>
                </a:lnTo>
                <a:lnTo>
                  <a:pt x="1841" y="144"/>
                </a:lnTo>
                <a:lnTo>
                  <a:pt x="1841" y="137"/>
                </a:lnTo>
                <a:lnTo>
                  <a:pt x="1850" y="137"/>
                </a:lnTo>
                <a:lnTo>
                  <a:pt x="1857" y="137"/>
                </a:lnTo>
                <a:lnTo>
                  <a:pt x="1865" y="137"/>
                </a:lnTo>
                <a:lnTo>
                  <a:pt x="1874" y="137"/>
                </a:lnTo>
                <a:lnTo>
                  <a:pt x="1881" y="137"/>
                </a:lnTo>
                <a:lnTo>
                  <a:pt x="1890" y="137"/>
                </a:lnTo>
                <a:lnTo>
                  <a:pt x="1898" y="129"/>
                </a:lnTo>
                <a:lnTo>
                  <a:pt x="1905" y="129"/>
                </a:lnTo>
                <a:lnTo>
                  <a:pt x="1914" y="129"/>
                </a:lnTo>
                <a:lnTo>
                  <a:pt x="1922" y="129"/>
                </a:lnTo>
                <a:lnTo>
                  <a:pt x="1938" y="129"/>
                </a:lnTo>
                <a:lnTo>
                  <a:pt x="1946" y="129"/>
                </a:lnTo>
                <a:lnTo>
                  <a:pt x="1962" y="129"/>
                </a:lnTo>
                <a:lnTo>
                  <a:pt x="1970" y="129"/>
                </a:lnTo>
                <a:lnTo>
                  <a:pt x="1970" y="120"/>
                </a:lnTo>
                <a:lnTo>
                  <a:pt x="1977" y="120"/>
                </a:lnTo>
                <a:lnTo>
                  <a:pt x="1986" y="120"/>
                </a:lnTo>
                <a:lnTo>
                  <a:pt x="2001" y="113"/>
                </a:lnTo>
                <a:lnTo>
                  <a:pt x="2010" y="113"/>
                </a:lnTo>
                <a:lnTo>
                  <a:pt x="2010" y="105"/>
                </a:lnTo>
                <a:lnTo>
                  <a:pt x="2025" y="105"/>
                </a:lnTo>
                <a:lnTo>
                  <a:pt x="2034" y="105"/>
                </a:lnTo>
                <a:lnTo>
                  <a:pt x="2042" y="105"/>
                </a:lnTo>
                <a:lnTo>
                  <a:pt x="2049" y="105"/>
                </a:lnTo>
                <a:lnTo>
                  <a:pt x="2058" y="105"/>
                </a:lnTo>
                <a:lnTo>
                  <a:pt x="2058" y="120"/>
                </a:lnTo>
                <a:lnTo>
                  <a:pt x="2058" y="129"/>
                </a:lnTo>
                <a:lnTo>
                  <a:pt x="2058" y="137"/>
                </a:lnTo>
                <a:lnTo>
                  <a:pt x="2058" y="144"/>
                </a:lnTo>
                <a:lnTo>
                  <a:pt x="2058" y="161"/>
                </a:lnTo>
                <a:lnTo>
                  <a:pt x="2049" y="161"/>
                </a:lnTo>
                <a:lnTo>
                  <a:pt x="2042" y="168"/>
                </a:lnTo>
                <a:lnTo>
                  <a:pt x="2042" y="185"/>
                </a:lnTo>
                <a:lnTo>
                  <a:pt x="2034" y="201"/>
                </a:lnTo>
                <a:lnTo>
                  <a:pt x="2034" y="209"/>
                </a:lnTo>
                <a:lnTo>
                  <a:pt x="2025" y="209"/>
                </a:lnTo>
                <a:lnTo>
                  <a:pt x="2025" y="216"/>
                </a:lnTo>
                <a:lnTo>
                  <a:pt x="2018" y="216"/>
                </a:lnTo>
                <a:lnTo>
                  <a:pt x="2010" y="216"/>
                </a:lnTo>
                <a:lnTo>
                  <a:pt x="2010" y="225"/>
                </a:lnTo>
                <a:lnTo>
                  <a:pt x="2001" y="225"/>
                </a:lnTo>
                <a:lnTo>
                  <a:pt x="1994" y="225"/>
                </a:lnTo>
                <a:lnTo>
                  <a:pt x="1994" y="233"/>
                </a:lnTo>
                <a:lnTo>
                  <a:pt x="1977" y="233"/>
                </a:lnTo>
                <a:lnTo>
                  <a:pt x="1977" y="240"/>
                </a:lnTo>
                <a:lnTo>
                  <a:pt x="1970" y="240"/>
                </a:lnTo>
                <a:lnTo>
                  <a:pt x="1970" y="249"/>
                </a:lnTo>
                <a:lnTo>
                  <a:pt x="1962" y="257"/>
                </a:lnTo>
                <a:lnTo>
                  <a:pt x="1953" y="264"/>
                </a:lnTo>
                <a:lnTo>
                  <a:pt x="1953" y="281"/>
                </a:lnTo>
                <a:lnTo>
                  <a:pt x="1946" y="289"/>
                </a:lnTo>
                <a:lnTo>
                  <a:pt x="1946" y="305"/>
                </a:lnTo>
                <a:lnTo>
                  <a:pt x="1938" y="305"/>
                </a:lnTo>
                <a:lnTo>
                  <a:pt x="1922" y="305"/>
                </a:lnTo>
                <a:lnTo>
                  <a:pt x="1922" y="321"/>
                </a:lnTo>
                <a:lnTo>
                  <a:pt x="1914" y="321"/>
                </a:lnTo>
                <a:lnTo>
                  <a:pt x="1905" y="321"/>
                </a:lnTo>
                <a:lnTo>
                  <a:pt x="1905" y="329"/>
                </a:lnTo>
                <a:lnTo>
                  <a:pt x="1905" y="337"/>
                </a:lnTo>
                <a:lnTo>
                  <a:pt x="1898" y="337"/>
                </a:lnTo>
                <a:lnTo>
                  <a:pt x="1890" y="345"/>
                </a:lnTo>
                <a:lnTo>
                  <a:pt x="1874" y="353"/>
                </a:lnTo>
                <a:lnTo>
                  <a:pt x="1857" y="369"/>
                </a:lnTo>
                <a:lnTo>
                  <a:pt x="1850" y="369"/>
                </a:lnTo>
                <a:lnTo>
                  <a:pt x="1833" y="377"/>
                </a:lnTo>
                <a:lnTo>
                  <a:pt x="1826" y="377"/>
                </a:lnTo>
                <a:lnTo>
                  <a:pt x="1817" y="385"/>
                </a:lnTo>
                <a:lnTo>
                  <a:pt x="1809" y="385"/>
                </a:lnTo>
                <a:lnTo>
                  <a:pt x="1793" y="385"/>
                </a:lnTo>
                <a:lnTo>
                  <a:pt x="1793" y="393"/>
                </a:lnTo>
                <a:lnTo>
                  <a:pt x="1785" y="393"/>
                </a:lnTo>
                <a:lnTo>
                  <a:pt x="1778" y="393"/>
                </a:lnTo>
                <a:lnTo>
                  <a:pt x="1769" y="393"/>
                </a:lnTo>
                <a:lnTo>
                  <a:pt x="1761" y="393"/>
                </a:lnTo>
                <a:lnTo>
                  <a:pt x="1754" y="401"/>
                </a:lnTo>
                <a:lnTo>
                  <a:pt x="1745" y="401"/>
                </a:lnTo>
                <a:lnTo>
                  <a:pt x="1737" y="409"/>
                </a:lnTo>
                <a:lnTo>
                  <a:pt x="1730" y="409"/>
                </a:lnTo>
                <a:lnTo>
                  <a:pt x="1721" y="409"/>
                </a:lnTo>
                <a:lnTo>
                  <a:pt x="1713" y="409"/>
                </a:lnTo>
                <a:lnTo>
                  <a:pt x="1706" y="409"/>
                </a:lnTo>
                <a:lnTo>
                  <a:pt x="1697" y="409"/>
                </a:lnTo>
                <a:lnTo>
                  <a:pt x="1689" y="409"/>
                </a:lnTo>
                <a:lnTo>
                  <a:pt x="1682" y="409"/>
                </a:lnTo>
                <a:lnTo>
                  <a:pt x="1673" y="409"/>
                </a:lnTo>
                <a:lnTo>
                  <a:pt x="1665" y="409"/>
                </a:lnTo>
                <a:lnTo>
                  <a:pt x="1658" y="409"/>
                </a:lnTo>
                <a:lnTo>
                  <a:pt x="1649" y="409"/>
                </a:lnTo>
                <a:lnTo>
                  <a:pt x="1641" y="409"/>
                </a:lnTo>
                <a:lnTo>
                  <a:pt x="1641" y="417"/>
                </a:lnTo>
                <a:lnTo>
                  <a:pt x="1634" y="425"/>
                </a:lnTo>
                <a:lnTo>
                  <a:pt x="1625" y="425"/>
                </a:lnTo>
                <a:lnTo>
                  <a:pt x="1610" y="425"/>
                </a:lnTo>
                <a:lnTo>
                  <a:pt x="1593" y="425"/>
                </a:lnTo>
                <a:lnTo>
                  <a:pt x="1586" y="425"/>
                </a:lnTo>
                <a:lnTo>
                  <a:pt x="1577" y="425"/>
                </a:lnTo>
                <a:lnTo>
                  <a:pt x="1569" y="425"/>
                </a:lnTo>
                <a:lnTo>
                  <a:pt x="1561" y="425"/>
                </a:lnTo>
                <a:lnTo>
                  <a:pt x="1553" y="425"/>
                </a:lnTo>
                <a:lnTo>
                  <a:pt x="1545" y="425"/>
                </a:lnTo>
                <a:lnTo>
                  <a:pt x="1537" y="425"/>
                </a:lnTo>
                <a:lnTo>
                  <a:pt x="1521" y="425"/>
                </a:lnTo>
                <a:lnTo>
                  <a:pt x="1513" y="425"/>
                </a:lnTo>
                <a:lnTo>
                  <a:pt x="1505" y="425"/>
                </a:lnTo>
                <a:lnTo>
                  <a:pt x="1497" y="425"/>
                </a:lnTo>
                <a:lnTo>
                  <a:pt x="1489" y="425"/>
                </a:lnTo>
                <a:lnTo>
                  <a:pt x="1481" y="425"/>
                </a:lnTo>
                <a:lnTo>
                  <a:pt x="1473" y="425"/>
                </a:lnTo>
                <a:lnTo>
                  <a:pt x="1465" y="425"/>
                </a:lnTo>
                <a:lnTo>
                  <a:pt x="1457" y="425"/>
                </a:lnTo>
                <a:lnTo>
                  <a:pt x="1449" y="425"/>
                </a:lnTo>
                <a:lnTo>
                  <a:pt x="1433" y="425"/>
                </a:lnTo>
                <a:lnTo>
                  <a:pt x="1425" y="425"/>
                </a:lnTo>
                <a:lnTo>
                  <a:pt x="1417" y="425"/>
                </a:lnTo>
                <a:lnTo>
                  <a:pt x="1409" y="425"/>
                </a:lnTo>
                <a:lnTo>
                  <a:pt x="1393" y="433"/>
                </a:lnTo>
                <a:lnTo>
                  <a:pt x="1385" y="433"/>
                </a:lnTo>
                <a:lnTo>
                  <a:pt x="1377" y="433"/>
                </a:lnTo>
                <a:lnTo>
                  <a:pt x="1369" y="433"/>
                </a:lnTo>
                <a:lnTo>
                  <a:pt x="1361" y="433"/>
                </a:lnTo>
                <a:lnTo>
                  <a:pt x="1353" y="433"/>
                </a:lnTo>
                <a:lnTo>
                  <a:pt x="1337" y="425"/>
                </a:lnTo>
                <a:lnTo>
                  <a:pt x="1329" y="425"/>
                </a:lnTo>
                <a:lnTo>
                  <a:pt x="1329" y="417"/>
                </a:lnTo>
                <a:lnTo>
                  <a:pt x="1321" y="417"/>
                </a:lnTo>
                <a:lnTo>
                  <a:pt x="1313" y="417"/>
                </a:lnTo>
                <a:lnTo>
                  <a:pt x="1297" y="417"/>
                </a:lnTo>
                <a:lnTo>
                  <a:pt x="1297" y="425"/>
                </a:lnTo>
                <a:lnTo>
                  <a:pt x="1281" y="425"/>
                </a:lnTo>
                <a:lnTo>
                  <a:pt x="1273" y="425"/>
                </a:lnTo>
                <a:lnTo>
                  <a:pt x="1265" y="425"/>
                </a:lnTo>
                <a:lnTo>
                  <a:pt x="1257" y="425"/>
                </a:lnTo>
                <a:lnTo>
                  <a:pt x="1249" y="425"/>
                </a:lnTo>
                <a:lnTo>
                  <a:pt x="1241" y="425"/>
                </a:lnTo>
                <a:lnTo>
                  <a:pt x="1232" y="425"/>
                </a:lnTo>
                <a:lnTo>
                  <a:pt x="1225" y="425"/>
                </a:lnTo>
                <a:lnTo>
                  <a:pt x="1217" y="425"/>
                </a:lnTo>
                <a:lnTo>
                  <a:pt x="1208" y="425"/>
                </a:lnTo>
                <a:lnTo>
                  <a:pt x="1193" y="417"/>
                </a:lnTo>
                <a:lnTo>
                  <a:pt x="1184" y="417"/>
                </a:lnTo>
                <a:lnTo>
                  <a:pt x="1169" y="417"/>
                </a:lnTo>
                <a:lnTo>
                  <a:pt x="1160" y="417"/>
                </a:lnTo>
                <a:lnTo>
                  <a:pt x="1153" y="409"/>
                </a:lnTo>
                <a:lnTo>
                  <a:pt x="1145" y="409"/>
                </a:lnTo>
                <a:lnTo>
                  <a:pt x="1129" y="409"/>
                </a:lnTo>
                <a:lnTo>
                  <a:pt x="1112" y="409"/>
                </a:lnTo>
                <a:lnTo>
                  <a:pt x="1105" y="409"/>
                </a:lnTo>
                <a:lnTo>
                  <a:pt x="1097" y="409"/>
                </a:lnTo>
                <a:lnTo>
                  <a:pt x="1088" y="409"/>
                </a:lnTo>
                <a:lnTo>
                  <a:pt x="1081" y="409"/>
                </a:lnTo>
                <a:lnTo>
                  <a:pt x="1073" y="409"/>
                </a:lnTo>
                <a:lnTo>
                  <a:pt x="1064" y="409"/>
                </a:lnTo>
                <a:lnTo>
                  <a:pt x="1057" y="409"/>
                </a:lnTo>
                <a:lnTo>
                  <a:pt x="1049" y="409"/>
                </a:lnTo>
                <a:lnTo>
                  <a:pt x="1040" y="409"/>
                </a:lnTo>
                <a:lnTo>
                  <a:pt x="1033" y="409"/>
                </a:lnTo>
                <a:lnTo>
                  <a:pt x="1025" y="409"/>
                </a:lnTo>
                <a:lnTo>
                  <a:pt x="1016" y="409"/>
                </a:lnTo>
                <a:lnTo>
                  <a:pt x="1009" y="409"/>
                </a:lnTo>
                <a:lnTo>
                  <a:pt x="1001" y="409"/>
                </a:lnTo>
                <a:lnTo>
                  <a:pt x="985" y="409"/>
                </a:lnTo>
                <a:lnTo>
                  <a:pt x="977" y="409"/>
                </a:lnTo>
                <a:lnTo>
                  <a:pt x="968" y="409"/>
                </a:lnTo>
                <a:lnTo>
                  <a:pt x="961" y="409"/>
                </a:lnTo>
                <a:lnTo>
                  <a:pt x="953" y="409"/>
                </a:lnTo>
                <a:lnTo>
                  <a:pt x="944" y="409"/>
                </a:lnTo>
                <a:lnTo>
                  <a:pt x="928" y="409"/>
                </a:lnTo>
                <a:lnTo>
                  <a:pt x="920" y="409"/>
                </a:lnTo>
                <a:lnTo>
                  <a:pt x="913" y="409"/>
                </a:lnTo>
                <a:lnTo>
                  <a:pt x="904" y="409"/>
                </a:lnTo>
                <a:lnTo>
                  <a:pt x="896" y="409"/>
                </a:lnTo>
                <a:lnTo>
                  <a:pt x="889" y="409"/>
                </a:lnTo>
                <a:lnTo>
                  <a:pt x="872" y="409"/>
                </a:lnTo>
                <a:lnTo>
                  <a:pt x="865" y="409"/>
                </a:lnTo>
                <a:lnTo>
                  <a:pt x="856" y="409"/>
                </a:lnTo>
                <a:lnTo>
                  <a:pt x="848" y="409"/>
                </a:lnTo>
                <a:lnTo>
                  <a:pt x="841" y="409"/>
                </a:lnTo>
                <a:lnTo>
                  <a:pt x="832" y="409"/>
                </a:lnTo>
                <a:lnTo>
                  <a:pt x="824" y="409"/>
                </a:lnTo>
                <a:lnTo>
                  <a:pt x="808" y="409"/>
                </a:lnTo>
                <a:lnTo>
                  <a:pt x="808" y="401"/>
                </a:lnTo>
                <a:lnTo>
                  <a:pt x="793" y="401"/>
                </a:lnTo>
                <a:lnTo>
                  <a:pt x="784" y="401"/>
                </a:lnTo>
                <a:lnTo>
                  <a:pt x="776" y="401"/>
                </a:lnTo>
                <a:lnTo>
                  <a:pt x="760" y="401"/>
                </a:lnTo>
                <a:lnTo>
                  <a:pt x="760" y="409"/>
                </a:lnTo>
                <a:lnTo>
                  <a:pt x="752" y="409"/>
                </a:lnTo>
                <a:lnTo>
                  <a:pt x="745" y="409"/>
                </a:lnTo>
                <a:lnTo>
                  <a:pt x="736" y="409"/>
                </a:lnTo>
                <a:lnTo>
                  <a:pt x="721" y="409"/>
                </a:lnTo>
                <a:lnTo>
                  <a:pt x="704" y="409"/>
                </a:lnTo>
                <a:lnTo>
                  <a:pt x="697" y="409"/>
                </a:lnTo>
                <a:lnTo>
                  <a:pt x="688" y="409"/>
                </a:lnTo>
                <a:lnTo>
                  <a:pt x="680" y="417"/>
                </a:lnTo>
                <a:lnTo>
                  <a:pt x="673" y="417"/>
                </a:lnTo>
                <a:lnTo>
                  <a:pt x="664" y="417"/>
                </a:lnTo>
                <a:lnTo>
                  <a:pt x="664" y="425"/>
                </a:lnTo>
                <a:lnTo>
                  <a:pt x="656" y="425"/>
                </a:lnTo>
                <a:lnTo>
                  <a:pt x="649" y="433"/>
                </a:lnTo>
                <a:lnTo>
                  <a:pt x="649" y="441"/>
                </a:lnTo>
                <a:lnTo>
                  <a:pt x="640" y="441"/>
                </a:lnTo>
                <a:lnTo>
                  <a:pt x="632" y="441"/>
                </a:lnTo>
                <a:lnTo>
                  <a:pt x="632" y="449"/>
                </a:lnTo>
                <a:lnTo>
                  <a:pt x="616" y="457"/>
                </a:lnTo>
                <a:lnTo>
                  <a:pt x="608" y="465"/>
                </a:lnTo>
                <a:lnTo>
                  <a:pt x="600" y="465"/>
                </a:lnTo>
                <a:lnTo>
                  <a:pt x="600" y="473"/>
                </a:lnTo>
                <a:lnTo>
                  <a:pt x="592" y="473"/>
                </a:lnTo>
                <a:lnTo>
                  <a:pt x="584" y="473"/>
                </a:lnTo>
                <a:lnTo>
                  <a:pt x="576" y="473"/>
                </a:lnTo>
                <a:lnTo>
                  <a:pt x="568" y="473"/>
                </a:lnTo>
                <a:lnTo>
                  <a:pt x="560" y="473"/>
                </a:lnTo>
                <a:lnTo>
                  <a:pt x="552" y="473"/>
                </a:lnTo>
                <a:lnTo>
                  <a:pt x="544" y="473"/>
                </a:lnTo>
                <a:lnTo>
                  <a:pt x="552" y="473"/>
                </a:lnTo>
                <a:lnTo>
                  <a:pt x="560" y="473"/>
                </a:lnTo>
                <a:lnTo>
                  <a:pt x="568" y="473"/>
                </a:lnTo>
                <a:lnTo>
                  <a:pt x="576" y="473"/>
                </a:lnTo>
                <a:lnTo>
                  <a:pt x="584" y="473"/>
                </a:lnTo>
                <a:lnTo>
                  <a:pt x="584" y="465"/>
                </a:lnTo>
                <a:lnTo>
                  <a:pt x="600" y="489"/>
                </a:lnTo>
                <a:close/>
              </a:path>
            </a:pathLst>
          </a:custGeom>
          <a:solidFill>
            <a:srgbClr val="5589FF"/>
          </a:solidFill>
          <a:ln w="25400">
            <a:solidFill>
              <a:srgbClr val="1C1C1C"/>
            </a:solidFill>
            <a:round/>
            <a:headEnd/>
            <a:tailEnd/>
          </a:ln>
        </p:spPr>
        <p:txBody>
          <a:bodyPr/>
          <a:lstStyle/>
          <a:p>
            <a:endParaRPr lang="ja-JP" altLang="en-US" dirty="0">
              <a:solidFill>
                <a:srgbClr val="000000"/>
              </a:solidFill>
            </a:endParaRPr>
          </a:p>
        </p:txBody>
      </p:sp>
      <p:sp>
        <p:nvSpPr>
          <p:cNvPr id="172042" name="Freeform 7"/>
          <p:cNvSpPr>
            <a:spLocks/>
          </p:cNvSpPr>
          <p:nvPr/>
        </p:nvSpPr>
        <p:spPr bwMode="invGray">
          <a:xfrm>
            <a:off x="1074738" y="3848100"/>
            <a:ext cx="1998662" cy="1530350"/>
          </a:xfrm>
          <a:custGeom>
            <a:avLst/>
            <a:gdLst>
              <a:gd name="T0" fmla="*/ 2147483647 w 1601"/>
              <a:gd name="T1" fmla="*/ 2147483647 h 1089"/>
              <a:gd name="T2" fmla="*/ 2147483647 w 1601"/>
              <a:gd name="T3" fmla="*/ 2147483647 h 1089"/>
              <a:gd name="T4" fmla="*/ 2147483647 w 1601"/>
              <a:gd name="T5" fmla="*/ 2147483647 h 1089"/>
              <a:gd name="T6" fmla="*/ 2147483647 w 1601"/>
              <a:gd name="T7" fmla="*/ 2147483647 h 1089"/>
              <a:gd name="T8" fmla="*/ 2147483647 w 1601"/>
              <a:gd name="T9" fmla="*/ 2147483647 h 1089"/>
              <a:gd name="T10" fmla="*/ 2147483647 w 1601"/>
              <a:gd name="T11" fmla="*/ 2147483647 h 1089"/>
              <a:gd name="T12" fmla="*/ 2147483647 w 1601"/>
              <a:gd name="T13" fmla="*/ 2147483647 h 1089"/>
              <a:gd name="T14" fmla="*/ 2147483647 w 1601"/>
              <a:gd name="T15" fmla="*/ 2147483647 h 1089"/>
              <a:gd name="T16" fmla="*/ 2147483647 w 1601"/>
              <a:gd name="T17" fmla="*/ 2147483647 h 1089"/>
              <a:gd name="T18" fmla="*/ 2147483647 w 1601"/>
              <a:gd name="T19" fmla="*/ 2147483647 h 1089"/>
              <a:gd name="T20" fmla="*/ 2147483647 w 1601"/>
              <a:gd name="T21" fmla="*/ 2147483647 h 1089"/>
              <a:gd name="T22" fmla="*/ 2147483647 w 1601"/>
              <a:gd name="T23" fmla="*/ 2147483647 h 1089"/>
              <a:gd name="T24" fmla="*/ 2147483647 w 1601"/>
              <a:gd name="T25" fmla="*/ 2147483647 h 1089"/>
              <a:gd name="T26" fmla="*/ 2147483647 w 1601"/>
              <a:gd name="T27" fmla="*/ 2147483647 h 1089"/>
              <a:gd name="T28" fmla="*/ 2147483647 w 1601"/>
              <a:gd name="T29" fmla="*/ 2147483647 h 1089"/>
              <a:gd name="T30" fmla="*/ 2147483647 w 1601"/>
              <a:gd name="T31" fmla="*/ 2147483647 h 1089"/>
              <a:gd name="T32" fmla="*/ 2147483647 w 1601"/>
              <a:gd name="T33" fmla="*/ 2147483647 h 1089"/>
              <a:gd name="T34" fmla="*/ 2147483647 w 1601"/>
              <a:gd name="T35" fmla="*/ 2147483647 h 1089"/>
              <a:gd name="T36" fmla="*/ 2147483647 w 1601"/>
              <a:gd name="T37" fmla="*/ 2147483647 h 1089"/>
              <a:gd name="T38" fmla="*/ 2147483647 w 1601"/>
              <a:gd name="T39" fmla="*/ 2147483647 h 1089"/>
              <a:gd name="T40" fmla="*/ 0 w 1601"/>
              <a:gd name="T41" fmla="*/ 2147483647 h 1089"/>
              <a:gd name="T42" fmla="*/ 2147483647 w 1601"/>
              <a:gd name="T43" fmla="*/ 2147483647 h 1089"/>
              <a:gd name="T44" fmla="*/ 2147483647 w 1601"/>
              <a:gd name="T45" fmla="*/ 2147483647 h 1089"/>
              <a:gd name="T46" fmla="*/ 2147483647 w 1601"/>
              <a:gd name="T47" fmla="*/ 2147483647 h 1089"/>
              <a:gd name="T48" fmla="*/ 2147483647 w 1601"/>
              <a:gd name="T49" fmla="*/ 2147483647 h 1089"/>
              <a:gd name="T50" fmla="*/ 2147483647 w 1601"/>
              <a:gd name="T51" fmla="*/ 2147483647 h 1089"/>
              <a:gd name="T52" fmla="*/ 2147483647 w 1601"/>
              <a:gd name="T53" fmla="*/ 2147483647 h 1089"/>
              <a:gd name="T54" fmla="*/ 2147483647 w 1601"/>
              <a:gd name="T55" fmla="*/ 2147483647 h 1089"/>
              <a:gd name="T56" fmla="*/ 2147483647 w 1601"/>
              <a:gd name="T57" fmla="*/ 2147483647 h 1089"/>
              <a:gd name="T58" fmla="*/ 2147483647 w 1601"/>
              <a:gd name="T59" fmla="*/ 2147483647 h 1089"/>
              <a:gd name="T60" fmla="*/ 2147483647 w 1601"/>
              <a:gd name="T61" fmla="*/ 2147483647 h 1089"/>
              <a:gd name="T62" fmla="*/ 2147483647 w 1601"/>
              <a:gd name="T63" fmla="*/ 2147483647 h 1089"/>
              <a:gd name="T64" fmla="*/ 2147483647 w 1601"/>
              <a:gd name="T65" fmla="*/ 0 h 1089"/>
              <a:gd name="T66" fmla="*/ 2147483647 w 1601"/>
              <a:gd name="T67" fmla="*/ 0 h 1089"/>
              <a:gd name="T68" fmla="*/ 2147483647 w 1601"/>
              <a:gd name="T69" fmla="*/ 2147483647 h 1089"/>
              <a:gd name="T70" fmla="*/ 2147483647 w 1601"/>
              <a:gd name="T71" fmla="*/ 2147483647 h 1089"/>
              <a:gd name="T72" fmla="*/ 2147483647 w 1601"/>
              <a:gd name="T73" fmla="*/ 2147483647 h 1089"/>
              <a:gd name="T74" fmla="*/ 2147483647 w 1601"/>
              <a:gd name="T75" fmla="*/ 2147483647 h 1089"/>
              <a:gd name="T76" fmla="*/ 2147483647 w 1601"/>
              <a:gd name="T77" fmla="*/ 2147483647 h 1089"/>
              <a:gd name="T78" fmla="*/ 2147483647 w 1601"/>
              <a:gd name="T79" fmla="*/ 2147483647 h 1089"/>
              <a:gd name="T80" fmla="*/ 2147483647 w 1601"/>
              <a:gd name="T81" fmla="*/ 2147483647 h 1089"/>
              <a:gd name="T82" fmla="*/ 2147483647 w 1601"/>
              <a:gd name="T83" fmla="*/ 2147483647 h 1089"/>
              <a:gd name="T84" fmla="*/ 2147483647 w 1601"/>
              <a:gd name="T85" fmla="*/ 2147483647 h 1089"/>
              <a:gd name="T86" fmla="*/ 2147483647 w 1601"/>
              <a:gd name="T87" fmla="*/ 2147483647 h 1089"/>
              <a:gd name="T88" fmla="*/ 2147483647 w 1601"/>
              <a:gd name="T89" fmla="*/ 2147483647 h 1089"/>
              <a:gd name="T90" fmla="*/ 2147483647 w 1601"/>
              <a:gd name="T91" fmla="*/ 2147483647 h 1089"/>
              <a:gd name="T92" fmla="*/ 2147483647 w 1601"/>
              <a:gd name="T93" fmla="*/ 2147483647 h 1089"/>
              <a:gd name="T94" fmla="*/ 2147483647 w 1601"/>
              <a:gd name="T95" fmla="*/ 2147483647 h 1089"/>
              <a:gd name="T96" fmla="*/ 2147483647 w 1601"/>
              <a:gd name="T97" fmla="*/ 2147483647 h 1089"/>
              <a:gd name="T98" fmla="*/ 2147483647 w 1601"/>
              <a:gd name="T99" fmla="*/ 2147483647 h 1089"/>
              <a:gd name="T100" fmla="*/ 2147483647 w 1601"/>
              <a:gd name="T101" fmla="*/ 2147483647 h 1089"/>
              <a:gd name="T102" fmla="*/ 2147483647 w 1601"/>
              <a:gd name="T103" fmla="*/ 2147483647 h 1089"/>
              <a:gd name="T104" fmla="*/ 2147483647 w 1601"/>
              <a:gd name="T105" fmla="*/ 2147483647 h 1089"/>
              <a:gd name="T106" fmla="*/ 2147483647 w 1601"/>
              <a:gd name="T107" fmla="*/ 2147483647 h 1089"/>
              <a:gd name="T108" fmla="*/ 2147483647 w 1601"/>
              <a:gd name="T109" fmla="*/ 2147483647 h 1089"/>
              <a:gd name="T110" fmla="*/ 2147483647 w 1601"/>
              <a:gd name="T111" fmla="*/ 2147483647 h 1089"/>
              <a:gd name="T112" fmla="*/ 2147483647 w 1601"/>
              <a:gd name="T113" fmla="*/ 2147483647 h 1089"/>
              <a:gd name="T114" fmla="*/ 2147483647 w 1601"/>
              <a:gd name="T115" fmla="*/ 2147483647 h 1089"/>
              <a:gd name="T116" fmla="*/ 2147483647 w 1601"/>
              <a:gd name="T117" fmla="*/ 2147483647 h 1089"/>
              <a:gd name="T118" fmla="*/ 2147483647 w 1601"/>
              <a:gd name="T119" fmla="*/ 2147483647 h 1089"/>
              <a:gd name="T120" fmla="*/ 2147483647 w 1601"/>
              <a:gd name="T121" fmla="*/ 2147483647 h 1089"/>
              <a:gd name="T122" fmla="*/ 2147483647 w 1601"/>
              <a:gd name="T123" fmla="*/ 2147483647 h 10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1"/>
              <a:gd name="T187" fmla="*/ 0 h 1089"/>
              <a:gd name="T188" fmla="*/ 1601 w 1601"/>
              <a:gd name="T189" fmla="*/ 1089 h 10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1" h="1089">
                <a:moveTo>
                  <a:pt x="841" y="537"/>
                </a:moveTo>
                <a:lnTo>
                  <a:pt x="841" y="545"/>
                </a:lnTo>
                <a:lnTo>
                  <a:pt x="841" y="552"/>
                </a:lnTo>
                <a:lnTo>
                  <a:pt x="841" y="561"/>
                </a:lnTo>
                <a:lnTo>
                  <a:pt x="833" y="561"/>
                </a:lnTo>
                <a:lnTo>
                  <a:pt x="833" y="569"/>
                </a:lnTo>
                <a:lnTo>
                  <a:pt x="824" y="576"/>
                </a:lnTo>
                <a:lnTo>
                  <a:pt x="824" y="593"/>
                </a:lnTo>
                <a:lnTo>
                  <a:pt x="817" y="593"/>
                </a:lnTo>
                <a:lnTo>
                  <a:pt x="817" y="600"/>
                </a:lnTo>
                <a:lnTo>
                  <a:pt x="809" y="600"/>
                </a:lnTo>
                <a:lnTo>
                  <a:pt x="809" y="617"/>
                </a:lnTo>
                <a:lnTo>
                  <a:pt x="800" y="617"/>
                </a:lnTo>
                <a:lnTo>
                  <a:pt x="785" y="624"/>
                </a:lnTo>
                <a:lnTo>
                  <a:pt x="769" y="624"/>
                </a:lnTo>
                <a:lnTo>
                  <a:pt x="769" y="641"/>
                </a:lnTo>
                <a:lnTo>
                  <a:pt x="752" y="641"/>
                </a:lnTo>
                <a:lnTo>
                  <a:pt x="745" y="665"/>
                </a:lnTo>
                <a:lnTo>
                  <a:pt x="728" y="665"/>
                </a:lnTo>
                <a:lnTo>
                  <a:pt x="728" y="672"/>
                </a:lnTo>
                <a:lnTo>
                  <a:pt x="721" y="672"/>
                </a:lnTo>
                <a:lnTo>
                  <a:pt x="713" y="672"/>
                </a:lnTo>
                <a:lnTo>
                  <a:pt x="704" y="672"/>
                </a:lnTo>
                <a:lnTo>
                  <a:pt x="689" y="681"/>
                </a:lnTo>
                <a:lnTo>
                  <a:pt x="680" y="681"/>
                </a:lnTo>
                <a:lnTo>
                  <a:pt x="673" y="696"/>
                </a:lnTo>
                <a:lnTo>
                  <a:pt x="664" y="696"/>
                </a:lnTo>
                <a:lnTo>
                  <a:pt x="656" y="696"/>
                </a:lnTo>
                <a:lnTo>
                  <a:pt x="656" y="705"/>
                </a:lnTo>
                <a:lnTo>
                  <a:pt x="649" y="705"/>
                </a:lnTo>
                <a:lnTo>
                  <a:pt x="640" y="705"/>
                </a:lnTo>
                <a:lnTo>
                  <a:pt x="640" y="713"/>
                </a:lnTo>
                <a:lnTo>
                  <a:pt x="632" y="713"/>
                </a:lnTo>
                <a:lnTo>
                  <a:pt x="625" y="713"/>
                </a:lnTo>
                <a:lnTo>
                  <a:pt x="616" y="713"/>
                </a:lnTo>
                <a:lnTo>
                  <a:pt x="608" y="720"/>
                </a:lnTo>
                <a:lnTo>
                  <a:pt x="592" y="720"/>
                </a:lnTo>
                <a:lnTo>
                  <a:pt x="592" y="729"/>
                </a:lnTo>
                <a:lnTo>
                  <a:pt x="584" y="729"/>
                </a:lnTo>
                <a:lnTo>
                  <a:pt x="577" y="729"/>
                </a:lnTo>
                <a:lnTo>
                  <a:pt x="568" y="729"/>
                </a:lnTo>
                <a:lnTo>
                  <a:pt x="568" y="737"/>
                </a:lnTo>
                <a:lnTo>
                  <a:pt x="553" y="744"/>
                </a:lnTo>
                <a:lnTo>
                  <a:pt x="544" y="753"/>
                </a:lnTo>
                <a:lnTo>
                  <a:pt x="536" y="761"/>
                </a:lnTo>
                <a:lnTo>
                  <a:pt x="520" y="768"/>
                </a:lnTo>
                <a:lnTo>
                  <a:pt x="520" y="777"/>
                </a:lnTo>
                <a:lnTo>
                  <a:pt x="512" y="777"/>
                </a:lnTo>
                <a:lnTo>
                  <a:pt x="512" y="785"/>
                </a:lnTo>
                <a:lnTo>
                  <a:pt x="505" y="785"/>
                </a:lnTo>
                <a:lnTo>
                  <a:pt x="505" y="792"/>
                </a:lnTo>
                <a:lnTo>
                  <a:pt x="505" y="809"/>
                </a:lnTo>
                <a:lnTo>
                  <a:pt x="496" y="809"/>
                </a:lnTo>
                <a:lnTo>
                  <a:pt x="496" y="817"/>
                </a:lnTo>
                <a:lnTo>
                  <a:pt x="488" y="817"/>
                </a:lnTo>
                <a:lnTo>
                  <a:pt x="488" y="833"/>
                </a:lnTo>
                <a:lnTo>
                  <a:pt x="481" y="841"/>
                </a:lnTo>
                <a:lnTo>
                  <a:pt x="481" y="849"/>
                </a:lnTo>
                <a:lnTo>
                  <a:pt x="481" y="857"/>
                </a:lnTo>
                <a:lnTo>
                  <a:pt x="472" y="857"/>
                </a:lnTo>
                <a:lnTo>
                  <a:pt x="472" y="865"/>
                </a:lnTo>
                <a:lnTo>
                  <a:pt x="472" y="881"/>
                </a:lnTo>
                <a:lnTo>
                  <a:pt x="464" y="881"/>
                </a:lnTo>
                <a:lnTo>
                  <a:pt x="457" y="897"/>
                </a:lnTo>
                <a:lnTo>
                  <a:pt x="440" y="905"/>
                </a:lnTo>
                <a:lnTo>
                  <a:pt x="440" y="913"/>
                </a:lnTo>
                <a:lnTo>
                  <a:pt x="433" y="913"/>
                </a:lnTo>
                <a:lnTo>
                  <a:pt x="433" y="921"/>
                </a:lnTo>
                <a:lnTo>
                  <a:pt x="433" y="929"/>
                </a:lnTo>
                <a:lnTo>
                  <a:pt x="424" y="937"/>
                </a:lnTo>
                <a:lnTo>
                  <a:pt x="424" y="945"/>
                </a:lnTo>
                <a:lnTo>
                  <a:pt x="416" y="945"/>
                </a:lnTo>
                <a:lnTo>
                  <a:pt x="416" y="961"/>
                </a:lnTo>
                <a:lnTo>
                  <a:pt x="409" y="961"/>
                </a:lnTo>
                <a:lnTo>
                  <a:pt x="409" y="969"/>
                </a:lnTo>
                <a:lnTo>
                  <a:pt x="409" y="977"/>
                </a:lnTo>
                <a:lnTo>
                  <a:pt x="409" y="985"/>
                </a:lnTo>
                <a:lnTo>
                  <a:pt x="400" y="985"/>
                </a:lnTo>
                <a:lnTo>
                  <a:pt x="392" y="1001"/>
                </a:lnTo>
                <a:lnTo>
                  <a:pt x="392" y="1009"/>
                </a:lnTo>
                <a:lnTo>
                  <a:pt x="392" y="1017"/>
                </a:lnTo>
                <a:lnTo>
                  <a:pt x="376" y="1025"/>
                </a:lnTo>
                <a:lnTo>
                  <a:pt x="368" y="1041"/>
                </a:lnTo>
                <a:lnTo>
                  <a:pt x="352" y="1041"/>
                </a:lnTo>
                <a:lnTo>
                  <a:pt x="352" y="1049"/>
                </a:lnTo>
                <a:lnTo>
                  <a:pt x="352" y="1057"/>
                </a:lnTo>
                <a:lnTo>
                  <a:pt x="336" y="1057"/>
                </a:lnTo>
                <a:lnTo>
                  <a:pt x="336" y="1065"/>
                </a:lnTo>
                <a:lnTo>
                  <a:pt x="328" y="1065"/>
                </a:lnTo>
                <a:lnTo>
                  <a:pt x="328" y="1073"/>
                </a:lnTo>
                <a:lnTo>
                  <a:pt x="320" y="1073"/>
                </a:lnTo>
                <a:lnTo>
                  <a:pt x="312" y="1073"/>
                </a:lnTo>
                <a:lnTo>
                  <a:pt x="304" y="1073"/>
                </a:lnTo>
                <a:lnTo>
                  <a:pt x="296" y="1073"/>
                </a:lnTo>
                <a:lnTo>
                  <a:pt x="296" y="1081"/>
                </a:lnTo>
                <a:lnTo>
                  <a:pt x="280" y="1089"/>
                </a:lnTo>
                <a:lnTo>
                  <a:pt x="272" y="1089"/>
                </a:lnTo>
                <a:lnTo>
                  <a:pt x="264" y="1089"/>
                </a:lnTo>
                <a:lnTo>
                  <a:pt x="256" y="1089"/>
                </a:lnTo>
                <a:lnTo>
                  <a:pt x="248" y="1089"/>
                </a:lnTo>
                <a:lnTo>
                  <a:pt x="240" y="1089"/>
                </a:lnTo>
                <a:lnTo>
                  <a:pt x="224" y="1089"/>
                </a:lnTo>
                <a:lnTo>
                  <a:pt x="216" y="1089"/>
                </a:lnTo>
                <a:lnTo>
                  <a:pt x="200" y="1089"/>
                </a:lnTo>
                <a:lnTo>
                  <a:pt x="192" y="1089"/>
                </a:lnTo>
                <a:lnTo>
                  <a:pt x="176" y="1089"/>
                </a:lnTo>
                <a:lnTo>
                  <a:pt x="168" y="1089"/>
                </a:lnTo>
                <a:lnTo>
                  <a:pt x="160" y="1089"/>
                </a:lnTo>
                <a:lnTo>
                  <a:pt x="152" y="1089"/>
                </a:lnTo>
                <a:lnTo>
                  <a:pt x="144" y="1089"/>
                </a:lnTo>
                <a:lnTo>
                  <a:pt x="136" y="1089"/>
                </a:lnTo>
                <a:lnTo>
                  <a:pt x="128" y="1089"/>
                </a:lnTo>
                <a:lnTo>
                  <a:pt x="128" y="1081"/>
                </a:lnTo>
                <a:lnTo>
                  <a:pt x="128" y="1089"/>
                </a:lnTo>
                <a:lnTo>
                  <a:pt x="128" y="1081"/>
                </a:lnTo>
                <a:lnTo>
                  <a:pt x="128" y="1073"/>
                </a:lnTo>
                <a:lnTo>
                  <a:pt x="120" y="1073"/>
                </a:lnTo>
                <a:lnTo>
                  <a:pt x="120" y="1065"/>
                </a:lnTo>
                <a:lnTo>
                  <a:pt x="120" y="1057"/>
                </a:lnTo>
                <a:lnTo>
                  <a:pt x="112" y="1057"/>
                </a:lnTo>
                <a:lnTo>
                  <a:pt x="112" y="1049"/>
                </a:lnTo>
                <a:lnTo>
                  <a:pt x="104" y="1049"/>
                </a:lnTo>
                <a:lnTo>
                  <a:pt x="104" y="1041"/>
                </a:lnTo>
                <a:lnTo>
                  <a:pt x="104" y="1033"/>
                </a:lnTo>
                <a:lnTo>
                  <a:pt x="96" y="1033"/>
                </a:lnTo>
                <a:lnTo>
                  <a:pt x="96" y="1017"/>
                </a:lnTo>
                <a:lnTo>
                  <a:pt x="88" y="1001"/>
                </a:lnTo>
                <a:lnTo>
                  <a:pt x="88" y="993"/>
                </a:lnTo>
                <a:lnTo>
                  <a:pt x="88" y="977"/>
                </a:lnTo>
                <a:lnTo>
                  <a:pt x="80" y="977"/>
                </a:lnTo>
                <a:lnTo>
                  <a:pt x="80" y="969"/>
                </a:lnTo>
                <a:lnTo>
                  <a:pt x="80" y="961"/>
                </a:lnTo>
                <a:lnTo>
                  <a:pt x="72" y="945"/>
                </a:lnTo>
                <a:lnTo>
                  <a:pt x="64" y="945"/>
                </a:lnTo>
                <a:lnTo>
                  <a:pt x="64" y="937"/>
                </a:lnTo>
                <a:lnTo>
                  <a:pt x="56" y="921"/>
                </a:lnTo>
                <a:lnTo>
                  <a:pt x="56" y="905"/>
                </a:lnTo>
                <a:lnTo>
                  <a:pt x="56" y="889"/>
                </a:lnTo>
                <a:lnTo>
                  <a:pt x="48" y="889"/>
                </a:lnTo>
                <a:lnTo>
                  <a:pt x="48" y="873"/>
                </a:lnTo>
                <a:lnTo>
                  <a:pt x="48" y="865"/>
                </a:lnTo>
                <a:lnTo>
                  <a:pt x="40" y="849"/>
                </a:lnTo>
                <a:lnTo>
                  <a:pt x="40" y="833"/>
                </a:lnTo>
                <a:lnTo>
                  <a:pt x="40" y="825"/>
                </a:lnTo>
                <a:lnTo>
                  <a:pt x="40" y="817"/>
                </a:lnTo>
                <a:lnTo>
                  <a:pt x="31" y="809"/>
                </a:lnTo>
                <a:lnTo>
                  <a:pt x="31" y="801"/>
                </a:lnTo>
                <a:lnTo>
                  <a:pt x="31" y="792"/>
                </a:lnTo>
                <a:lnTo>
                  <a:pt x="24" y="785"/>
                </a:lnTo>
                <a:lnTo>
                  <a:pt x="24" y="777"/>
                </a:lnTo>
                <a:lnTo>
                  <a:pt x="24" y="761"/>
                </a:lnTo>
                <a:lnTo>
                  <a:pt x="24" y="753"/>
                </a:lnTo>
                <a:lnTo>
                  <a:pt x="24" y="744"/>
                </a:lnTo>
                <a:lnTo>
                  <a:pt x="24" y="729"/>
                </a:lnTo>
                <a:lnTo>
                  <a:pt x="24" y="720"/>
                </a:lnTo>
                <a:lnTo>
                  <a:pt x="16" y="713"/>
                </a:lnTo>
                <a:lnTo>
                  <a:pt x="16" y="696"/>
                </a:lnTo>
                <a:lnTo>
                  <a:pt x="16" y="681"/>
                </a:lnTo>
                <a:lnTo>
                  <a:pt x="7" y="672"/>
                </a:lnTo>
                <a:lnTo>
                  <a:pt x="7" y="657"/>
                </a:lnTo>
                <a:lnTo>
                  <a:pt x="7" y="648"/>
                </a:lnTo>
                <a:lnTo>
                  <a:pt x="7" y="641"/>
                </a:lnTo>
                <a:lnTo>
                  <a:pt x="7" y="624"/>
                </a:lnTo>
                <a:lnTo>
                  <a:pt x="7" y="617"/>
                </a:lnTo>
                <a:lnTo>
                  <a:pt x="7" y="609"/>
                </a:lnTo>
                <a:lnTo>
                  <a:pt x="7" y="593"/>
                </a:lnTo>
                <a:lnTo>
                  <a:pt x="7" y="585"/>
                </a:lnTo>
                <a:lnTo>
                  <a:pt x="0" y="585"/>
                </a:lnTo>
                <a:lnTo>
                  <a:pt x="0" y="576"/>
                </a:lnTo>
                <a:lnTo>
                  <a:pt x="0" y="569"/>
                </a:lnTo>
                <a:lnTo>
                  <a:pt x="0" y="561"/>
                </a:lnTo>
                <a:lnTo>
                  <a:pt x="0" y="545"/>
                </a:lnTo>
                <a:lnTo>
                  <a:pt x="0" y="537"/>
                </a:lnTo>
                <a:lnTo>
                  <a:pt x="7" y="521"/>
                </a:lnTo>
                <a:lnTo>
                  <a:pt x="16" y="521"/>
                </a:lnTo>
                <a:lnTo>
                  <a:pt x="16" y="513"/>
                </a:lnTo>
                <a:lnTo>
                  <a:pt x="16" y="497"/>
                </a:lnTo>
                <a:lnTo>
                  <a:pt x="16" y="488"/>
                </a:lnTo>
                <a:lnTo>
                  <a:pt x="16" y="480"/>
                </a:lnTo>
                <a:lnTo>
                  <a:pt x="24" y="480"/>
                </a:lnTo>
                <a:lnTo>
                  <a:pt x="24" y="473"/>
                </a:lnTo>
                <a:lnTo>
                  <a:pt x="24" y="464"/>
                </a:lnTo>
                <a:lnTo>
                  <a:pt x="24" y="456"/>
                </a:lnTo>
                <a:lnTo>
                  <a:pt x="24" y="449"/>
                </a:lnTo>
                <a:lnTo>
                  <a:pt x="24" y="440"/>
                </a:lnTo>
                <a:lnTo>
                  <a:pt x="31" y="425"/>
                </a:lnTo>
                <a:lnTo>
                  <a:pt x="40" y="425"/>
                </a:lnTo>
                <a:lnTo>
                  <a:pt x="40" y="416"/>
                </a:lnTo>
                <a:lnTo>
                  <a:pt x="40" y="408"/>
                </a:lnTo>
                <a:lnTo>
                  <a:pt x="40" y="392"/>
                </a:lnTo>
                <a:lnTo>
                  <a:pt x="40" y="384"/>
                </a:lnTo>
                <a:lnTo>
                  <a:pt x="48" y="384"/>
                </a:lnTo>
                <a:lnTo>
                  <a:pt x="48" y="368"/>
                </a:lnTo>
                <a:lnTo>
                  <a:pt x="48" y="353"/>
                </a:lnTo>
                <a:lnTo>
                  <a:pt x="56" y="353"/>
                </a:lnTo>
                <a:lnTo>
                  <a:pt x="56" y="344"/>
                </a:lnTo>
                <a:lnTo>
                  <a:pt x="56" y="336"/>
                </a:lnTo>
                <a:lnTo>
                  <a:pt x="64" y="336"/>
                </a:lnTo>
                <a:lnTo>
                  <a:pt x="64" y="329"/>
                </a:lnTo>
                <a:lnTo>
                  <a:pt x="72" y="329"/>
                </a:lnTo>
                <a:lnTo>
                  <a:pt x="72" y="320"/>
                </a:lnTo>
                <a:lnTo>
                  <a:pt x="72" y="312"/>
                </a:lnTo>
                <a:lnTo>
                  <a:pt x="80" y="305"/>
                </a:lnTo>
                <a:lnTo>
                  <a:pt x="88" y="288"/>
                </a:lnTo>
                <a:lnTo>
                  <a:pt x="88" y="281"/>
                </a:lnTo>
                <a:lnTo>
                  <a:pt x="88" y="272"/>
                </a:lnTo>
                <a:lnTo>
                  <a:pt x="96" y="257"/>
                </a:lnTo>
                <a:lnTo>
                  <a:pt x="104" y="257"/>
                </a:lnTo>
                <a:lnTo>
                  <a:pt x="104" y="248"/>
                </a:lnTo>
                <a:lnTo>
                  <a:pt x="104" y="240"/>
                </a:lnTo>
                <a:lnTo>
                  <a:pt x="104" y="233"/>
                </a:lnTo>
                <a:lnTo>
                  <a:pt x="112" y="233"/>
                </a:lnTo>
                <a:lnTo>
                  <a:pt x="112" y="224"/>
                </a:lnTo>
                <a:lnTo>
                  <a:pt x="112" y="216"/>
                </a:lnTo>
                <a:lnTo>
                  <a:pt x="120" y="208"/>
                </a:lnTo>
                <a:lnTo>
                  <a:pt x="120" y="200"/>
                </a:lnTo>
                <a:lnTo>
                  <a:pt x="120" y="208"/>
                </a:lnTo>
                <a:lnTo>
                  <a:pt x="120" y="200"/>
                </a:lnTo>
                <a:lnTo>
                  <a:pt x="136" y="200"/>
                </a:lnTo>
                <a:lnTo>
                  <a:pt x="136" y="192"/>
                </a:lnTo>
                <a:lnTo>
                  <a:pt x="136" y="184"/>
                </a:lnTo>
                <a:lnTo>
                  <a:pt x="144" y="184"/>
                </a:lnTo>
                <a:lnTo>
                  <a:pt x="152" y="176"/>
                </a:lnTo>
                <a:lnTo>
                  <a:pt x="160" y="160"/>
                </a:lnTo>
                <a:lnTo>
                  <a:pt x="168" y="152"/>
                </a:lnTo>
                <a:lnTo>
                  <a:pt x="176" y="152"/>
                </a:lnTo>
                <a:lnTo>
                  <a:pt x="176" y="144"/>
                </a:lnTo>
                <a:lnTo>
                  <a:pt x="184" y="144"/>
                </a:lnTo>
                <a:lnTo>
                  <a:pt x="192" y="136"/>
                </a:lnTo>
                <a:lnTo>
                  <a:pt x="208" y="128"/>
                </a:lnTo>
                <a:lnTo>
                  <a:pt x="216" y="128"/>
                </a:lnTo>
                <a:lnTo>
                  <a:pt x="216" y="112"/>
                </a:lnTo>
                <a:lnTo>
                  <a:pt x="224" y="112"/>
                </a:lnTo>
                <a:lnTo>
                  <a:pt x="240" y="104"/>
                </a:lnTo>
                <a:lnTo>
                  <a:pt x="240" y="96"/>
                </a:lnTo>
                <a:lnTo>
                  <a:pt x="248" y="96"/>
                </a:lnTo>
                <a:lnTo>
                  <a:pt x="256" y="88"/>
                </a:lnTo>
                <a:lnTo>
                  <a:pt x="264" y="88"/>
                </a:lnTo>
                <a:lnTo>
                  <a:pt x="264" y="80"/>
                </a:lnTo>
                <a:lnTo>
                  <a:pt x="272" y="80"/>
                </a:lnTo>
                <a:lnTo>
                  <a:pt x="272" y="72"/>
                </a:lnTo>
                <a:lnTo>
                  <a:pt x="280" y="72"/>
                </a:lnTo>
                <a:lnTo>
                  <a:pt x="296" y="64"/>
                </a:lnTo>
                <a:lnTo>
                  <a:pt x="304" y="56"/>
                </a:lnTo>
                <a:lnTo>
                  <a:pt x="312" y="48"/>
                </a:lnTo>
                <a:lnTo>
                  <a:pt x="320" y="48"/>
                </a:lnTo>
                <a:lnTo>
                  <a:pt x="328" y="40"/>
                </a:lnTo>
                <a:lnTo>
                  <a:pt x="336" y="40"/>
                </a:lnTo>
                <a:lnTo>
                  <a:pt x="336" y="32"/>
                </a:lnTo>
                <a:lnTo>
                  <a:pt x="352" y="32"/>
                </a:lnTo>
                <a:lnTo>
                  <a:pt x="361" y="32"/>
                </a:lnTo>
                <a:lnTo>
                  <a:pt x="361" y="16"/>
                </a:lnTo>
                <a:lnTo>
                  <a:pt x="376" y="16"/>
                </a:lnTo>
                <a:lnTo>
                  <a:pt x="385" y="8"/>
                </a:lnTo>
                <a:lnTo>
                  <a:pt x="400" y="8"/>
                </a:lnTo>
                <a:lnTo>
                  <a:pt x="409" y="8"/>
                </a:lnTo>
                <a:lnTo>
                  <a:pt x="409" y="0"/>
                </a:lnTo>
                <a:lnTo>
                  <a:pt x="416" y="0"/>
                </a:lnTo>
                <a:lnTo>
                  <a:pt x="424" y="0"/>
                </a:lnTo>
                <a:lnTo>
                  <a:pt x="433" y="0"/>
                </a:lnTo>
                <a:lnTo>
                  <a:pt x="440" y="0"/>
                </a:lnTo>
                <a:lnTo>
                  <a:pt x="457" y="0"/>
                </a:lnTo>
                <a:lnTo>
                  <a:pt x="464" y="0"/>
                </a:lnTo>
                <a:lnTo>
                  <a:pt x="472" y="0"/>
                </a:lnTo>
                <a:lnTo>
                  <a:pt x="488" y="0"/>
                </a:lnTo>
                <a:lnTo>
                  <a:pt x="496" y="0"/>
                </a:lnTo>
                <a:lnTo>
                  <a:pt x="505" y="0"/>
                </a:lnTo>
                <a:lnTo>
                  <a:pt x="520" y="0"/>
                </a:lnTo>
                <a:lnTo>
                  <a:pt x="529" y="0"/>
                </a:lnTo>
                <a:lnTo>
                  <a:pt x="544" y="0"/>
                </a:lnTo>
                <a:lnTo>
                  <a:pt x="553" y="0"/>
                </a:lnTo>
                <a:lnTo>
                  <a:pt x="560" y="0"/>
                </a:lnTo>
                <a:lnTo>
                  <a:pt x="577" y="0"/>
                </a:lnTo>
                <a:lnTo>
                  <a:pt x="584" y="0"/>
                </a:lnTo>
                <a:lnTo>
                  <a:pt x="601" y="0"/>
                </a:lnTo>
                <a:lnTo>
                  <a:pt x="608" y="0"/>
                </a:lnTo>
                <a:lnTo>
                  <a:pt x="608" y="8"/>
                </a:lnTo>
                <a:lnTo>
                  <a:pt x="625" y="8"/>
                </a:lnTo>
                <a:lnTo>
                  <a:pt x="632" y="8"/>
                </a:lnTo>
                <a:lnTo>
                  <a:pt x="640" y="8"/>
                </a:lnTo>
                <a:lnTo>
                  <a:pt x="656" y="8"/>
                </a:lnTo>
                <a:lnTo>
                  <a:pt x="664" y="8"/>
                </a:lnTo>
                <a:lnTo>
                  <a:pt x="673" y="8"/>
                </a:lnTo>
                <a:lnTo>
                  <a:pt x="680" y="8"/>
                </a:lnTo>
                <a:lnTo>
                  <a:pt x="689" y="8"/>
                </a:lnTo>
                <a:lnTo>
                  <a:pt x="697" y="8"/>
                </a:lnTo>
                <a:lnTo>
                  <a:pt x="713" y="8"/>
                </a:lnTo>
                <a:lnTo>
                  <a:pt x="728" y="8"/>
                </a:lnTo>
                <a:lnTo>
                  <a:pt x="737" y="8"/>
                </a:lnTo>
                <a:lnTo>
                  <a:pt x="752" y="8"/>
                </a:lnTo>
                <a:lnTo>
                  <a:pt x="769" y="8"/>
                </a:lnTo>
                <a:lnTo>
                  <a:pt x="776" y="8"/>
                </a:lnTo>
                <a:lnTo>
                  <a:pt x="785" y="8"/>
                </a:lnTo>
                <a:lnTo>
                  <a:pt x="785" y="16"/>
                </a:lnTo>
                <a:lnTo>
                  <a:pt x="800" y="16"/>
                </a:lnTo>
                <a:lnTo>
                  <a:pt x="809" y="16"/>
                </a:lnTo>
                <a:lnTo>
                  <a:pt x="824" y="16"/>
                </a:lnTo>
                <a:lnTo>
                  <a:pt x="841" y="16"/>
                </a:lnTo>
                <a:lnTo>
                  <a:pt x="848" y="16"/>
                </a:lnTo>
                <a:lnTo>
                  <a:pt x="865" y="16"/>
                </a:lnTo>
                <a:lnTo>
                  <a:pt x="865" y="24"/>
                </a:lnTo>
                <a:lnTo>
                  <a:pt x="872" y="24"/>
                </a:lnTo>
                <a:lnTo>
                  <a:pt x="889" y="24"/>
                </a:lnTo>
                <a:lnTo>
                  <a:pt x="896" y="24"/>
                </a:lnTo>
                <a:lnTo>
                  <a:pt x="905" y="24"/>
                </a:lnTo>
                <a:lnTo>
                  <a:pt x="913" y="24"/>
                </a:lnTo>
                <a:lnTo>
                  <a:pt x="913" y="32"/>
                </a:lnTo>
                <a:lnTo>
                  <a:pt x="905" y="32"/>
                </a:lnTo>
                <a:lnTo>
                  <a:pt x="913" y="32"/>
                </a:lnTo>
                <a:lnTo>
                  <a:pt x="929" y="40"/>
                </a:lnTo>
                <a:lnTo>
                  <a:pt x="937" y="40"/>
                </a:lnTo>
                <a:lnTo>
                  <a:pt x="944" y="40"/>
                </a:lnTo>
                <a:lnTo>
                  <a:pt x="953" y="48"/>
                </a:lnTo>
                <a:lnTo>
                  <a:pt x="961" y="48"/>
                </a:lnTo>
                <a:lnTo>
                  <a:pt x="977" y="48"/>
                </a:lnTo>
                <a:lnTo>
                  <a:pt x="985" y="56"/>
                </a:lnTo>
                <a:lnTo>
                  <a:pt x="1001" y="64"/>
                </a:lnTo>
                <a:lnTo>
                  <a:pt x="1009" y="64"/>
                </a:lnTo>
                <a:lnTo>
                  <a:pt x="1017" y="64"/>
                </a:lnTo>
                <a:lnTo>
                  <a:pt x="1033" y="64"/>
                </a:lnTo>
                <a:lnTo>
                  <a:pt x="1041" y="64"/>
                </a:lnTo>
                <a:lnTo>
                  <a:pt x="1049" y="64"/>
                </a:lnTo>
                <a:lnTo>
                  <a:pt x="1057" y="64"/>
                </a:lnTo>
                <a:lnTo>
                  <a:pt x="1065" y="64"/>
                </a:lnTo>
                <a:lnTo>
                  <a:pt x="1073" y="64"/>
                </a:lnTo>
                <a:lnTo>
                  <a:pt x="1089" y="64"/>
                </a:lnTo>
                <a:lnTo>
                  <a:pt x="1097" y="64"/>
                </a:lnTo>
                <a:lnTo>
                  <a:pt x="1105" y="64"/>
                </a:lnTo>
                <a:lnTo>
                  <a:pt x="1113" y="64"/>
                </a:lnTo>
                <a:lnTo>
                  <a:pt x="1129" y="64"/>
                </a:lnTo>
                <a:lnTo>
                  <a:pt x="1137" y="64"/>
                </a:lnTo>
                <a:lnTo>
                  <a:pt x="1145" y="64"/>
                </a:lnTo>
                <a:lnTo>
                  <a:pt x="1161" y="64"/>
                </a:lnTo>
                <a:lnTo>
                  <a:pt x="1169" y="64"/>
                </a:lnTo>
                <a:lnTo>
                  <a:pt x="1185" y="64"/>
                </a:lnTo>
                <a:lnTo>
                  <a:pt x="1201" y="64"/>
                </a:lnTo>
                <a:lnTo>
                  <a:pt x="1217" y="64"/>
                </a:lnTo>
                <a:lnTo>
                  <a:pt x="1233" y="72"/>
                </a:lnTo>
                <a:lnTo>
                  <a:pt x="1241" y="72"/>
                </a:lnTo>
                <a:lnTo>
                  <a:pt x="1257" y="72"/>
                </a:lnTo>
                <a:lnTo>
                  <a:pt x="1265" y="72"/>
                </a:lnTo>
                <a:lnTo>
                  <a:pt x="1281" y="72"/>
                </a:lnTo>
                <a:lnTo>
                  <a:pt x="1289" y="72"/>
                </a:lnTo>
                <a:lnTo>
                  <a:pt x="1298" y="72"/>
                </a:lnTo>
                <a:lnTo>
                  <a:pt x="1313" y="72"/>
                </a:lnTo>
                <a:lnTo>
                  <a:pt x="1313" y="80"/>
                </a:lnTo>
                <a:lnTo>
                  <a:pt x="1329" y="80"/>
                </a:lnTo>
                <a:lnTo>
                  <a:pt x="1337" y="80"/>
                </a:lnTo>
                <a:lnTo>
                  <a:pt x="1353" y="80"/>
                </a:lnTo>
                <a:lnTo>
                  <a:pt x="1361" y="80"/>
                </a:lnTo>
                <a:lnTo>
                  <a:pt x="1370" y="80"/>
                </a:lnTo>
                <a:lnTo>
                  <a:pt x="1377" y="80"/>
                </a:lnTo>
                <a:lnTo>
                  <a:pt x="1385" y="80"/>
                </a:lnTo>
                <a:lnTo>
                  <a:pt x="1401" y="80"/>
                </a:lnTo>
                <a:lnTo>
                  <a:pt x="1418" y="72"/>
                </a:lnTo>
                <a:lnTo>
                  <a:pt x="1425" y="72"/>
                </a:lnTo>
                <a:lnTo>
                  <a:pt x="1433" y="72"/>
                </a:lnTo>
                <a:lnTo>
                  <a:pt x="1442" y="72"/>
                </a:lnTo>
                <a:lnTo>
                  <a:pt x="1449" y="72"/>
                </a:lnTo>
                <a:lnTo>
                  <a:pt x="1457" y="72"/>
                </a:lnTo>
                <a:lnTo>
                  <a:pt x="1466" y="64"/>
                </a:lnTo>
                <a:lnTo>
                  <a:pt x="1473" y="64"/>
                </a:lnTo>
                <a:lnTo>
                  <a:pt x="1481" y="64"/>
                </a:lnTo>
                <a:lnTo>
                  <a:pt x="1490" y="64"/>
                </a:lnTo>
                <a:lnTo>
                  <a:pt x="1497" y="64"/>
                </a:lnTo>
                <a:lnTo>
                  <a:pt x="1505" y="64"/>
                </a:lnTo>
                <a:lnTo>
                  <a:pt x="1514" y="64"/>
                </a:lnTo>
                <a:lnTo>
                  <a:pt x="1521" y="64"/>
                </a:lnTo>
                <a:lnTo>
                  <a:pt x="1538" y="64"/>
                </a:lnTo>
                <a:lnTo>
                  <a:pt x="1545" y="64"/>
                </a:lnTo>
                <a:lnTo>
                  <a:pt x="1545" y="72"/>
                </a:lnTo>
                <a:lnTo>
                  <a:pt x="1553" y="72"/>
                </a:lnTo>
                <a:lnTo>
                  <a:pt x="1562" y="80"/>
                </a:lnTo>
                <a:lnTo>
                  <a:pt x="1569" y="80"/>
                </a:lnTo>
                <a:lnTo>
                  <a:pt x="1586" y="88"/>
                </a:lnTo>
                <a:lnTo>
                  <a:pt x="1593" y="88"/>
                </a:lnTo>
                <a:lnTo>
                  <a:pt x="1601" y="88"/>
                </a:lnTo>
                <a:lnTo>
                  <a:pt x="1601" y="96"/>
                </a:lnTo>
                <a:lnTo>
                  <a:pt x="1593" y="96"/>
                </a:lnTo>
                <a:lnTo>
                  <a:pt x="1593" y="104"/>
                </a:lnTo>
                <a:lnTo>
                  <a:pt x="1593" y="112"/>
                </a:lnTo>
                <a:lnTo>
                  <a:pt x="1586" y="112"/>
                </a:lnTo>
                <a:lnTo>
                  <a:pt x="1586" y="120"/>
                </a:lnTo>
                <a:lnTo>
                  <a:pt x="1586" y="128"/>
                </a:lnTo>
                <a:lnTo>
                  <a:pt x="1577" y="128"/>
                </a:lnTo>
                <a:lnTo>
                  <a:pt x="1577" y="144"/>
                </a:lnTo>
                <a:lnTo>
                  <a:pt x="1569" y="160"/>
                </a:lnTo>
                <a:lnTo>
                  <a:pt x="1569" y="168"/>
                </a:lnTo>
                <a:lnTo>
                  <a:pt x="1569" y="184"/>
                </a:lnTo>
                <a:lnTo>
                  <a:pt x="1562" y="184"/>
                </a:lnTo>
                <a:lnTo>
                  <a:pt x="1562" y="192"/>
                </a:lnTo>
                <a:lnTo>
                  <a:pt x="1562" y="200"/>
                </a:lnTo>
                <a:lnTo>
                  <a:pt x="1553" y="216"/>
                </a:lnTo>
                <a:lnTo>
                  <a:pt x="1545" y="216"/>
                </a:lnTo>
                <a:lnTo>
                  <a:pt x="1545" y="224"/>
                </a:lnTo>
                <a:lnTo>
                  <a:pt x="1545" y="233"/>
                </a:lnTo>
                <a:lnTo>
                  <a:pt x="1545" y="240"/>
                </a:lnTo>
                <a:lnTo>
                  <a:pt x="1538" y="240"/>
                </a:lnTo>
                <a:lnTo>
                  <a:pt x="1538" y="248"/>
                </a:lnTo>
                <a:lnTo>
                  <a:pt x="1529" y="257"/>
                </a:lnTo>
                <a:lnTo>
                  <a:pt x="1529" y="264"/>
                </a:lnTo>
                <a:lnTo>
                  <a:pt x="1514" y="272"/>
                </a:lnTo>
                <a:lnTo>
                  <a:pt x="1514" y="281"/>
                </a:lnTo>
                <a:lnTo>
                  <a:pt x="1505" y="281"/>
                </a:lnTo>
                <a:lnTo>
                  <a:pt x="1505" y="288"/>
                </a:lnTo>
                <a:lnTo>
                  <a:pt x="1505" y="296"/>
                </a:lnTo>
                <a:lnTo>
                  <a:pt x="1505" y="305"/>
                </a:lnTo>
                <a:lnTo>
                  <a:pt x="1505" y="312"/>
                </a:lnTo>
                <a:lnTo>
                  <a:pt x="1497" y="312"/>
                </a:lnTo>
                <a:lnTo>
                  <a:pt x="1497" y="320"/>
                </a:lnTo>
                <a:lnTo>
                  <a:pt x="1497" y="329"/>
                </a:lnTo>
                <a:lnTo>
                  <a:pt x="1490" y="329"/>
                </a:lnTo>
                <a:lnTo>
                  <a:pt x="1490" y="336"/>
                </a:lnTo>
                <a:lnTo>
                  <a:pt x="1490" y="344"/>
                </a:lnTo>
                <a:lnTo>
                  <a:pt x="1481" y="344"/>
                </a:lnTo>
                <a:lnTo>
                  <a:pt x="1481" y="353"/>
                </a:lnTo>
                <a:lnTo>
                  <a:pt x="1473" y="353"/>
                </a:lnTo>
                <a:lnTo>
                  <a:pt x="1473" y="360"/>
                </a:lnTo>
                <a:lnTo>
                  <a:pt x="1466" y="360"/>
                </a:lnTo>
                <a:lnTo>
                  <a:pt x="1457" y="368"/>
                </a:lnTo>
                <a:lnTo>
                  <a:pt x="1457" y="377"/>
                </a:lnTo>
                <a:lnTo>
                  <a:pt x="1457" y="384"/>
                </a:lnTo>
                <a:lnTo>
                  <a:pt x="1449" y="384"/>
                </a:lnTo>
                <a:lnTo>
                  <a:pt x="1433" y="392"/>
                </a:lnTo>
                <a:lnTo>
                  <a:pt x="1433" y="401"/>
                </a:lnTo>
                <a:lnTo>
                  <a:pt x="1425" y="401"/>
                </a:lnTo>
                <a:lnTo>
                  <a:pt x="1425" y="408"/>
                </a:lnTo>
                <a:lnTo>
                  <a:pt x="1418" y="408"/>
                </a:lnTo>
                <a:lnTo>
                  <a:pt x="1409" y="416"/>
                </a:lnTo>
                <a:lnTo>
                  <a:pt x="1401" y="425"/>
                </a:lnTo>
                <a:lnTo>
                  <a:pt x="1394" y="432"/>
                </a:lnTo>
                <a:lnTo>
                  <a:pt x="1394" y="440"/>
                </a:lnTo>
                <a:lnTo>
                  <a:pt x="1385" y="440"/>
                </a:lnTo>
                <a:lnTo>
                  <a:pt x="1370" y="440"/>
                </a:lnTo>
                <a:lnTo>
                  <a:pt x="1370" y="449"/>
                </a:lnTo>
                <a:lnTo>
                  <a:pt x="1361" y="449"/>
                </a:lnTo>
                <a:lnTo>
                  <a:pt x="1353" y="456"/>
                </a:lnTo>
                <a:lnTo>
                  <a:pt x="1337" y="456"/>
                </a:lnTo>
                <a:lnTo>
                  <a:pt x="1329" y="464"/>
                </a:lnTo>
                <a:lnTo>
                  <a:pt x="1322" y="464"/>
                </a:lnTo>
                <a:lnTo>
                  <a:pt x="1322" y="473"/>
                </a:lnTo>
                <a:lnTo>
                  <a:pt x="1313" y="473"/>
                </a:lnTo>
                <a:lnTo>
                  <a:pt x="1305" y="473"/>
                </a:lnTo>
                <a:lnTo>
                  <a:pt x="1305" y="480"/>
                </a:lnTo>
                <a:lnTo>
                  <a:pt x="1289" y="480"/>
                </a:lnTo>
                <a:lnTo>
                  <a:pt x="1289" y="488"/>
                </a:lnTo>
                <a:lnTo>
                  <a:pt x="1273" y="488"/>
                </a:lnTo>
                <a:lnTo>
                  <a:pt x="1273" y="497"/>
                </a:lnTo>
                <a:lnTo>
                  <a:pt x="1257" y="504"/>
                </a:lnTo>
                <a:lnTo>
                  <a:pt x="1249" y="504"/>
                </a:lnTo>
                <a:lnTo>
                  <a:pt x="1241" y="504"/>
                </a:lnTo>
                <a:lnTo>
                  <a:pt x="1225" y="504"/>
                </a:lnTo>
                <a:lnTo>
                  <a:pt x="1225" y="513"/>
                </a:lnTo>
                <a:lnTo>
                  <a:pt x="1209" y="521"/>
                </a:lnTo>
                <a:lnTo>
                  <a:pt x="1201" y="521"/>
                </a:lnTo>
                <a:lnTo>
                  <a:pt x="1193" y="528"/>
                </a:lnTo>
                <a:lnTo>
                  <a:pt x="1185" y="528"/>
                </a:lnTo>
                <a:lnTo>
                  <a:pt x="1177" y="528"/>
                </a:lnTo>
                <a:lnTo>
                  <a:pt x="1169" y="528"/>
                </a:lnTo>
                <a:lnTo>
                  <a:pt x="1169" y="537"/>
                </a:lnTo>
                <a:lnTo>
                  <a:pt x="1161" y="537"/>
                </a:lnTo>
                <a:lnTo>
                  <a:pt x="1161" y="545"/>
                </a:lnTo>
                <a:lnTo>
                  <a:pt x="1145" y="545"/>
                </a:lnTo>
                <a:lnTo>
                  <a:pt x="1137" y="552"/>
                </a:lnTo>
                <a:lnTo>
                  <a:pt x="1129" y="552"/>
                </a:lnTo>
                <a:lnTo>
                  <a:pt x="1121" y="552"/>
                </a:lnTo>
                <a:lnTo>
                  <a:pt x="1113" y="552"/>
                </a:lnTo>
                <a:lnTo>
                  <a:pt x="1105" y="552"/>
                </a:lnTo>
                <a:lnTo>
                  <a:pt x="1105" y="561"/>
                </a:lnTo>
                <a:lnTo>
                  <a:pt x="1097" y="561"/>
                </a:lnTo>
                <a:lnTo>
                  <a:pt x="1089" y="561"/>
                </a:lnTo>
                <a:lnTo>
                  <a:pt x="1081" y="561"/>
                </a:lnTo>
                <a:lnTo>
                  <a:pt x="1073" y="561"/>
                </a:lnTo>
                <a:lnTo>
                  <a:pt x="1065" y="561"/>
                </a:lnTo>
                <a:lnTo>
                  <a:pt x="1057" y="561"/>
                </a:lnTo>
                <a:lnTo>
                  <a:pt x="1049" y="561"/>
                </a:lnTo>
                <a:lnTo>
                  <a:pt x="1041" y="561"/>
                </a:lnTo>
                <a:lnTo>
                  <a:pt x="1033" y="561"/>
                </a:lnTo>
                <a:lnTo>
                  <a:pt x="1017" y="561"/>
                </a:lnTo>
                <a:lnTo>
                  <a:pt x="1001" y="561"/>
                </a:lnTo>
                <a:lnTo>
                  <a:pt x="993" y="561"/>
                </a:lnTo>
                <a:lnTo>
                  <a:pt x="985" y="561"/>
                </a:lnTo>
                <a:lnTo>
                  <a:pt x="968" y="561"/>
                </a:lnTo>
                <a:lnTo>
                  <a:pt x="961" y="561"/>
                </a:lnTo>
                <a:lnTo>
                  <a:pt x="953" y="561"/>
                </a:lnTo>
                <a:lnTo>
                  <a:pt x="944" y="561"/>
                </a:lnTo>
                <a:lnTo>
                  <a:pt x="937" y="561"/>
                </a:lnTo>
                <a:lnTo>
                  <a:pt x="929" y="561"/>
                </a:lnTo>
                <a:lnTo>
                  <a:pt x="920" y="561"/>
                </a:lnTo>
                <a:lnTo>
                  <a:pt x="913" y="561"/>
                </a:lnTo>
                <a:lnTo>
                  <a:pt x="905" y="561"/>
                </a:lnTo>
                <a:lnTo>
                  <a:pt x="889" y="552"/>
                </a:lnTo>
                <a:lnTo>
                  <a:pt x="881" y="552"/>
                </a:lnTo>
                <a:lnTo>
                  <a:pt x="872" y="552"/>
                </a:lnTo>
                <a:lnTo>
                  <a:pt x="865" y="552"/>
                </a:lnTo>
                <a:lnTo>
                  <a:pt x="848" y="545"/>
                </a:lnTo>
                <a:lnTo>
                  <a:pt x="841" y="545"/>
                </a:lnTo>
                <a:lnTo>
                  <a:pt x="833" y="545"/>
                </a:lnTo>
                <a:lnTo>
                  <a:pt x="833" y="537"/>
                </a:lnTo>
                <a:lnTo>
                  <a:pt x="824" y="537"/>
                </a:lnTo>
                <a:lnTo>
                  <a:pt x="817" y="537"/>
                </a:lnTo>
                <a:lnTo>
                  <a:pt x="824" y="537"/>
                </a:lnTo>
                <a:lnTo>
                  <a:pt x="841" y="537"/>
                </a:lnTo>
                <a:close/>
              </a:path>
            </a:pathLst>
          </a:custGeom>
          <a:solidFill>
            <a:srgbClr val="00B050"/>
          </a:solidFill>
          <a:ln w="25400">
            <a:solidFill>
              <a:srgbClr val="1C1C1C"/>
            </a:solidFill>
            <a:round/>
            <a:headEnd/>
            <a:tailEnd/>
          </a:ln>
        </p:spPr>
        <p:txBody>
          <a:bodyPr/>
          <a:lstStyle/>
          <a:p>
            <a:endParaRPr lang="ja-JP" altLang="en-US" dirty="0">
              <a:solidFill>
                <a:srgbClr val="000000"/>
              </a:solidFill>
            </a:endParaRPr>
          </a:p>
        </p:txBody>
      </p:sp>
      <p:sp>
        <p:nvSpPr>
          <p:cNvPr id="172043" name="Freeform 8"/>
          <p:cNvSpPr>
            <a:spLocks/>
          </p:cNvSpPr>
          <p:nvPr/>
        </p:nvSpPr>
        <p:spPr bwMode="invGray">
          <a:xfrm>
            <a:off x="5503863" y="4038600"/>
            <a:ext cx="2679700" cy="1047750"/>
          </a:xfrm>
          <a:custGeom>
            <a:avLst/>
            <a:gdLst>
              <a:gd name="T0" fmla="*/ 2147483647 w 2146"/>
              <a:gd name="T1" fmla="*/ 2147483647 h 745"/>
              <a:gd name="T2" fmla="*/ 2147483647 w 2146"/>
              <a:gd name="T3" fmla="*/ 2147483647 h 745"/>
              <a:gd name="T4" fmla="*/ 2147483647 w 2146"/>
              <a:gd name="T5" fmla="*/ 2147483647 h 745"/>
              <a:gd name="T6" fmla="*/ 2147483647 w 2146"/>
              <a:gd name="T7" fmla="*/ 2147483647 h 745"/>
              <a:gd name="T8" fmla="*/ 2147483647 w 2146"/>
              <a:gd name="T9" fmla="*/ 2147483647 h 745"/>
              <a:gd name="T10" fmla="*/ 2147483647 w 2146"/>
              <a:gd name="T11" fmla="*/ 2147483647 h 745"/>
              <a:gd name="T12" fmla="*/ 2147483647 w 2146"/>
              <a:gd name="T13" fmla="*/ 2147483647 h 745"/>
              <a:gd name="T14" fmla="*/ 2147483647 w 2146"/>
              <a:gd name="T15" fmla="*/ 2147483647 h 745"/>
              <a:gd name="T16" fmla="*/ 2147483647 w 2146"/>
              <a:gd name="T17" fmla="*/ 2147483647 h 745"/>
              <a:gd name="T18" fmla="*/ 2147483647 w 2146"/>
              <a:gd name="T19" fmla="*/ 2147483647 h 745"/>
              <a:gd name="T20" fmla="*/ 2147483647 w 2146"/>
              <a:gd name="T21" fmla="*/ 2147483647 h 745"/>
              <a:gd name="T22" fmla="*/ 2147483647 w 2146"/>
              <a:gd name="T23" fmla="*/ 2147483647 h 745"/>
              <a:gd name="T24" fmla="*/ 2147483647 w 2146"/>
              <a:gd name="T25" fmla="*/ 0 h 745"/>
              <a:gd name="T26" fmla="*/ 2147483647 w 2146"/>
              <a:gd name="T27" fmla="*/ 0 h 745"/>
              <a:gd name="T28" fmla="*/ 2147483647 w 2146"/>
              <a:gd name="T29" fmla="*/ 2147483647 h 745"/>
              <a:gd name="T30" fmla="*/ 2147483647 w 2146"/>
              <a:gd name="T31" fmla="*/ 2147483647 h 745"/>
              <a:gd name="T32" fmla="*/ 2147483647 w 2146"/>
              <a:gd name="T33" fmla="*/ 2147483647 h 745"/>
              <a:gd name="T34" fmla="*/ 2147483647 w 2146"/>
              <a:gd name="T35" fmla="*/ 2147483647 h 745"/>
              <a:gd name="T36" fmla="*/ 2147483647 w 2146"/>
              <a:gd name="T37" fmla="*/ 2147483647 h 745"/>
              <a:gd name="T38" fmla="*/ 2147483647 w 2146"/>
              <a:gd name="T39" fmla="*/ 2147483647 h 745"/>
              <a:gd name="T40" fmla="*/ 2147483647 w 2146"/>
              <a:gd name="T41" fmla="*/ 2147483647 h 745"/>
              <a:gd name="T42" fmla="*/ 2147483647 w 2146"/>
              <a:gd name="T43" fmla="*/ 2147483647 h 745"/>
              <a:gd name="T44" fmla="*/ 2147483647 w 2146"/>
              <a:gd name="T45" fmla="*/ 2147483647 h 745"/>
              <a:gd name="T46" fmla="*/ 2147483647 w 2146"/>
              <a:gd name="T47" fmla="*/ 2147483647 h 745"/>
              <a:gd name="T48" fmla="*/ 2147483647 w 2146"/>
              <a:gd name="T49" fmla="*/ 2147483647 h 745"/>
              <a:gd name="T50" fmla="*/ 2147483647 w 2146"/>
              <a:gd name="T51" fmla="*/ 2147483647 h 745"/>
              <a:gd name="T52" fmla="*/ 2147483647 w 2146"/>
              <a:gd name="T53" fmla="*/ 2147483647 h 745"/>
              <a:gd name="T54" fmla="*/ 2147483647 w 2146"/>
              <a:gd name="T55" fmla="*/ 2147483647 h 745"/>
              <a:gd name="T56" fmla="*/ 2147483647 w 2146"/>
              <a:gd name="T57" fmla="*/ 2147483647 h 745"/>
              <a:gd name="T58" fmla="*/ 2147483647 w 2146"/>
              <a:gd name="T59" fmla="*/ 2147483647 h 745"/>
              <a:gd name="T60" fmla="*/ 2147483647 w 2146"/>
              <a:gd name="T61" fmla="*/ 2147483647 h 745"/>
              <a:gd name="T62" fmla="*/ 2147483647 w 2146"/>
              <a:gd name="T63" fmla="*/ 2147483647 h 745"/>
              <a:gd name="T64" fmla="*/ 2147483647 w 2146"/>
              <a:gd name="T65" fmla="*/ 2147483647 h 745"/>
              <a:gd name="T66" fmla="*/ 2147483647 w 2146"/>
              <a:gd name="T67" fmla="*/ 2147483647 h 745"/>
              <a:gd name="T68" fmla="*/ 2147483647 w 2146"/>
              <a:gd name="T69" fmla="*/ 2147483647 h 745"/>
              <a:gd name="T70" fmla="*/ 2147483647 w 2146"/>
              <a:gd name="T71" fmla="*/ 2147483647 h 745"/>
              <a:gd name="T72" fmla="*/ 2147483647 w 2146"/>
              <a:gd name="T73" fmla="*/ 2147483647 h 745"/>
              <a:gd name="T74" fmla="*/ 2147483647 w 2146"/>
              <a:gd name="T75" fmla="*/ 2147483647 h 745"/>
              <a:gd name="T76" fmla="*/ 2147483647 w 2146"/>
              <a:gd name="T77" fmla="*/ 2147483647 h 745"/>
              <a:gd name="T78" fmla="*/ 2147483647 w 2146"/>
              <a:gd name="T79" fmla="*/ 2147483647 h 745"/>
              <a:gd name="T80" fmla="*/ 2147483647 w 2146"/>
              <a:gd name="T81" fmla="*/ 2147483647 h 745"/>
              <a:gd name="T82" fmla="*/ 2147483647 w 2146"/>
              <a:gd name="T83" fmla="*/ 2147483647 h 745"/>
              <a:gd name="T84" fmla="*/ 2147483647 w 2146"/>
              <a:gd name="T85" fmla="*/ 2147483647 h 745"/>
              <a:gd name="T86" fmla="*/ 2147483647 w 2146"/>
              <a:gd name="T87" fmla="*/ 2147483647 h 745"/>
              <a:gd name="T88" fmla="*/ 2147483647 w 2146"/>
              <a:gd name="T89" fmla="*/ 2147483647 h 745"/>
              <a:gd name="T90" fmla="*/ 2147483647 w 2146"/>
              <a:gd name="T91" fmla="*/ 2147483647 h 745"/>
              <a:gd name="T92" fmla="*/ 2147483647 w 2146"/>
              <a:gd name="T93" fmla="*/ 2147483647 h 745"/>
              <a:gd name="T94" fmla="*/ 2147483647 w 2146"/>
              <a:gd name="T95" fmla="*/ 2147483647 h 745"/>
              <a:gd name="T96" fmla="*/ 2147483647 w 2146"/>
              <a:gd name="T97" fmla="*/ 2147483647 h 745"/>
              <a:gd name="T98" fmla="*/ 2147483647 w 2146"/>
              <a:gd name="T99" fmla="*/ 2147483647 h 745"/>
              <a:gd name="T100" fmla="*/ 2147483647 w 2146"/>
              <a:gd name="T101" fmla="*/ 2147483647 h 745"/>
              <a:gd name="T102" fmla="*/ 2147483647 w 2146"/>
              <a:gd name="T103" fmla="*/ 2147483647 h 745"/>
              <a:gd name="T104" fmla="*/ 2147483647 w 2146"/>
              <a:gd name="T105" fmla="*/ 2147483647 h 745"/>
              <a:gd name="T106" fmla="*/ 2147483647 w 2146"/>
              <a:gd name="T107" fmla="*/ 2147483647 h 745"/>
              <a:gd name="T108" fmla="*/ 0 w 2146"/>
              <a:gd name="T109" fmla="*/ 2147483647 h 745"/>
              <a:gd name="T110" fmla="*/ 2147483647 w 2146"/>
              <a:gd name="T111" fmla="*/ 2147483647 h 745"/>
              <a:gd name="T112" fmla="*/ 2147483647 w 2146"/>
              <a:gd name="T113" fmla="*/ 2147483647 h 7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6"/>
              <a:gd name="T172" fmla="*/ 0 h 745"/>
              <a:gd name="T173" fmla="*/ 2146 w 2146"/>
              <a:gd name="T174" fmla="*/ 745 h 7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6" h="745">
                <a:moveTo>
                  <a:pt x="32" y="256"/>
                </a:moveTo>
                <a:lnTo>
                  <a:pt x="32" y="248"/>
                </a:lnTo>
                <a:lnTo>
                  <a:pt x="48" y="248"/>
                </a:lnTo>
                <a:lnTo>
                  <a:pt x="63" y="248"/>
                </a:lnTo>
                <a:lnTo>
                  <a:pt x="80" y="248"/>
                </a:lnTo>
                <a:lnTo>
                  <a:pt x="87" y="248"/>
                </a:lnTo>
                <a:lnTo>
                  <a:pt x="104" y="248"/>
                </a:lnTo>
                <a:lnTo>
                  <a:pt x="111" y="248"/>
                </a:lnTo>
                <a:lnTo>
                  <a:pt x="120" y="248"/>
                </a:lnTo>
                <a:lnTo>
                  <a:pt x="128" y="248"/>
                </a:lnTo>
                <a:lnTo>
                  <a:pt x="135" y="248"/>
                </a:lnTo>
                <a:lnTo>
                  <a:pt x="144" y="248"/>
                </a:lnTo>
                <a:lnTo>
                  <a:pt x="159" y="248"/>
                </a:lnTo>
                <a:lnTo>
                  <a:pt x="168" y="248"/>
                </a:lnTo>
                <a:lnTo>
                  <a:pt x="176" y="248"/>
                </a:lnTo>
                <a:lnTo>
                  <a:pt x="183" y="248"/>
                </a:lnTo>
                <a:lnTo>
                  <a:pt x="192" y="248"/>
                </a:lnTo>
                <a:lnTo>
                  <a:pt x="207" y="248"/>
                </a:lnTo>
                <a:lnTo>
                  <a:pt x="207" y="241"/>
                </a:lnTo>
                <a:lnTo>
                  <a:pt x="216" y="241"/>
                </a:lnTo>
                <a:lnTo>
                  <a:pt x="224" y="241"/>
                </a:lnTo>
                <a:lnTo>
                  <a:pt x="231" y="241"/>
                </a:lnTo>
                <a:lnTo>
                  <a:pt x="240" y="241"/>
                </a:lnTo>
                <a:lnTo>
                  <a:pt x="256" y="241"/>
                </a:lnTo>
                <a:lnTo>
                  <a:pt x="264" y="241"/>
                </a:lnTo>
                <a:lnTo>
                  <a:pt x="280" y="241"/>
                </a:lnTo>
                <a:lnTo>
                  <a:pt x="288" y="241"/>
                </a:lnTo>
                <a:lnTo>
                  <a:pt x="296" y="241"/>
                </a:lnTo>
                <a:lnTo>
                  <a:pt x="296" y="232"/>
                </a:lnTo>
                <a:lnTo>
                  <a:pt x="304" y="232"/>
                </a:lnTo>
                <a:lnTo>
                  <a:pt x="296" y="241"/>
                </a:lnTo>
                <a:lnTo>
                  <a:pt x="304" y="241"/>
                </a:lnTo>
                <a:lnTo>
                  <a:pt x="304" y="232"/>
                </a:lnTo>
                <a:lnTo>
                  <a:pt x="312" y="232"/>
                </a:lnTo>
                <a:lnTo>
                  <a:pt x="320" y="232"/>
                </a:lnTo>
                <a:lnTo>
                  <a:pt x="320" y="224"/>
                </a:lnTo>
                <a:lnTo>
                  <a:pt x="328" y="224"/>
                </a:lnTo>
                <a:lnTo>
                  <a:pt x="336" y="224"/>
                </a:lnTo>
                <a:lnTo>
                  <a:pt x="352" y="224"/>
                </a:lnTo>
                <a:lnTo>
                  <a:pt x="360" y="217"/>
                </a:lnTo>
                <a:lnTo>
                  <a:pt x="376" y="217"/>
                </a:lnTo>
                <a:lnTo>
                  <a:pt x="384" y="217"/>
                </a:lnTo>
                <a:lnTo>
                  <a:pt x="384" y="200"/>
                </a:lnTo>
                <a:lnTo>
                  <a:pt x="392" y="200"/>
                </a:lnTo>
                <a:lnTo>
                  <a:pt x="400" y="200"/>
                </a:lnTo>
                <a:lnTo>
                  <a:pt x="400" y="193"/>
                </a:lnTo>
                <a:lnTo>
                  <a:pt x="416" y="193"/>
                </a:lnTo>
                <a:lnTo>
                  <a:pt x="424" y="193"/>
                </a:lnTo>
                <a:lnTo>
                  <a:pt x="432" y="184"/>
                </a:lnTo>
                <a:lnTo>
                  <a:pt x="440" y="176"/>
                </a:lnTo>
                <a:lnTo>
                  <a:pt x="448" y="176"/>
                </a:lnTo>
                <a:lnTo>
                  <a:pt x="448" y="169"/>
                </a:lnTo>
                <a:lnTo>
                  <a:pt x="464" y="169"/>
                </a:lnTo>
                <a:lnTo>
                  <a:pt x="480" y="160"/>
                </a:lnTo>
                <a:lnTo>
                  <a:pt x="496" y="152"/>
                </a:lnTo>
                <a:lnTo>
                  <a:pt x="512" y="145"/>
                </a:lnTo>
                <a:lnTo>
                  <a:pt x="528" y="145"/>
                </a:lnTo>
                <a:lnTo>
                  <a:pt x="536" y="136"/>
                </a:lnTo>
                <a:lnTo>
                  <a:pt x="544" y="136"/>
                </a:lnTo>
                <a:lnTo>
                  <a:pt x="560" y="128"/>
                </a:lnTo>
                <a:lnTo>
                  <a:pt x="568" y="128"/>
                </a:lnTo>
                <a:lnTo>
                  <a:pt x="568" y="121"/>
                </a:lnTo>
                <a:lnTo>
                  <a:pt x="585" y="121"/>
                </a:lnTo>
                <a:lnTo>
                  <a:pt x="592" y="121"/>
                </a:lnTo>
                <a:lnTo>
                  <a:pt x="592" y="112"/>
                </a:lnTo>
                <a:lnTo>
                  <a:pt x="600" y="112"/>
                </a:lnTo>
                <a:lnTo>
                  <a:pt x="609" y="112"/>
                </a:lnTo>
                <a:lnTo>
                  <a:pt x="616" y="104"/>
                </a:lnTo>
                <a:lnTo>
                  <a:pt x="633" y="104"/>
                </a:lnTo>
                <a:lnTo>
                  <a:pt x="640" y="97"/>
                </a:lnTo>
                <a:lnTo>
                  <a:pt x="648" y="97"/>
                </a:lnTo>
                <a:lnTo>
                  <a:pt x="657" y="97"/>
                </a:lnTo>
                <a:lnTo>
                  <a:pt x="672" y="88"/>
                </a:lnTo>
                <a:lnTo>
                  <a:pt x="681" y="88"/>
                </a:lnTo>
                <a:lnTo>
                  <a:pt x="688" y="88"/>
                </a:lnTo>
                <a:lnTo>
                  <a:pt x="705" y="88"/>
                </a:lnTo>
                <a:lnTo>
                  <a:pt x="705" y="80"/>
                </a:lnTo>
                <a:lnTo>
                  <a:pt x="712" y="80"/>
                </a:lnTo>
                <a:lnTo>
                  <a:pt x="720" y="80"/>
                </a:lnTo>
                <a:lnTo>
                  <a:pt x="720" y="88"/>
                </a:lnTo>
                <a:lnTo>
                  <a:pt x="720" y="80"/>
                </a:lnTo>
                <a:lnTo>
                  <a:pt x="729" y="80"/>
                </a:lnTo>
                <a:lnTo>
                  <a:pt x="736" y="72"/>
                </a:lnTo>
                <a:lnTo>
                  <a:pt x="744" y="72"/>
                </a:lnTo>
                <a:lnTo>
                  <a:pt x="753" y="72"/>
                </a:lnTo>
                <a:lnTo>
                  <a:pt x="753" y="64"/>
                </a:lnTo>
                <a:lnTo>
                  <a:pt x="760" y="64"/>
                </a:lnTo>
                <a:lnTo>
                  <a:pt x="768" y="64"/>
                </a:lnTo>
                <a:lnTo>
                  <a:pt x="768" y="56"/>
                </a:lnTo>
                <a:lnTo>
                  <a:pt x="784" y="48"/>
                </a:lnTo>
                <a:lnTo>
                  <a:pt x="801" y="48"/>
                </a:lnTo>
                <a:lnTo>
                  <a:pt x="808" y="48"/>
                </a:lnTo>
                <a:lnTo>
                  <a:pt x="808" y="40"/>
                </a:lnTo>
                <a:lnTo>
                  <a:pt x="825" y="40"/>
                </a:lnTo>
                <a:lnTo>
                  <a:pt x="832" y="40"/>
                </a:lnTo>
                <a:lnTo>
                  <a:pt x="840" y="40"/>
                </a:lnTo>
                <a:lnTo>
                  <a:pt x="856" y="40"/>
                </a:lnTo>
                <a:lnTo>
                  <a:pt x="856" y="32"/>
                </a:lnTo>
                <a:lnTo>
                  <a:pt x="864" y="32"/>
                </a:lnTo>
                <a:lnTo>
                  <a:pt x="880" y="32"/>
                </a:lnTo>
                <a:lnTo>
                  <a:pt x="889" y="32"/>
                </a:lnTo>
                <a:lnTo>
                  <a:pt x="904" y="32"/>
                </a:lnTo>
                <a:lnTo>
                  <a:pt x="921" y="24"/>
                </a:lnTo>
                <a:lnTo>
                  <a:pt x="937" y="24"/>
                </a:lnTo>
                <a:lnTo>
                  <a:pt x="945" y="24"/>
                </a:lnTo>
                <a:lnTo>
                  <a:pt x="961" y="24"/>
                </a:lnTo>
                <a:lnTo>
                  <a:pt x="976" y="16"/>
                </a:lnTo>
                <a:lnTo>
                  <a:pt x="993" y="8"/>
                </a:lnTo>
                <a:lnTo>
                  <a:pt x="1000" y="8"/>
                </a:lnTo>
                <a:lnTo>
                  <a:pt x="1009" y="8"/>
                </a:lnTo>
                <a:lnTo>
                  <a:pt x="1024" y="8"/>
                </a:lnTo>
                <a:lnTo>
                  <a:pt x="1041" y="8"/>
                </a:lnTo>
                <a:lnTo>
                  <a:pt x="1057" y="8"/>
                </a:lnTo>
                <a:lnTo>
                  <a:pt x="1072" y="0"/>
                </a:lnTo>
                <a:lnTo>
                  <a:pt x="1089" y="0"/>
                </a:lnTo>
                <a:lnTo>
                  <a:pt x="1096" y="0"/>
                </a:lnTo>
                <a:lnTo>
                  <a:pt x="1113" y="0"/>
                </a:lnTo>
                <a:lnTo>
                  <a:pt x="1120" y="0"/>
                </a:lnTo>
                <a:lnTo>
                  <a:pt x="1129" y="0"/>
                </a:lnTo>
                <a:lnTo>
                  <a:pt x="1144" y="0"/>
                </a:lnTo>
                <a:lnTo>
                  <a:pt x="1153" y="0"/>
                </a:lnTo>
                <a:lnTo>
                  <a:pt x="1161" y="0"/>
                </a:lnTo>
                <a:lnTo>
                  <a:pt x="1177" y="0"/>
                </a:lnTo>
                <a:lnTo>
                  <a:pt x="1185" y="0"/>
                </a:lnTo>
                <a:lnTo>
                  <a:pt x="1193" y="0"/>
                </a:lnTo>
                <a:lnTo>
                  <a:pt x="1201" y="0"/>
                </a:lnTo>
                <a:lnTo>
                  <a:pt x="1217" y="0"/>
                </a:lnTo>
                <a:lnTo>
                  <a:pt x="1217" y="8"/>
                </a:lnTo>
                <a:lnTo>
                  <a:pt x="1225" y="8"/>
                </a:lnTo>
                <a:lnTo>
                  <a:pt x="1241" y="8"/>
                </a:lnTo>
                <a:lnTo>
                  <a:pt x="1249" y="16"/>
                </a:lnTo>
                <a:lnTo>
                  <a:pt x="1265" y="24"/>
                </a:lnTo>
                <a:lnTo>
                  <a:pt x="1273" y="24"/>
                </a:lnTo>
                <a:lnTo>
                  <a:pt x="1281" y="24"/>
                </a:lnTo>
                <a:lnTo>
                  <a:pt x="1297" y="32"/>
                </a:lnTo>
                <a:lnTo>
                  <a:pt x="1305" y="32"/>
                </a:lnTo>
                <a:lnTo>
                  <a:pt x="1313" y="32"/>
                </a:lnTo>
                <a:lnTo>
                  <a:pt x="1313" y="40"/>
                </a:lnTo>
                <a:lnTo>
                  <a:pt x="1321" y="40"/>
                </a:lnTo>
                <a:lnTo>
                  <a:pt x="1337" y="40"/>
                </a:lnTo>
                <a:lnTo>
                  <a:pt x="1353" y="48"/>
                </a:lnTo>
                <a:lnTo>
                  <a:pt x="1369" y="56"/>
                </a:lnTo>
                <a:lnTo>
                  <a:pt x="1377" y="56"/>
                </a:lnTo>
                <a:lnTo>
                  <a:pt x="1393" y="56"/>
                </a:lnTo>
                <a:lnTo>
                  <a:pt x="1401" y="64"/>
                </a:lnTo>
                <a:lnTo>
                  <a:pt x="1417" y="72"/>
                </a:lnTo>
                <a:lnTo>
                  <a:pt x="1433" y="80"/>
                </a:lnTo>
                <a:lnTo>
                  <a:pt x="1441" y="80"/>
                </a:lnTo>
                <a:lnTo>
                  <a:pt x="1457" y="88"/>
                </a:lnTo>
                <a:lnTo>
                  <a:pt x="1465" y="88"/>
                </a:lnTo>
                <a:lnTo>
                  <a:pt x="1481" y="97"/>
                </a:lnTo>
                <a:lnTo>
                  <a:pt x="1497" y="97"/>
                </a:lnTo>
                <a:lnTo>
                  <a:pt x="1497" y="104"/>
                </a:lnTo>
                <a:lnTo>
                  <a:pt x="1505" y="104"/>
                </a:lnTo>
                <a:lnTo>
                  <a:pt x="1522" y="104"/>
                </a:lnTo>
                <a:lnTo>
                  <a:pt x="1529" y="121"/>
                </a:lnTo>
                <a:lnTo>
                  <a:pt x="1537" y="121"/>
                </a:lnTo>
                <a:lnTo>
                  <a:pt x="1553" y="128"/>
                </a:lnTo>
                <a:lnTo>
                  <a:pt x="1570" y="128"/>
                </a:lnTo>
                <a:lnTo>
                  <a:pt x="1577" y="128"/>
                </a:lnTo>
                <a:lnTo>
                  <a:pt x="1577" y="136"/>
                </a:lnTo>
                <a:lnTo>
                  <a:pt x="1594" y="145"/>
                </a:lnTo>
                <a:lnTo>
                  <a:pt x="1601" y="145"/>
                </a:lnTo>
                <a:lnTo>
                  <a:pt x="1618" y="145"/>
                </a:lnTo>
                <a:lnTo>
                  <a:pt x="1625" y="145"/>
                </a:lnTo>
                <a:lnTo>
                  <a:pt x="1642" y="145"/>
                </a:lnTo>
                <a:lnTo>
                  <a:pt x="1649" y="152"/>
                </a:lnTo>
                <a:lnTo>
                  <a:pt x="1666" y="152"/>
                </a:lnTo>
                <a:lnTo>
                  <a:pt x="1673" y="152"/>
                </a:lnTo>
                <a:lnTo>
                  <a:pt x="1673" y="160"/>
                </a:lnTo>
                <a:lnTo>
                  <a:pt x="1690" y="160"/>
                </a:lnTo>
                <a:lnTo>
                  <a:pt x="1697" y="160"/>
                </a:lnTo>
                <a:lnTo>
                  <a:pt x="1714" y="169"/>
                </a:lnTo>
                <a:lnTo>
                  <a:pt x="1721" y="169"/>
                </a:lnTo>
                <a:lnTo>
                  <a:pt x="1738" y="169"/>
                </a:lnTo>
                <a:lnTo>
                  <a:pt x="1738" y="176"/>
                </a:lnTo>
                <a:lnTo>
                  <a:pt x="1745" y="176"/>
                </a:lnTo>
                <a:lnTo>
                  <a:pt x="1762" y="176"/>
                </a:lnTo>
                <a:lnTo>
                  <a:pt x="1769" y="184"/>
                </a:lnTo>
                <a:lnTo>
                  <a:pt x="1786" y="184"/>
                </a:lnTo>
                <a:lnTo>
                  <a:pt x="1793" y="184"/>
                </a:lnTo>
                <a:lnTo>
                  <a:pt x="1801" y="184"/>
                </a:lnTo>
                <a:lnTo>
                  <a:pt x="1801" y="193"/>
                </a:lnTo>
                <a:lnTo>
                  <a:pt x="1810" y="193"/>
                </a:lnTo>
                <a:lnTo>
                  <a:pt x="1817" y="193"/>
                </a:lnTo>
                <a:lnTo>
                  <a:pt x="1826" y="193"/>
                </a:lnTo>
                <a:lnTo>
                  <a:pt x="1841" y="193"/>
                </a:lnTo>
                <a:lnTo>
                  <a:pt x="1841" y="200"/>
                </a:lnTo>
                <a:lnTo>
                  <a:pt x="1850" y="200"/>
                </a:lnTo>
                <a:lnTo>
                  <a:pt x="1865" y="208"/>
                </a:lnTo>
                <a:lnTo>
                  <a:pt x="1874" y="208"/>
                </a:lnTo>
                <a:lnTo>
                  <a:pt x="1874" y="217"/>
                </a:lnTo>
                <a:lnTo>
                  <a:pt x="1889" y="224"/>
                </a:lnTo>
                <a:lnTo>
                  <a:pt x="1898" y="224"/>
                </a:lnTo>
                <a:lnTo>
                  <a:pt x="1906" y="224"/>
                </a:lnTo>
                <a:lnTo>
                  <a:pt x="1906" y="232"/>
                </a:lnTo>
                <a:lnTo>
                  <a:pt x="1913" y="232"/>
                </a:lnTo>
                <a:lnTo>
                  <a:pt x="1930" y="232"/>
                </a:lnTo>
                <a:lnTo>
                  <a:pt x="1937" y="232"/>
                </a:lnTo>
                <a:lnTo>
                  <a:pt x="1954" y="241"/>
                </a:lnTo>
                <a:lnTo>
                  <a:pt x="1961" y="241"/>
                </a:lnTo>
                <a:lnTo>
                  <a:pt x="1978" y="241"/>
                </a:lnTo>
                <a:lnTo>
                  <a:pt x="1985" y="241"/>
                </a:lnTo>
                <a:lnTo>
                  <a:pt x="1994" y="241"/>
                </a:lnTo>
                <a:lnTo>
                  <a:pt x="2002" y="241"/>
                </a:lnTo>
                <a:lnTo>
                  <a:pt x="2018" y="248"/>
                </a:lnTo>
                <a:lnTo>
                  <a:pt x="2033" y="256"/>
                </a:lnTo>
                <a:lnTo>
                  <a:pt x="2042" y="256"/>
                </a:lnTo>
                <a:lnTo>
                  <a:pt x="2057" y="256"/>
                </a:lnTo>
                <a:lnTo>
                  <a:pt x="2066" y="256"/>
                </a:lnTo>
                <a:lnTo>
                  <a:pt x="2074" y="256"/>
                </a:lnTo>
                <a:lnTo>
                  <a:pt x="2074" y="265"/>
                </a:lnTo>
                <a:lnTo>
                  <a:pt x="2081" y="265"/>
                </a:lnTo>
                <a:lnTo>
                  <a:pt x="2090" y="265"/>
                </a:lnTo>
                <a:lnTo>
                  <a:pt x="2098" y="265"/>
                </a:lnTo>
                <a:lnTo>
                  <a:pt x="2105" y="272"/>
                </a:lnTo>
                <a:lnTo>
                  <a:pt x="2122" y="280"/>
                </a:lnTo>
                <a:lnTo>
                  <a:pt x="2122" y="289"/>
                </a:lnTo>
                <a:lnTo>
                  <a:pt x="2130" y="296"/>
                </a:lnTo>
                <a:lnTo>
                  <a:pt x="2130" y="304"/>
                </a:lnTo>
                <a:lnTo>
                  <a:pt x="2138" y="313"/>
                </a:lnTo>
                <a:lnTo>
                  <a:pt x="2138" y="320"/>
                </a:lnTo>
                <a:lnTo>
                  <a:pt x="2138" y="328"/>
                </a:lnTo>
                <a:lnTo>
                  <a:pt x="2146" y="328"/>
                </a:lnTo>
                <a:lnTo>
                  <a:pt x="2146" y="337"/>
                </a:lnTo>
                <a:lnTo>
                  <a:pt x="2146" y="344"/>
                </a:lnTo>
                <a:lnTo>
                  <a:pt x="2146" y="352"/>
                </a:lnTo>
                <a:lnTo>
                  <a:pt x="2146" y="361"/>
                </a:lnTo>
                <a:lnTo>
                  <a:pt x="2146" y="368"/>
                </a:lnTo>
                <a:lnTo>
                  <a:pt x="2146" y="377"/>
                </a:lnTo>
                <a:lnTo>
                  <a:pt x="2146" y="385"/>
                </a:lnTo>
                <a:lnTo>
                  <a:pt x="2146" y="392"/>
                </a:lnTo>
                <a:lnTo>
                  <a:pt x="2146" y="401"/>
                </a:lnTo>
                <a:lnTo>
                  <a:pt x="2138" y="401"/>
                </a:lnTo>
                <a:lnTo>
                  <a:pt x="2138" y="409"/>
                </a:lnTo>
                <a:lnTo>
                  <a:pt x="2130" y="416"/>
                </a:lnTo>
                <a:lnTo>
                  <a:pt x="2130" y="425"/>
                </a:lnTo>
                <a:lnTo>
                  <a:pt x="2122" y="425"/>
                </a:lnTo>
                <a:lnTo>
                  <a:pt x="2122" y="433"/>
                </a:lnTo>
                <a:lnTo>
                  <a:pt x="2114" y="433"/>
                </a:lnTo>
                <a:lnTo>
                  <a:pt x="2105" y="433"/>
                </a:lnTo>
                <a:lnTo>
                  <a:pt x="2098" y="440"/>
                </a:lnTo>
                <a:lnTo>
                  <a:pt x="2081" y="440"/>
                </a:lnTo>
                <a:lnTo>
                  <a:pt x="2074" y="440"/>
                </a:lnTo>
                <a:lnTo>
                  <a:pt x="2057" y="440"/>
                </a:lnTo>
                <a:lnTo>
                  <a:pt x="2057" y="449"/>
                </a:lnTo>
                <a:lnTo>
                  <a:pt x="2042" y="449"/>
                </a:lnTo>
                <a:lnTo>
                  <a:pt x="2033" y="449"/>
                </a:lnTo>
                <a:lnTo>
                  <a:pt x="2026" y="449"/>
                </a:lnTo>
                <a:lnTo>
                  <a:pt x="2009" y="449"/>
                </a:lnTo>
                <a:lnTo>
                  <a:pt x="2009" y="457"/>
                </a:lnTo>
                <a:lnTo>
                  <a:pt x="1994" y="457"/>
                </a:lnTo>
                <a:lnTo>
                  <a:pt x="1978" y="457"/>
                </a:lnTo>
                <a:lnTo>
                  <a:pt x="1961" y="457"/>
                </a:lnTo>
                <a:lnTo>
                  <a:pt x="1954" y="457"/>
                </a:lnTo>
                <a:lnTo>
                  <a:pt x="1946" y="457"/>
                </a:lnTo>
                <a:lnTo>
                  <a:pt x="1937" y="457"/>
                </a:lnTo>
                <a:lnTo>
                  <a:pt x="1930" y="457"/>
                </a:lnTo>
                <a:lnTo>
                  <a:pt x="1930" y="449"/>
                </a:lnTo>
                <a:lnTo>
                  <a:pt x="1922" y="449"/>
                </a:lnTo>
                <a:lnTo>
                  <a:pt x="1922" y="440"/>
                </a:lnTo>
                <a:lnTo>
                  <a:pt x="1913" y="440"/>
                </a:lnTo>
                <a:lnTo>
                  <a:pt x="1913" y="449"/>
                </a:lnTo>
                <a:lnTo>
                  <a:pt x="1898" y="449"/>
                </a:lnTo>
                <a:lnTo>
                  <a:pt x="1889" y="457"/>
                </a:lnTo>
                <a:lnTo>
                  <a:pt x="1889" y="464"/>
                </a:lnTo>
                <a:lnTo>
                  <a:pt x="1882" y="464"/>
                </a:lnTo>
                <a:lnTo>
                  <a:pt x="1882" y="473"/>
                </a:lnTo>
                <a:lnTo>
                  <a:pt x="1874" y="473"/>
                </a:lnTo>
                <a:lnTo>
                  <a:pt x="1874" y="481"/>
                </a:lnTo>
                <a:lnTo>
                  <a:pt x="1865" y="481"/>
                </a:lnTo>
                <a:lnTo>
                  <a:pt x="1865" y="488"/>
                </a:lnTo>
                <a:lnTo>
                  <a:pt x="1858" y="488"/>
                </a:lnTo>
                <a:lnTo>
                  <a:pt x="1841" y="505"/>
                </a:lnTo>
                <a:lnTo>
                  <a:pt x="1834" y="505"/>
                </a:lnTo>
                <a:lnTo>
                  <a:pt x="1817" y="512"/>
                </a:lnTo>
                <a:lnTo>
                  <a:pt x="1801" y="512"/>
                </a:lnTo>
                <a:lnTo>
                  <a:pt x="1793" y="512"/>
                </a:lnTo>
                <a:lnTo>
                  <a:pt x="1793" y="521"/>
                </a:lnTo>
                <a:lnTo>
                  <a:pt x="1777" y="529"/>
                </a:lnTo>
                <a:lnTo>
                  <a:pt x="1769" y="529"/>
                </a:lnTo>
                <a:lnTo>
                  <a:pt x="1762" y="529"/>
                </a:lnTo>
                <a:lnTo>
                  <a:pt x="1745" y="536"/>
                </a:lnTo>
                <a:lnTo>
                  <a:pt x="1729" y="536"/>
                </a:lnTo>
                <a:lnTo>
                  <a:pt x="1721" y="536"/>
                </a:lnTo>
                <a:lnTo>
                  <a:pt x="1705" y="545"/>
                </a:lnTo>
                <a:lnTo>
                  <a:pt x="1697" y="553"/>
                </a:lnTo>
                <a:lnTo>
                  <a:pt x="1690" y="553"/>
                </a:lnTo>
                <a:lnTo>
                  <a:pt x="1681" y="553"/>
                </a:lnTo>
                <a:lnTo>
                  <a:pt x="1666" y="553"/>
                </a:lnTo>
                <a:lnTo>
                  <a:pt x="1666" y="560"/>
                </a:lnTo>
                <a:lnTo>
                  <a:pt x="1657" y="560"/>
                </a:lnTo>
                <a:lnTo>
                  <a:pt x="1649" y="560"/>
                </a:lnTo>
                <a:lnTo>
                  <a:pt x="1649" y="569"/>
                </a:lnTo>
                <a:lnTo>
                  <a:pt x="1642" y="569"/>
                </a:lnTo>
                <a:lnTo>
                  <a:pt x="1625" y="569"/>
                </a:lnTo>
                <a:lnTo>
                  <a:pt x="1609" y="569"/>
                </a:lnTo>
                <a:lnTo>
                  <a:pt x="1609" y="577"/>
                </a:lnTo>
                <a:lnTo>
                  <a:pt x="1601" y="577"/>
                </a:lnTo>
                <a:lnTo>
                  <a:pt x="1594" y="584"/>
                </a:lnTo>
                <a:lnTo>
                  <a:pt x="1585" y="584"/>
                </a:lnTo>
                <a:lnTo>
                  <a:pt x="1577" y="584"/>
                </a:lnTo>
                <a:lnTo>
                  <a:pt x="1577" y="593"/>
                </a:lnTo>
                <a:lnTo>
                  <a:pt x="1570" y="593"/>
                </a:lnTo>
                <a:lnTo>
                  <a:pt x="1561" y="593"/>
                </a:lnTo>
                <a:lnTo>
                  <a:pt x="1546" y="601"/>
                </a:lnTo>
                <a:lnTo>
                  <a:pt x="1537" y="601"/>
                </a:lnTo>
                <a:lnTo>
                  <a:pt x="1537" y="608"/>
                </a:lnTo>
                <a:lnTo>
                  <a:pt x="1529" y="608"/>
                </a:lnTo>
                <a:lnTo>
                  <a:pt x="1522" y="617"/>
                </a:lnTo>
                <a:lnTo>
                  <a:pt x="1505" y="617"/>
                </a:lnTo>
                <a:lnTo>
                  <a:pt x="1489" y="625"/>
                </a:lnTo>
                <a:lnTo>
                  <a:pt x="1489" y="632"/>
                </a:lnTo>
                <a:lnTo>
                  <a:pt x="1481" y="632"/>
                </a:lnTo>
                <a:lnTo>
                  <a:pt x="1465" y="641"/>
                </a:lnTo>
                <a:lnTo>
                  <a:pt x="1457" y="641"/>
                </a:lnTo>
                <a:lnTo>
                  <a:pt x="1441" y="649"/>
                </a:lnTo>
                <a:lnTo>
                  <a:pt x="1433" y="649"/>
                </a:lnTo>
                <a:lnTo>
                  <a:pt x="1417" y="649"/>
                </a:lnTo>
                <a:lnTo>
                  <a:pt x="1409" y="656"/>
                </a:lnTo>
                <a:lnTo>
                  <a:pt x="1401" y="656"/>
                </a:lnTo>
                <a:lnTo>
                  <a:pt x="1393" y="665"/>
                </a:lnTo>
                <a:lnTo>
                  <a:pt x="1385" y="665"/>
                </a:lnTo>
                <a:lnTo>
                  <a:pt x="1369" y="665"/>
                </a:lnTo>
                <a:lnTo>
                  <a:pt x="1361" y="673"/>
                </a:lnTo>
                <a:lnTo>
                  <a:pt x="1353" y="673"/>
                </a:lnTo>
                <a:lnTo>
                  <a:pt x="1345" y="673"/>
                </a:lnTo>
                <a:lnTo>
                  <a:pt x="1329" y="681"/>
                </a:lnTo>
                <a:lnTo>
                  <a:pt x="1321" y="681"/>
                </a:lnTo>
                <a:lnTo>
                  <a:pt x="1313" y="681"/>
                </a:lnTo>
                <a:lnTo>
                  <a:pt x="1305" y="689"/>
                </a:lnTo>
                <a:lnTo>
                  <a:pt x="1297" y="689"/>
                </a:lnTo>
                <a:lnTo>
                  <a:pt x="1289" y="697"/>
                </a:lnTo>
                <a:lnTo>
                  <a:pt x="1281" y="697"/>
                </a:lnTo>
                <a:lnTo>
                  <a:pt x="1273" y="697"/>
                </a:lnTo>
                <a:lnTo>
                  <a:pt x="1257" y="705"/>
                </a:lnTo>
                <a:lnTo>
                  <a:pt x="1249" y="713"/>
                </a:lnTo>
                <a:lnTo>
                  <a:pt x="1233" y="713"/>
                </a:lnTo>
                <a:lnTo>
                  <a:pt x="1225" y="713"/>
                </a:lnTo>
                <a:lnTo>
                  <a:pt x="1217" y="721"/>
                </a:lnTo>
                <a:lnTo>
                  <a:pt x="1209" y="721"/>
                </a:lnTo>
                <a:lnTo>
                  <a:pt x="1201" y="721"/>
                </a:lnTo>
                <a:lnTo>
                  <a:pt x="1193" y="721"/>
                </a:lnTo>
                <a:lnTo>
                  <a:pt x="1185" y="721"/>
                </a:lnTo>
                <a:lnTo>
                  <a:pt x="1177" y="721"/>
                </a:lnTo>
                <a:lnTo>
                  <a:pt x="1177" y="729"/>
                </a:lnTo>
                <a:lnTo>
                  <a:pt x="1168" y="729"/>
                </a:lnTo>
                <a:lnTo>
                  <a:pt x="1153" y="729"/>
                </a:lnTo>
                <a:lnTo>
                  <a:pt x="1144" y="729"/>
                </a:lnTo>
                <a:lnTo>
                  <a:pt x="1137" y="729"/>
                </a:lnTo>
                <a:lnTo>
                  <a:pt x="1129" y="729"/>
                </a:lnTo>
                <a:lnTo>
                  <a:pt x="1120" y="729"/>
                </a:lnTo>
                <a:lnTo>
                  <a:pt x="1113" y="729"/>
                </a:lnTo>
                <a:lnTo>
                  <a:pt x="1105" y="729"/>
                </a:lnTo>
                <a:lnTo>
                  <a:pt x="1105" y="737"/>
                </a:lnTo>
                <a:lnTo>
                  <a:pt x="1096" y="737"/>
                </a:lnTo>
                <a:lnTo>
                  <a:pt x="1089" y="737"/>
                </a:lnTo>
                <a:lnTo>
                  <a:pt x="1072" y="737"/>
                </a:lnTo>
                <a:lnTo>
                  <a:pt x="1065" y="737"/>
                </a:lnTo>
                <a:lnTo>
                  <a:pt x="1048" y="737"/>
                </a:lnTo>
                <a:lnTo>
                  <a:pt x="1048" y="745"/>
                </a:lnTo>
                <a:lnTo>
                  <a:pt x="1041" y="745"/>
                </a:lnTo>
                <a:lnTo>
                  <a:pt x="1033" y="745"/>
                </a:lnTo>
                <a:lnTo>
                  <a:pt x="1024" y="745"/>
                </a:lnTo>
                <a:lnTo>
                  <a:pt x="1017" y="745"/>
                </a:lnTo>
                <a:lnTo>
                  <a:pt x="1000" y="745"/>
                </a:lnTo>
                <a:lnTo>
                  <a:pt x="985" y="745"/>
                </a:lnTo>
                <a:lnTo>
                  <a:pt x="976" y="745"/>
                </a:lnTo>
                <a:lnTo>
                  <a:pt x="969" y="745"/>
                </a:lnTo>
                <a:lnTo>
                  <a:pt x="961" y="745"/>
                </a:lnTo>
                <a:lnTo>
                  <a:pt x="952" y="745"/>
                </a:lnTo>
                <a:lnTo>
                  <a:pt x="945" y="745"/>
                </a:lnTo>
                <a:lnTo>
                  <a:pt x="937" y="745"/>
                </a:lnTo>
                <a:lnTo>
                  <a:pt x="928" y="745"/>
                </a:lnTo>
                <a:lnTo>
                  <a:pt x="913" y="745"/>
                </a:lnTo>
                <a:lnTo>
                  <a:pt x="904" y="745"/>
                </a:lnTo>
                <a:lnTo>
                  <a:pt x="897" y="745"/>
                </a:lnTo>
                <a:lnTo>
                  <a:pt x="889" y="745"/>
                </a:lnTo>
                <a:lnTo>
                  <a:pt x="880" y="745"/>
                </a:lnTo>
                <a:lnTo>
                  <a:pt x="873" y="745"/>
                </a:lnTo>
                <a:lnTo>
                  <a:pt x="864" y="745"/>
                </a:lnTo>
                <a:lnTo>
                  <a:pt x="856" y="745"/>
                </a:lnTo>
                <a:lnTo>
                  <a:pt x="840" y="745"/>
                </a:lnTo>
                <a:lnTo>
                  <a:pt x="825" y="737"/>
                </a:lnTo>
                <a:lnTo>
                  <a:pt x="816" y="737"/>
                </a:lnTo>
                <a:lnTo>
                  <a:pt x="801" y="737"/>
                </a:lnTo>
                <a:lnTo>
                  <a:pt x="784" y="737"/>
                </a:lnTo>
                <a:lnTo>
                  <a:pt x="768" y="737"/>
                </a:lnTo>
                <a:lnTo>
                  <a:pt x="760" y="737"/>
                </a:lnTo>
                <a:lnTo>
                  <a:pt x="753" y="729"/>
                </a:lnTo>
                <a:lnTo>
                  <a:pt x="744" y="729"/>
                </a:lnTo>
                <a:lnTo>
                  <a:pt x="729" y="729"/>
                </a:lnTo>
                <a:lnTo>
                  <a:pt x="720" y="729"/>
                </a:lnTo>
                <a:lnTo>
                  <a:pt x="712" y="729"/>
                </a:lnTo>
                <a:lnTo>
                  <a:pt x="696" y="729"/>
                </a:lnTo>
                <a:lnTo>
                  <a:pt x="688" y="721"/>
                </a:lnTo>
                <a:lnTo>
                  <a:pt x="681" y="721"/>
                </a:lnTo>
                <a:lnTo>
                  <a:pt x="672" y="721"/>
                </a:lnTo>
                <a:lnTo>
                  <a:pt x="664" y="713"/>
                </a:lnTo>
                <a:lnTo>
                  <a:pt x="648" y="713"/>
                </a:lnTo>
                <a:lnTo>
                  <a:pt x="640" y="713"/>
                </a:lnTo>
                <a:lnTo>
                  <a:pt x="640" y="705"/>
                </a:lnTo>
                <a:lnTo>
                  <a:pt x="633" y="705"/>
                </a:lnTo>
                <a:lnTo>
                  <a:pt x="624" y="705"/>
                </a:lnTo>
                <a:lnTo>
                  <a:pt x="609" y="689"/>
                </a:lnTo>
                <a:lnTo>
                  <a:pt x="592" y="689"/>
                </a:lnTo>
                <a:lnTo>
                  <a:pt x="585" y="681"/>
                </a:lnTo>
                <a:lnTo>
                  <a:pt x="576" y="681"/>
                </a:lnTo>
                <a:lnTo>
                  <a:pt x="576" y="673"/>
                </a:lnTo>
                <a:lnTo>
                  <a:pt x="568" y="673"/>
                </a:lnTo>
                <a:lnTo>
                  <a:pt x="560" y="673"/>
                </a:lnTo>
                <a:lnTo>
                  <a:pt x="560" y="665"/>
                </a:lnTo>
                <a:lnTo>
                  <a:pt x="552" y="665"/>
                </a:lnTo>
                <a:lnTo>
                  <a:pt x="544" y="665"/>
                </a:lnTo>
                <a:lnTo>
                  <a:pt x="544" y="656"/>
                </a:lnTo>
                <a:lnTo>
                  <a:pt x="528" y="656"/>
                </a:lnTo>
                <a:lnTo>
                  <a:pt x="520" y="656"/>
                </a:lnTo>
                <a:lnTo>
                  <a:pt x="520" y="649"/>
                </a:lnTo>
                <a:lnTo>
                  <a:pt x="512" y="649"/>
                </a:lnTo>
                <a:lnTo>
                  <a:pt x="504" y="649"/>
                </a:lnTo>
                <a:lnTo>
                  <a:pt x="504" y="641"/>
                </a:lnTo>
                <a:lnTo>
                  <a:pt x="488" y="641"/>
                </a:lnTo>
                <a:lnTo>
                  <a:pt x="488" y="632"/>
                </a:lnTo>
                <a:lnTo>
                  <a:pt x="472" y="632"/>
                </a:lnTo>
                <a:lnTo>
                  <a:pt x="472" y="625"/>
                </a:lnTo>
                <a:lnTo>
                  <a:pt x="464" y="625"/>
                </a:lnTo>
                <a:lnTo>
                  <a:pt x="464" y="617"/>
                </a:lnTo>
                <a:lnTo>
                  <a:pt x="448" y="608"/>
                </a:lnTo>
                <a:lnTo>
                  <a:pt x="440" y="608"/>
                </a:lnTo>
                <a:lnTo>
                  <a:pt x="440" y="601"/>
                </a:lnTo>
                <a:lnTo>
                  <a:pt x="424" y="601"/>
                </a:lnTo>
                <a:lnTo>
                  <a:pt x="424" y="593"/>
                </a:lnTo>
                <a:lnTo>
                  <a:pt x="416" y="593"/>
                </a:lnTo>
                <a:lnTo>
                  <a:pt x="408" y="593"/>
                </a:lnTo>
                <a:lnTo>
                  <a:pt x="400" y="584"/>
                </a:lnTo>
                <a:lnTo>
                  <a:pt x="392" y="584"/>
                </a:lnTo>
                <a:lnTo>
                  <a:pt x="392" y="577"/>
                </a:lnTo>
                <a:lnTo>
                  <a:pt x="384" y="577"/>
                </a:lnTo>
                <a:lnTo>
                  <a:pt x="376" y="569"/>
                </a:lnTo>
                <a:lnTo>
                  <a:pt x="376" y="560"/>
                </a:lnTo>
                <a:lnTo>
                  <a:pt x="368" y="560"/>
                </a:lnTo>
                <a:lnTo>
                  <a:pt x="360" y="553"/>
                </a:lnTo>
                <a:lnTo>
                  <a:pt x="352" y="553"/>
                </a:lnTo>
                <a:lnTo>
                  <a:pt x="344" y="545"/>
                </a:lnTo>
                <a:lnTo>
                  <a:pt x="336" y="545"/>
                </a:lnTo>
                <a:lnTo>
                  <a:pt x="328" y="545"/>
                </a:lnTo>
                <a:lnTo>
                  <a:pt x="328" y="536"/>
                </a:lnTo>
                <a:lnTo>
                  <a:pt x="320" y="536"/>
                </a:lnTo>
                <a:lnTo>
                  <a:pt x="320" y="529"/>
                </a:lnTo>
                <a:lnTo>
                  <a:pt x="312" y="529"/>
                </a:lnTo>
                <a:lnTo>
                  <a:pt x="312" y="521"/>
                </a:lnTo>
                <a:lnTo>
                  <a:pt x="304" y="521"/>
                </a:lnTo>
                <a:lnTo>
                  <a:pt x="296" y="521"/>
                </a:lnTo>
                <a:lnTo>
                  <a:pt x="296" y="512"/>
                </a:lnTo>
                <a:lnTo>
                  <a:pt x="288" y="505"/>
                </a:lnTo>
                <a:lnTo>
                  <a:pt x="280" y="488"/>
                </a:lnTo>
                <a:lnTo>
                  <a:pt x="272" y="473"/>
                </a:lnTo>
                <a:lnTo>
                  <a:pt x="272" y="464"/>
                </a:lnTo>
                <a:lnTo>
                  <a:pt x="264" y="464"/>
                </a:lnTo>
                <a:lnTo>
                  <a:pt x="264" y="473"/>
                </a:lnTo>
                <a:lnTo>
                  <a:pt x="256" y="481"/>
                </a:lnTo>
                <a:lnTo>
                  <a:pt x="240" y="473"/>
                </a:lnTo>
                <a:lnTo>
                  <a:pt x="231" y="473"/>
                </a:lnTo>
                <a:lnTo>
                  <a:pt x="224" y="473"/>
                </a:lnTo>
                <a:lnTo>
                  <a:pt x="224" y="464"/>
                </a:lnTo>
                <a:lnTo>
                  <a:pt x="216" y="464"/>
                </a:lnTo>
                <a:lnTo>
                  <a:pt x="207" y="464"/>
                </a:lnTo>
                <a:lnTo>
                  <a:pt x="207" y="457"/>
                </a:lnTo>
                <a:lnTo>
                  <a:pt x="200" y="457"/>
                </a:lnTo>
                <a:lnTo>
                  <a:pt x="192" y="457"/>
                </a:lnTo>
                <a:lnTo>
                  <a:pt x="183" y="457"/>
                </a:lnTo>
                <a:lnTo>
                  <a:pt x="183" y="449"/>
                </a:lnTo>
                <a:lnTo>
                  <a:pt x="176" y="449"/>
                </a:lnTo>
                <a:lnTo>
                  <a:pt x="168" y="449"/>
                </a:lnTo>
                <a:lnTo>
                  <a:pt x="152" y="449"/>
                </a:lnTo>
                <a:lnTo>
                  <a:pt x="135" y="449"/>
                </a:lnTo>
                <a:lnTo>
                  <a:pt x="120" y="449"/>
                </a:lnTo>
                <a:lnTo>
                  <a:pt x="111" y="449"/>
                </a:lnTo>
                <a:lnTo>
                  <a:pt x="104" y="449"/>
                </a:lnTo>
                <a:lnTo>
                  <a:pt x="96" y="449"/>
                </a:lnTo>
                <a:lnTo>
                  <a:pt x="80" y="449"/>
                </a:lnTo>
                <a:lnTo>
                  <a:pt x="72" y="449"/>
                </a:lnTo>
                <a:lnTo>
                  <a:pt x="63" y="449"/>
                </a:lnTo>
                <a:lnTo>
                  <a:pt x="63" y="440"/>
                </a:lnTo>
                <a:lnTo>
                  <a:pt x="56" y="440"/>
                </a:lnTo>
                <a:lnTo>
                  <a:pt x="48" y="440"/>
                </a:lnTo>
                <a:lnTo>
                  <a:pt x="32" y="433"/>
                </a:lnTo>
                <a:lnTo>
                  <a:pt x="24" y="433"/>
                </a:lnTo>
                <a:lnTo>
                  <a:pt x="15" y="433"/>
                </a:lnTo>
                <a:lnTo>
                  <a:pt x="8" y="433"/>
                </a:lnTo>
                <a:lnTo>
                  <a:pt x="8" y="425"/>
                </a:lnTo>
                <a:lnTo>
                  <a:pt x="0" y="425"/>
                </a:lnTo>
                <a:lnTo>
                  <a:pt x="0" y="416"/>
                </a:lnTo>
                <a:lnTo>
                  <a:pt x="0" y="409"/>
                </a:lnTo>
                <a:lnTo>
                  <a:pt x="0" y="401"/>
                </a:lnTo>
                <a:lnTo>
                  <a:pt x="0" y="392"/>
                </a:lnTo>
                <a:lnTo>
                  <a:pt x="0" y="385"/>
                </a:lnTo>
                <a:lnTo>
                  <a:pt x="0" y="368"/>
                </a:lnTo>
                <a:lnTo>
                  <a:pt x="0" y="361"/>
                </a:lnTo>
                <a:lnTo>
                  <a:pt x="0" y="352"/>
                </a:lnTo>
                <a:lnTo>
                  <a:pt x="0" y="344"/>
                </a:lnTo>
                <a:lnTo>
                  <a:pt x="0" y="337"/>
                </a:lnTo>
                <a:lnTo>
                  <a:pt x="0" y="328"/>
                </a:lnTo>
                <a:lnTo>
                  <a:pt x="8" y="328"/>
                </a:lnTo>
                <a:lnTo>
                  <a:pt x="8" y="320"/>
                </a:lnTo>
                <a:lnTo>
                  <a:pt x="8" y="304"/>
                </a:lnTo>
                <a:lnTo>
                  <a:pt x="15" y="304"/>
                </a:lnTo>
                <a:lnTo>
                  <a:pt x="15" y="296"/>
                </a:lnTo>
                <a:lnTo>
                  <a:pt x="15" y="289"/>
                </a:lnTo>
                <a:lnTo>
                  <a:pt x="15" y="272"/>
                </a:lnTo>
                <a:lnTo>
                  <a:pt x="15" y="265"/>
                </a:lnTo>
                <a:lnTo>
                  <a:pt x="24" y="265"/>
                </a:lnTo>
                <a:lnTo>
                  <a:pt x="24" y="256"/>
                </a:lnTo>
                <a:lnTo>
                  <a:pt x="32" y="256"/>
                </a:lnTo>
                <a:close/>
              </a:path>
            </a:pathLst>
          </a:custGeom>
          <a:solidFill>
            <a:srgbClr val="FF2A35"/>
          </a:solidFill>
          <a:ln w="25400">
            <a:solidFill>
              <a:srgbClr val="800000"/>
            </a:solidFill>
            <a:round/>
            <a:headEnd/>
            <a:tailEnd/>
          </a:ln>
        </p:spPr>
        <p:txBody>
          <a:bodyPr/>
          <a:lstStyle/>
          <a:p>
            <a:endParaRPr lang="ja-JP" altLang="en-US" dirty="0">
              <a:solidFill>
                <a:srgbClr val="000000"/>
              </a:solidFill>
            </a:endParaRPr>
          </a:p>
        </p:txBody>
      </p:sp>
      <p:sp>
        <p:nvSpPr>
          <p:cNvPr id="172044" name="Oval 9"/>
          <p:cNvSpPr>
            <a:spLocks noChangeArrowheads="1"/>
          </p:cNvSpPr>
          <p:nvPr/>
        </p:nvSpPr>
        <p:spPr bwMode="invGray">
          <a:xfrm>
            <a:off x="3724275" y="2452688"/>
            <a:ext cx="1758950" cy="1744662"/>
          </a:xfrm>
          <a:prstGeom prst="ellipse">
            <a:avLst/>
          </a:prstGeom>
          <a:solidFill>
            <a:srgbClr val="D5006C"/>
          </a:solidFill>
          <a:ln w="25400">
            <a:solidFill>
              <a:srgbClr val="000000"/>
            </a:solidFill>
            <a:round/>
            <a:headEnd/>
            <a:tailEnd/>
          </a:ln>
        </p:spPr>
        <p:txBody>
          <a:bodyPr/>
          <a:lstStyle/>
          <a:p>
            <a:pPr>
              <a:spcBef>
                <a:spcPct val="50000"/>
              </a:spcBef>
            </a:pPr>
            <a:endParaRPr lang="ja-JP" altLang="en-US" dirty="0">
              <a:solidFill>
                <a:srgbClr val="000000"/>
              </a:solidFill>
              <a:latin typeface="ＭＳ Ｐゴシック" pitchFamily="50" charset="-128"/>
            </a:endParaRPr>
          </a:p>
        </p:txBody>
      </p:sp>
      <p:sp>
        <p:nvSpPr>
          <p:cNvPr id="756746" name="Rectangle 10"/>
          <p:cNvSpPr>
            <a:spLocks noChangeArrowheads="1"/>
          </p:cNvSpPr>
          <p:nvPr/>
        </p:nvSpPr>
        <p:spPr bwMode="invGray">
          <a:xfrm>
            <a:off x="3614738" y="949325"/>
            <a:ext cx="952500" cy="569913"/>
          </a:xfrm>
          <a:prstGeom prst="rect">
            <a:avLst/>
          </a:prstGeom>
          <a:noFill/>
          <a:ln w="9525">
            <a:noFill/>
            <a:miter lim="800000"/>
            <a:headEnd/>
            <a:tailEnd/>
          </a:ln>
        </p:spPr>
        <p:txBody>
          <a:bodyPr wrap="none" lIns="0" tIns="0" rIns="0" bIns="0">
            <a:spAutoFit/>
          </a:bodyPr>
          <a:lstStyle/>
          <a:p>
            <a:pPr>
              <a:defRPr/>
            </a:pPr>
            <a:r>
              <a:rPr lang="ja-JP" altLang="en-US" sz="3700" dirty="0">
                <a:solidFill>
                  <a:srgbClr val="FFFFFF"/>
                </a:solidFill>
                <a:effectLst>
                  <a:outerShdw blurRad="38100" dist="38100" dir="2700000" algn="tl">
                    <a:srgbClr val="000000"/>
                  </a:outerShdw>
                </a:effectLst>
                <a:latin typeface="ＭＳ Ｐゴシック" pitchFamily="50" charset="-128"/>
              </a:rPr>
              <a:t>膵臓</a:t>
            </a:r>
            <a:endParaRPr lang="ja-JP" altLang="en-US" sz="2400" dirty="0">
              <a:solidFill>
                <a:srgbClr val="000000"/>
              </a:solidFill>
              <a:effectLst>
                <a:outerShdw blurRad="38100" dist="38100" dir="2700000" algn="tl">
                  <a:srgbClr val="FFFFFF"/>
                </a:outerShdw>
              </a:effectLst>
              <a:latin typeface="ＭＳ Ｐゴシック" pitchFamily="50" charset="-128"/>
            </a:endParaRPr>
          </a:p>
        </p:txBody>
      </p:sp>
      <p:sp>
        <p:nvSpPr>
          <p:cNvPr id="756747" name="Rectangle 11"/>
          <p:cNvSpPr>
            <a:spLocks noChangeArrowheads="1"/>
          </p:cNvSpPr>
          <p:nvPr/>
        </p:nvSpPr>
        <p:spPr bwMode="invGray">
          <a:xfrm>
            <a:off x="1373188" y="4089400"/>
            <a:ext cx="952500" cy="569913"/>
          </a:xfrm>
          <a:prstGeom prst="rect">
            <a:avLst/>
          </a:prstGeom>
          <a:noFill/>
          <a:ln w="9525">
            <a:noFill/>
            <a:miter lim="800000"/>
            <a:headEnd/>
            <a:tailEnd/>
          </a:ln>
        </p:spPr>
        <p:txBody>
          <a:bodyPr wrap="none" lIns="0" tIns="0" rIns="0" bIns="0">
            <a:spAutoFit/>
          </a:bodyPr>
          <a:lstStyle/>
          <a:p>
            <a:pPr>
              <a:defRPr/>
            </a:pPr>
            <a:r>
              <a:rPr lang="ja-JP" altLang="en-US" sz="3700" dirty="0">
                <a:solidFill>
                  <a:srgbClr val="FFFFFF"/>
                </a:solidFill>
                <a:effectLst>
                  <a:outerShdw blurRad="38100" dist="38100" dir="2700000" algn="tl">
                    <a:srgbClr val="000000"/>
                  </a:outerShdw>
                </a:effectLst>
                <a:latin typeface="ＭＳ Ｐゴシック" pitchFamily="50" charset="-128"/>
              </a:rPr>
              <a:t>肝臓</a:t>
            </a:r>
            <a:endParaRPr lang="ja-JP" altLang="en-US" sz="2400" dirty="0">
              <a:solidFill>
                <a:srgbClr val="000000"/>
              </a:solidFill>
              <a:effectLst>
                <a:outerShdw blurRad="38100" dist="38100" dir="2700000" algn="tl">
                  <a:srgbClr val="FFFFFF"/>
                </a:outerShdw>
              </a:effectLst>
              <a:latin typeface="ＭＳ Ｐゴシック" pitchFamily="50" charset="-128"/>
            </a:endParaRPr>
          </a:p>
        </p:txBody>
      </p:sp>
      <p:sp>
        <p:nvSpPr>
          <p:cNvPr id="756748" name="Rectangle 12"/>
          <p:cNvSpPr>
            <a:spLocks noChangeArrowheads="1"/>
          </p:cNvSpPr>
          <p:nvPr/>
        </p:nvSpPr>
        <p:spPr bwMode="invGray">
          <a:xfrm>
            <a:off x="6453188" y="4368800"/>
            <a:ext cx="952500" cy="569913"/>
          </a:xfrm>
          <a:prstGeom prst="rect">
            <a:avLst/>
          </a:prstGeom>
          <a:noFill/>
          <a:ln w="9525">
            <a:noFill/>
            <a:miter lim="800000"/>
            <a:headEnd/>
            <a:tailEnd/>
          </a:ln>
        </p:spPr>
        <p:txBody>
          <a:bodyPr wrap="none" lIns="0" tIns="0" rIns="0" bIns="0">
            <a:spAutoFit/>
          </a:bodyPr>
          <a:lstStyle/>
          <a:p>
            <a:pPr>
              <a:defRPr/>
            </a:pPr>
            <a:r>
              <a:rPr lang="ja-JP" altLang="en-US" sz="3700" dirty="0">
                <a:solidFill>
                  <a:srgbClr val="FFFFFF"/>
                </a:solidFill>
                <a:effectLst>
                  <a:outerShdw blurRad="38100" dist="38100" dir="2700000" algn="tl">
                    <a:srgbClr val="000000"/>
                  </a:outerShdw>
                </a:effectLst>
                <a:latin typeface="ＭＳ Ｐゴシック" pitchFamily="50" charset="-128"/>
              </a:rPr>
              <a:t>筋肉</a:t>
            </a:r>
            <a:endParaRPr lang="ja-JP" altLang="en-US" sz="2400" dirty="0">
              <a:solidFill>
                <a:srgbClr val="000000"/>
              </a:solidFill>
              <a:effectLst>
                <a:outerShdw blurRad="38100" dist="38100" dir="2700000" algn="tl">
                  <a:srgbClr val="FFFFFF"/>
                </a:outerShdw>
              </a:effectLst>
              <a:latin typeface="ＭＳ Ｐゴシック" pitchFamily="50" charset="-128"/>
            </a:endParaRPr>
          </a:p>
        </p:txBody>
      </p:sp>
      <p:sp>
        <p:nvSpPr>
          <p:cNvPr id="172048" name="Line 13"/>
          <p:cNvSpPr>
            <a:spLocks noChangeShapeType="1"/>
          </p:cNvSpPr>
          <p:nvPr/>
        </p:nvSpPr>
        <p:spPr bwMode="invGray">
          <a:xfrm flipV="1">
            <a:off x="2295525" y="3257550"/>
            <a:ext cx="0" cy="471488"/>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dirty="0">
              <a:solidFill>
                <a:srgbClr val="000000"/>
              </a:solidFill>
            </a:endParaRPr>
          </a:p>
        </p:txBody>
      </p:sp>
      <p:sp>
        <p:nvSpPr>
          <p:cNvPr id="172049" name="Line 14"/>
          <p:cNvSpPr>
            <a:spLocks noChangeShapeType="1"/>
          </p:cNvSpPr>
          <p:nvPr/>
        </p:nvSpPr>
        <p:spPr bwMode="invGray">
          <a:xfrm flipV="1">
            <a:off x="2414588" y="3063875"/>
            <a:ext cx="839787"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dirty="0">
              <a:solidFill>
                <a:srgbClr val="000000"/>
              </a:solidFill>
            </a:endParaRPr>
          </a:p>
        </p:txBody>
      </p:sp>
      <p:sp>
        <p:nvSpPr>
          <p:cNvPr id="172050" name="Freeform 15"/>
          <p:cNvSpPr>
            <a:spLocks/>
          </p:cNvSpPr>
          <p:nvPr/>
        </p:nvSpPr>
        <p:spPr bwMode="invGray">
          <a:xfrm>
            <a:off x="3074988" y="2862263"/>
            <a:ext cx="387350" cy="385762"/>
          </a:xfrm>
          <a:custGeom>
            <a:avLst/>
            <a:gdLst>
              <a:gd name="T0" fmla="*/ 0 w 311"/>
              <a:gd name="T1" fmla="*/ 2147483647 h 275"/>
              <a:gd name="T2" fmla="*/ 0 w 311"/>
              <a:gd name="T3" fmla="*/ 2147483647 h 275"/>
              <a:gd name="T4" fmla="*/ 2147483647 w 311"/>
              <a:gd name="T5" fmla="*/ 2147483647 h 275"/>
              <a:gd name="T6" fmla="*/ 0 w 311"/>
              <a:gd name="T7" fmla="*/ 0 h 275"/>
              <a:gd name="T8" fmla="*/ 0 w 311"/>
              <a:gd name="T9" fmla="*/ 2147483647 h 275"/>
              <a:gd name="T10" fmla="*/ 0 60000 65536"/>
              <a:gd name="T11" fmla="*/ 0 60000 65536"/>
              <a:gd name="T12" fmla="*/ 0 60000 65536"/>
              <a:gd name="T13" fmla="*/ 0 60000 65536"/>
              <a:gd name="T14" fmla="*/ 0 60000 65536"/>
              <a:gd name="T15" fmla="*/ 0 w 311"/>
              <a:gd name="T16" fmla="*/ 0 h 275"/>
              <a:gd name="T17" fmla="*/ 311 w 311"/>
              <a:gd name="T18" fmla="*/ 275 h 275"/>
            </a:gdLst>
            <a:ahLst/>
            <a:cxnLst>
              <a:cxn ang="T10">
                <a:pos x="T0" y="T1"/>
              </a:cxn>
              <a:cxn ang="T11">
                <a:pos x="T2" y="T3"/>
              </a:cxn>
              <a:cxn ang="T12">
                <a:pos x="T4" y="T5"/>
              </a:cxn>
              <a:cxn ang="T13">
                <a:pos x="T6" y="T7"/>
              </a:cxn>
              <a:cxn ang="T14">
                <a:pos x="T8" y="T9"/>
              </a:cxn>
            </a:cxnLst>
            <a:rect l="T15" t="T16" r="T17" b="T18"/>
            <a:pathLst>
              <a:path w="311" h="275">
                <a:moveTo>
                  <a:pt x="0" y="137"/>
                </a:moveTo>
                <a:lnTo>
                  <a:pt x="0" y="275"/>
                </a:lnTo>
                <a:lnTo>
                  <a:pt x="311" y="137"/>
                </a:lnTo>
                <a:lnTo>
                  <a:pt x="0" y="0"/>
                </a:lnTo>
                <a:lnTo>
                  <a:pt x="0" y="13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srgbClr val="000000"/>
              </a:solidFill>
            </a:endParaRPr>
          </a:p>
        </p:txBody>
      </p:sp>
      <p:sp>
        <p:nvSpPr>
          <p:cNvPr id="172051" name="Arc 16"/>
          <p:cNvSpPr>
            <a:spLocks/>
          </p:cNvSpPr>
          <p:nvPr/>
        </p:nvSpPr>
        <p:spPr bwMode="invGray">
          <a:xfrm>
            <a:off x="2295525" y="3063875"/>
            <a:ext cx="158750" cy="203200"/>
          </a:xfrm>
          <a:custGeom>
            <a:avLst/>
            <a:gdLst>
              <a:gd name="T0" fmla="*/ 0 w 21599"/>
              <a:gd name="T1" fmla="*/ 2147483647 h 21600"/>
              <a:gd name="T2" fmla="*/ 2147483647 w 21599"/>
              <a:gd name="T3" fmla="*/ 0 h 21600"/>
              <a:gd name="T4" fmla="*/ 2147483647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40"/>
                </a:moveTo>
                <a:cubicBezTo>
                  <a:pt x="86" y="9574"/>
                  <a:pt x="9731" y="0"/>
                  <a:pt x="21598" y="0"/>
                </a:cubicBezTo>
              </a:path>
              <a:path w="21599" h="21600" stroke="0" extrusionOk="0">
                <a:moveTo>
                  <a:pt x="-1" y="21440"/>
                </a:moveTo>
                <a:cubicBezTo>
                  <a:pt x="86" y="9574"/>
                  <a:pt x="9731" y="0"/>
                  <a:pt x="21598" y="0"/>
                </a:cubicBezTo>
                <a:lnTo>
                  <a:pt x="21599" y="21600"/>
                </a:lnTo>
                <a:lnTo>
                  <a:pt x="-1" y="21440"/>
                </a:lnTo>
                <a:close/>
              </a:path>
            </a:pathLst>
          </a:custGeom>
          <a:solidFill>
            <a:srgbClr val="0000FF"/>
          </a:solidFill>
          <a:ln w="127000">
            <a:solidFill>
              <a:srgbClr val="FFFF00"/>
            </a:solidFill>
            <a:round/>
            <a:headEnd/>
            <a:tailEnd/>
          </a:ln>
        </p:spPr>
        <p:txBody>
          <a:bodyPr/>
          <a:lstStyle/>
          <a:p>
            <a:endParaRPr lang="ja-JP" altLang="en-US" dirty="0">
              <a:solidFill>
                <a:srgbClr val="000000"/>
              </a:solidFill>
            </a:endParaRPr>
          </a:p>
        </p:txBody>
      </p:sp>
      <p:sp>
        <p:nvSpPr>
          <p:cNvPr id="172052" name="Arc 17"/>
          <p:cNvSpPr>
            <a:spLocks/>
          </p:cNvSpPr>
          <p:nvPr/>
        </p:nvSpPr>
        <p:spPr bwMode="invGray">
          <a:xfrm>
            <a:off x="2124075" y="5157788"/>
            <a:ext cx="215900" cy="485775"/>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solidFill>
            <a:srgbClr val="0000FF"/>
          </a:solidFill>
          <a:ln w="63500">
            <a:solidFill>
              <a:srgbClr val="FFFF99"/>
            </a:solidFill>
            <a:round/>
            <a:headEnd/>
            <a:tailEnd/>
          </a:ln>
        </p:spPr>
        <p:txBody>
          <a:bodyPr/>
          <a:lstStyle/>
          <a:p>
            <a:endParaRPr lang="ja-JP" altLang="en-US" dirty="0">
              <a:solidFill>
                <a:srgbClr val="000000"/>
              </a:solidFill>
            </a:endParaRPr>
          </a:p>
        </p:txBody>
      </p:sp>
      <p:sp>
        <p:nvSpPr>
          <p:cNvPr id="172053" name="Freeform 19"/>
          <p:cNvSpPr>
            <a:spLocks/>
          </p:cNvSpPr>
          <p:nvPr/>
        </p:nvSpPr>
        <p:spPr bwMode="invGray">
          <a:xfrm>
            <a:off x="2006600" y="4859338"/>
            <a:ext cx="241300" cy="307975"/>
          </a:xfrm>
          <a:custGeom>
            <a:avLst/>
            <a:gdLst>
              <a:gd name="T0" fmla="*/ 2147483647 w 194"/>
              <a:gd name="T1" fmla="*/ 2147483647 h 220"/>
              <a:gd name="T2" fmla="*/ 2147483647 w 194"/>
              <a:gd name="T3" fmla="*/ 2147483647 h 220"/>
              <a:gd name="T4" fmla="*/ 2147483647 w 194"/>
              <a:gd name="T5" fmla="*/ 0 h 220"/>
              <a:gd name="T6" fmla="*/ 0 w 194"/>
              <a:gd name="T7" fmla="*/ 2147483647 h 220"/>
              <a:gd name="T8" fmla="*/ 2147483647 w 194"/>
              <a:gd name="T9" fmla="*/ 2147483647 h 220"/>
              <a:gd name="T10" fmla="*/ 0 60000 65536"/>
              <a:gd name="T11" fmla="*/ 0 60000 65536"/>
              <a:gd name="T12" fmla="*/ 0 60000 65536"/>
              <a:gd name="T13" fmla="*/ 0 60000 65536"/>
              <a:gd name="T14" fmla="*/ 0 60000 65536"/>
              <a:gd name="T15" fmla="*/ 0 w 194"/>
              <a:gd name="T16" fmla="*/ 0 h 220"/>
              <a:gd name="T17" fmla="*/ 194 w 194"/>
              <a:gd name="T18" fmla="*/ 220 h 220"/>
            </a:gdLst>
            <a:ahLst/>
            <a:cxnLst>
              <a:cxn ang="T10">
                <a:pos x="T0" y="T1"/>
              </a:cxn>
              <a:cxn ang="T11">
                <a:pos x="T2" y="T3"/>
              </a:cxn>
              <a:cxn ang="T12">
                <a:pos x="T4" y="T5"/>
              </a:cxn>
              <a:cxn ang="T13">
                <a:pos x="T6" y="T7"/>
              </a:cxn>
              <a:cxn ang="T14">
                <a:pos x="T8" y="T9"/>
              </a:cxn>
            </a:cxnLst>
            <a:rect l="T15" t="T16" r="T17" b="T18"/>
            <a:pathLst>
              <a:path w="194" h="220">
                <a:moveTo>
                  <a:pt x="97" y="220"/>
                </a:moveTo>
                <a:lnTo>
                  <a:pt x="194" y="220"/>
                </a:lnTo>
                <a:lnTo>
                  <a:pt x="97" y="0"/>
                </a:lnTo>
                <a:lnTo>
                  <a:pt x="0" y="220"/>
                </a:lnTo>
                <a:lnTo>
                  <a:pt x="97" y="22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srgbClr val="000000"/>
              </a:solidFill>
            </a:endParaRPr>
          </a:p>
        </p:txBody>
      </p:sp>
      <p:sp>
        <p:nvSpPr>
          <p:cNvPr id="756756" name="Rectangle 20"/>
          <p:cNvSpPr>
            <a:spLocks noChangeArrowheads="1"/>
          </p:cNvSpPr>
          <p:nvPr/>
        </p:nvSpPr>
        <p:spPr bwMode="invGray">
          <a:xfrm>
            <a:off x="3895725" y="2608263"/>
            <a:ext cx="720725" cy="862012"/>
          </a:xfrm>
          <a:prstGeom prst="rect">
            <a:avLst/>
          </a:prstGeom>
          <a:noFill/>
          <a:ln w="9525">
            <a:noFill/>
            <a:miter lim="800000"/>
            <a:headEnd/>
            <a:tailEnd/>
          </a:ln>
        </p:spPr>
        <p:txBody>
          <a:bodyPr wrap="none" lIns="0" tIns="0" rIns="0" bIns="0">
            <a:spAutoFit/>
          </a:bodyPr>
          <a:lstStyle/>
          <a:p>
            <a:pPr>
              <a:defRPr/>
            </a:pPr>
            <a:r>
              <a:rPr lang="ja-JP" altLang="en-US" sz="5600" dirty="0">
                <a:solidFill>
                  <a:srgbClr val="FFFF00"/>
                </a:solidFill>
                <a:effectLst>
                  <a:outerShdw blurRad="38100" dist="38100" dir="2700000" algn="tl">
                    <a:srgbClr val="000000"/>
                  </a:outerShdw>
                </a:effectLst>
                <a:latin typeface="ＭＳ Ｐゴシック" pitchFamily="50" charset="-128"/>
              </a:rPr>
              <a:t>血</a:t>
            </a:r>
            <a:endParaRPr lang="ja-JP" altLang="en-US" sz="2400" dirty="0">
              <a:solidFill>
                <a:srgbClr val="000000"/>
              </a:solidFill>
              <a:effectLst>
                <a:outerShdw blurRad="38100" dist="38100" dir="2700000" algn="tl">
                  <a:srgbClr val="FFFFFF"/>
                </a:outerShdw>
              </a:effectLst>
              <a:latin typeface="ＭＳ Ｐゴシック" pitchFamily="50" charset="-128"/>
            </a:endParaRPr>
          </a:p>
        </p:txBody>
      </p:sp>
      <p:sp>
        <p:nvSpPr>
          <p:cNvPr id="756757" name="Rectangle 21"/>
          <p:cNvSpPr>
            <a:spLocks noChangeArrowheads="1"/>
          </p:cNvSpPr>
          <p:nvPr/>
        </p:nvSpPr>
        <p:spPr bwMode="invGray">
          <a:xfrm>
            <a:off x="4603750" y="2614613"/>
            <a:ext cx="720725" cy="862012"/>
          </a:xfrm>
          <a:prstGeom prst="rect">
            <a:avLst/>
          </a:prstGeom>
          <a:noFill/>
          <a:ln w="9525">
            <a:noFill/>
            <a:miter lim="800000"/>
            <a:headEnd/>
            <a:tailEnd/>
          </a:ln>
        </p:spPr>
        <p:txBody>
          <a:bodyPr wrap="none" lIns="0" tIns="0" rIns="0" bIns="0">
            <a:spAutoFit/>
          </a:bodyPr>
          <a:lstStyle/>
          <a:p>
            <a:pPr>
              <a:defRPr/>
            </a:pPr>
            <a:r>
              <a:rPr lang="ja-JP" altLang="en-US" sz="5600" dirty="0">
                <a:solidFill>
                  <a:srgbClr val="FFFF00"/>
                </a:solidFill>
                <a:effectLst>
                  <a:outerShdw blurRad="38100" dist="38100" dir="2700000" algn="tl">
                    <a:srgbClr val="000000"/>
                  </a:outerShdw>
                </a:effectLst>
                <a:latin typeface="ＭＳ Ｐゴシック" pitchFamily="50" charset="-128"/>
              </a:rPr>
              <a:t>糖</a:t>
            </a:r>
            <a:endParaRPr lang="ja-JP" altLang="en-US" sz="2400" dirty="0">
              <a:solidFill>
                <a:srgbClr val="000000"/>
              </a:solidFill>
              <a:effectLst>
                <a:outerShdw blurRad="38100" dist="38100" dir="2700000" algn="tl">
                  <a:srgbClr val="FFFFFF"/>
                </a:outerShdw>
              </a:effectLst>
              <a:latin typeface="ＭＳ Ｐゴシック" pitchFamily="50" charset="-128"/>
            </a:endParaRPr>
          </a:p>
        </p:txBody>
      </p:sp>
      <p:sp>
        <p:nvSpPr>
          <p:cNvPr id="172056" name="Freeform 22"/>
          <p:cNvSpPr>
            <a:spLocks/>
          </p:cNvSpPr>
          <p:nvPr/>
        </p:nvSpPr>
        <p:spPr bwMode="invGray">
          <a:xfrm>
            <a:off x="3997325" y="4872038"/>
            <a:ext cx="1139825" cy="890587"/>
          </a:xfrm>
          <a:custGeom>
            <a:avLst/>
            <a:gdLst>
              <a:gd name="T0" fmla="*/ 2147483647 w 913"/>
              <a:gd name="T1" fmla="*/ 2147483647 h 633"/>
              <a:gd name="T2" fmla="*/ 2147483647 w 913"/>
              <a:gd name="T3" fmla="*/ 2147483647 h 633"/>
              <a:gd name="T4" fmla="*/ 2147483647 w 913"/>
              <a:gd name="T5" fmla="*/ 2147483647 h 633"/>
              <a:gd name="T6" fmla="*/ 2147483647 w 913"/>
              <a:gd name="T7" fmla="*/ 2147483647 h 633"/>
              <a:gd name="T8" fmla="*/ 2147483647 w 913"/>
              <a:gd name="T9" fmla="*/ 2147483647 h 633"/>
              <a:gd name="T10" fmla="*/ 2147483647 w 913"/>
              <a:gd name="T11" fmla="*/ 2147483647 h 633"/>
              <a:gd name="T12" fmla="*/ 0 w 913"/>
              <a:gd name="T13" fmla="*/ 2147483647 h 633"/>
              <a:gd name="T14" fmla="*/ 0 w 913"/>
              <a:gd name="T15" fmla="*/ 2147483647 h 633"/>
              <a:gd name="T16" fmla="*/ 2147483647 w 913"/>
              <a:gd name="T17" fmla="*/ 2147483647 h 633"/>
              <a:gd name="T18" fmla="*/ 2147483647 w 913"/>
              <a:gd name="T19" fmla="*/ 2147483647 h 633"/>
              <a:gd name="T20" fmla="*/ 2147483647 w 913"/>
              <a:gd name="T21" fmla="*/ 2147483647 h 633"/>
              <a:gd name="T22" fmla="*/ 2147483647 w 913"/>
              <a:gd name="T23" fmla="*/ 2147483647 h 633"/>
              <a:gd name="T24" fmla="*/ 2147483647 w 913"/>
              <a:gd name="T25" fmla="*/ 2147483647 h 633"/>
              <a:gd name="T26" fmla="*/ 2147483647 w 913"/>
              <a:gd name="T27" fmla="*/ 2147483647 h 633"/>
              <a:gd name="T28" fmla="*/ 2147483647 w 913"/>
              <a:gd name="T29" fmla="*/ 2147483647 h 633"/>
              <a:gd name="T30" fmla="*/ 2147483647 w 913"/>
              <a:gd name="T31" fmla="*/ 2147483647 h 633"/>
              <a:gd name="T32" fmla="*/ 2147483647 w 913"/>
              <a:gd name="T33" fmla="*/ 2147483647 h 633"/>
              <a:gd name="T34" fmla="*/ 2147483647 w 913"/>
              <a:gd name="T35" fmla="*/ 2147483647 h 633"/>
              <a:gd name="T36" fmla="*/ 2147483647 w 913"/>
              <a:gd name="T37" fmla="*/ 2147483647 h 633"/>
              <a:gd name="T38" fmla="*/ 2147483647 w 913"/>
              <a:gd name="T39" fmla="*/ 0 h 633"/>
              <a:gd name="T40" fmla="*/ 2147483647 w 913"/>
              <a:gd name="T41" fmla="*/ 2147483647 h 633"/>
              <a:gd name="T42" fmla="*/ 2147483647 w 913"/>
              <a:gd name="T43" fmla="*/ 2147483647 h 633"/>
              <a:gd name="T44" fmla="*/ 2147483647 w 913"/>
              <a:gd name="T45" fmla="*/ 2147483647 h 633"/>
              <a:gd name="T46" fmla="*/ 2147483647 w 913"/>
              <a:gd name="T47" fmla="*/ 2147483647 h 633"/>
              <a:gd name="T48" fmla="*/ 2147483647 w 913"/>
              <a:gd name="T49" fmla="*/ 2147483647 h 633"/>
              <a:gd name="T50" fmla="*/ 2147483647 w 913"/>
              <a:gd name="T51" fmla="*/ 2147483647 h 633"/>
              <a:gd name="T52" fmla="*/ 2147483647 w 913"/>
              <a:gd name="T53" fmla="*/ 2147483647 h 633"/>
              <a:gd name="T54" fmla="*/ 2147483647 w 913"/>
              <a:gd name="T55" fmla="*/ 2147483647 h 633"/>
              <a:gd name="T56" fmla="*/ 2147483647 w 913"/>
              <a:gd name="T57" fmla="*/ 2147483647 h 633"/>
              <a:gd name="T58" fmla="*/ 2147483647 w 913"/>
              <a:gd name="T59" fmla="*/ 2147483647 h 633"/>
              <a:gd name="T60" fmla="*/ 2147483647 w 913"/>
              <a:gd name="T61" fmla="*/ 2147483647 h 633"/>
              <a:gd name="T62" fmla="*/ 2147483647 w 913"/>
              <a:gd name="T63" fmla="*/ 2147483647 h 633"/>
              <a:gd name="T64" fmla="*/ 2147483647 w 913"/>
              <a:gd name="T65" fmla="*/ 2147483647 h 633"/>
              <a:gd name="T66" fmla="*/ 2147483647 w 913"/>
              <a:gd name="T67" fmla="*/ 2147483647 h 633"/>
              <a:gd name="T68" fmla="*/ 2147483647 w 913"/>
              <a:gd name="T69" fmla="*/ 2147483647 h 633"/>
              <a:gd name="T70" fmla="*/ 2147483647 w 913"/>
              <a:gd name="T71" fmla="*/ 2147483647 h 633"/>
              <a:gd name="T72" fmla="*/ 2147483647 w 913"/>
              <a:gd name="T73" fmla="*/ 2147483647 h 633"/>
              <a:gd name="T74" fmla="*/ 2147483647 w 913"/>
              <a:gd name="T75" fmla="*/ 2147483647 h 633"/>
              <a:gd name="T76" fmla="*/ 2147483647 w 913"/>
              <a:gd name="T77" fmla="*/ 2147483647 h 633"/>
              <a:gd name="T78" fmla="*/ 2147483647 w 913"/>
              <a:gd name="T79" fmla="*/ 2147483647 h 633"/>
              <a:gd name="T80" fmla="*/ 2147483647 w 913"/>
              <a:gd name="T81" fmla="*/ 2147483647 h 633"/>
              <a:gd name="T82" fmla="*/ 2147483647 w 913"/>
              <a:gd name="T83" fmla="*/ 2147483647 h 633"/>
              <a:gd name="T84" fmla="*/ 2147483647 w 913"/>
              <a:gd name="T85" fmla="*/ 2147483647 h 633"/>
              <a:gd name="T86" fmla="*/ 2147483647 w 913"/>
              <a:gd name="T87" fmla="*/ 2147483647 h 633"/>
              <a:gd name="T88" fmla="*/ 2147483647 w 913"/>
              <a:gd name="T89" fmla="*/ 2147483647 h 633"/>
              <a:gd name="T90" fmla="*/ 2147483647 w 913"/>
              <a:gd name="T91" fmla="*/ 2147483647 h 633"/>
              <a:gd name="T92" fmla="*/ 2147483647 w 913"/>
              <a:gd name="T93" fmla="*/ 2147483647 h 633"/>
              <a:gd name="T94" fmla="*/ 2147483647 w 913"/>
              <a:gd name="T95" fmla="*/ 2147483647 h 633"/>
              <a:gd name="T96" fmla="*/ 2147483647 w 913"/>
              <a:gd name="T97" fmla="*/ 2147483647 h 633"/>
              <a:gd name="T98" fmla="*/ 2147483647 w 913"/>
              <a:gd name="T99" fmla="*/ 2147483647 h 633"/>
              <a:gd name="T100" fmla="*/ 2147483647 w 913"/>
              <a:gd name="T101" fmla="*/ 2147483647 h 633"/>
              <a:gd name="T102" fmla="*/ 2147483647 w 913"/>
              <a:gd name="T103" fmla="*/ 2147483647 h 633"/>
              <a:gd name="T104" fmla="*/ 2147483647 w 913"/>
              <a:gd name="T105" fmla="*/ 2147483647 h 633"/>
              <a:gd name="T106" fmla="*/ 2147483647 w 913"/>
              <a:gd name="T107" fmla="*/ 2147483647 h 633"/>
              <a:gd name="T108" fmla="*/ 2147483647 w 913"/>
              <a:gd name="T109" fmla="*/ 2147483647 h 633"/>
              <a:gd name="T110" fmla="*/ 2147483647 w 913"/>
              <a:gd name="T111" fmla="*/ 2147483647 h 633"/>
              <a:gd name="T112" fmla="*/ 2147483647 w 913"/>
              <a:gd name="T113" fmla="*/ 2147483647 h 6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3"/>
              <a:gd name="T172" fmla="*/ 0 h 633"/>
              <a:gd name="T173" fmla="*/ 913 w 913"/>
              <a:gd name="T174" fmla="*/ 633 h 6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3" h="633">
                <a:moveTo>
                  <a:pt x="353" y="513"/>
                </a:moveTo>
                <a:lnTo>
                  <a:pt x="345" y="513"/>
                </a:lnTo>
                <a:lnTo>
                  <a:pt x="336" y="513"/>
                </a:lnTo>
                <a:lnTo>
                  <a:pt x="329" y="513"/>
                </a:lnTo>
                <a:lnTo>
                  <a:pt x="321" y="513"/>
                </a:lnTo>
                <a:lnTo>
                  <a:pt x="312" y="513"/>
                </a:lnTo>
                <a:lnTo>
                  <a:pt x="305" y="520"/>
                </a:lnTo>
                <a:lnTo>
                  <a:pt x="288" y="520"/>
                </a:lnTo>
                <a:lnTo>
                  <a:pt x="288" y="528"/>
                </a:lnTo>
                <a:lnTo>
                  <a:pt x="281" y="537"/>
                </a:lnTo>
                <a:lnTo>
                  <a:pt x="273" y="544"/>
                </a:lnTo>
                <a:lnTo>
                  <a:pt x="264" y="544"/>
                </a:lnTo>
                <a:lnTo>
                  <a:pt x="257" y="561"/>
                </a:lnTo>
                <a:lnTo>
                  <a:pt x="249" y="561"/>
                </a:lnTo>
                <a:lnTo>
                  <a:pt x="249" y="568"/>
                </a:lnTo>
                <a:lnTo>
                  <a:pt x="233" y="576"/>
                </a:lnTo>
                <a:lnTo>
                  <a:pt x="233" y="585"/>
                </a:lnTo>
                <a:lnTo>
                  <a:pt x="216" y="585"/>
                </a:lnTo>
                <a:lnTo>
                  <a:pt x="209" y="585"/>
                </a:lnTo>
                <a:lnTo>
                  <a:pt x="200" y="585"/>
                </a:lnTo>
                <a:lnTo>
                  <a:pt x="200" y="592"/>
                </a:lnTo>
                <a:lnTo>
                  <a:pt x="192" y="592"/>
                </a:lnTo>
                <a:lnTo>
                  <a:pt x="185" y="592"/>
                </a:lnTo>
                <a:lnTo>
                  <a:pt x="176" y="592"/>
                </a:lnTo>
                <a:lnTo>
                  <a:pt x="168" y="592"/>
                </a:lnTo>
                <a:lnTo>
                  <a:pt x="168" y="585"/>
                </a:lnTo>
                <a:lnTo>
                  <a:pt x="161" y="585"/>
                </a:lnTo>
                <a:lnTo>
                  <a:pt x="152" y="585"/>
                </a:lnTo>
                <a:lnTo>
                  <a:pt x="144" y="585"/>
                </a:lnTo>
                <a:lnTo>
                  <a:pt x="137" y="585"/>
                </a:lnTo>
                <a:lnTo>
                  <a:pt x="128" y="585"/>
                </a:lnTo>
                <a:lnTo>
                  <a:pt x="120" y="585"/>
                </a:lnTo>
                <a:lnTo>
                  <a:pt x="104" y="576"/>
                </a:lnTo>
                <a:lnTo>
                  <a:pt x="104" y="568"/>
                </a:lnTo>
                <a:lnTo>
                  <a:pt x="96" y="568"/>
                </a:lnTo>
                <a:lnTo>
                  <a:pt x="89" y="568"/>
                </a:lnTo>
                <a:lnTo>
                  <a:pt x="80" y="561"/>
                </a:lnTo>
                <a:lnTo>
                  <a:pt x="72" y="561"/>
                </a:lnTo>
                <a:lnTo>
                  <a:pt x="65" y="561"/>
                </a:lnTo>
                <a:lnTo>
                  <a:pt x="65" y="552"/>
                </a:lnTo>
                <a:lnTo>
                  <a:pt x="56" y="552"/>
                </a:lnTo>
                <a:lnTo>
                  <a:pt x="56" y="544"/>
                </a:lnTo>
                <a:lnTo>
                  <a:pt x="48" y="544"/>
                </a:lnTo>
                <a:lnTo>
                  <a:pt x="41" y="537"/>
                </a:lnTo>
                <a:lnTo>
                  <a:pt x="32" y="537"/>
                </a:lnTo>
                <a:lnTo>
                  <a:pt x="32" y="528"/>
                </a:lnTo>
                <a:lnTo>
                  <a:pt x="32" y="520"/>
                </a:lnTo>
                <a:lnTo>
                  <a:pt x="24" y="520"/>
                </a:lnTo>
                <a:lnTo>
                  <a:pt x="17" y="513"/>
                </a:lnTo>
                <a:lnTo>
                  <a:pt x="17" y="504"/>
                </a:lnTo>
                <a:lnTo>
                  <a:pt x="17" y="496"/>
                </a:lnTo>
                <a:lnTo>
                  <a:pt x="17" y="480"/>
                </a:lnTo>
                <a:lnTo>
                  <a:pt x="17" y="472"/>
                </a:lnTo>
                <a:lnTo>
                  <a:pt x="8" y="472"/>
                </a:lnTo>
                <a:lnTo>
                  <a:pt x="0" y="465"/>
                </a:lnTo>
                <a:lnTo>
                  <a:pt x="0" y="456"/>
                </a:lnTo>
                <a:lnTo>
                  <a:pt x="0" y="448"/>
                </a:lnTo>
                <a:lnTo>
                  <a:pt x="0" y="441"/>
                </a:lnTo>
                <a:lnTo>
                  <a:pt x="0" y="432"/>
                </a:lnTo>
                <a:lnTo>
                  <a:pt x="0" y="424"/>
                </a:lnTo>
                <a:lnTo>
                  <a:pt x="0" y="417"/>
                </a:lnTo>
                <a:lnTo>
                  <a:pt x="0" y="408"/>
                </a:lnTo>
                <a:lnTo>
                  <a:pt x="0" y="393"/>
                </a:lnTo>
                <a:lnTo>
                  <a:pt x="0" y="384"/>
                </a:lnTo>
                <a:lnTo>
                  <a:pt x="0" y="376"/>
                </a:lnTo>
                <a:lnTo>
                  <a:pt x="0" y="368"/>
                </a:lnTo>
                <a:lnTo>
                  <a:pt x="0" y="360"/>
                </a:lnTo>
                <a:lnTo>
                  <a:pt x="0" y="352"/>
                </a:lnTo>
                <a:lnTo>
                  <a:pt x="0" y="344"/>
                </a:lnTo>
                <a:lnTo>
                  <a:pt x="0" y="336"/>
                </a:lnTo>
                <a:lnTo>
                  <a:pt x="0" y="328"/>
                </a:lnTo>
                <a:lnTo>
                  <a:pt x="8" y="320"/>
                </a:lnTo>
                <a:lnTo>
                  <a:pt x="8" y="312"/>
                </a:lnTo>
                <a:lnTo>
                  <a:pt x="17" y="312"/>
                </a:lnTo>
                <a:lnTo>
                  <a:pt x="17" y="304"/>
                </a:lnTo>
                <a:lnTo>
                  <a:pt x="17" y="296"/>
                </a:lnTo>
                <a:lnTo>
                  <a:pt x="17" y="288"/>
                </a:lnTo>
                <a:lnTo>
                  <a:pt x="17" y="280"/>
                </a:lnTo>
                <a:lnTo>
                  <a:pt x="17" y="272"/>
                </a:lnTo>
                <a:lnTo>
                  <a:pt x="17" y="264"/>
                </a:lnTo>
                <a:lnTo>
                  <a:pt x="17" y="256"/>
                </a:lnTo>
                <a:lnTo>
                  <a:pt x="17" y="248"/>
                </a:lnTo>
                <a:lnTo>
                  <a:pt x="24" y="248"/>
                </a:lnTo>
                <a:lnTo>
                  <a:pt x="24" y="240"/>
                </a:lnTo>
                <a:lnTo>
                  <a:pt x="32" y="240"/>
                </a:lnTo>
                <a:lnTo>
                  <a:pt x="32" y="232"/>
                </a:lnTo>
                <a:lnTo>
                  <a:pt x="41" y="224"/>
                </a:lnTo>
                <a:lnTo>
                  <a:pt x="41" y="216"/>
                </a:lnTo>
                <a:lnTo>
                  <a:pt x="48" y="216"/>
                </a:lnTo>
                <a:lnTo>
                  <a:pt x="48" y="208"/>
                </a:lnTo>
                <a:lnTo>
                  <a:pt x="56" y="208"/>
                </a:lnTo>
                <a:lnTo>
                  <a:pt x="56" y="200"/>
                </a:lnTo>
                <a:lnTo>
                  <a:pt x="65" y="192"/>
                </a:lnTo>
                <a:lnTo>
                  <a:pt x="65" y="184"/>
                </a:lnTo>
                <a:lnTo>
                  <a:pt x="80" y="184"/>
                </a:lnTo>
                <a:lnTo>
                  <a:pt x="80" y="176"/>
                </a:lnTo>
                <a:lnTo>
                  <a:pt x="80" y="168"/>
                </a:lnTo>
                <a:lnTo>
                  <a:pt x="80" y="160"/>
                </a:lnTo>
                <a:lnTo>
                  <a:pt x="96" y="160"/>
                </a:lnTo>
                <a:lnTo>
                  <a:pt x="104" y="152"/>
                </a:lnTo>
                <a:lnTo>
                  <a:pt x="104" y="144"/>
                </a:lnTo>
                <a:lnTo>
                  <a:pt x="113" y="144"/>
                </a:lnTo>
                <a:lnTo>
                  <a:pt x="120" y="144"/>
                </a:lnTo>
                <a:lnTo>
                  <a:pt x="128" y="136"/>
                </a:lnTo>
                <a:lnTo>
                  <a:pt x="120" y="136"/>
                </a:lnTo>
                <a:lnTo>
                  <a:pt x="128" y="136"/>
                </a:lnTo>
                <a:lnTo>
                  <a:pt x="137" y="128"/>
                </a:lnTo>
                <a:lnTo>
                  <a:pt x="137" y="120"/>
                </a:lnTo>
                <a:lnTo>
                  <a:pt x="144" y="112"/>
                </a:lnTo>
                <a:lnTo>
                  <a:pt x="152" y="104"/>
                </a:lnTo>
                <a:lnTo>
                  <a:pt x="161" y="104"/>
                </a:lnTo>
                <a:lnTo>
                  <a:pt x="161" y="96"/>
                </a:lnTo>
                <a:lnTo>
                  <a:pt x="168" y="96"/>
                </a:lnTo>
                <a:lnTo>
                  <a:pt x="176" y="96"/>
                </a:lnTo>
                <a:lnTo>
                  <a:pt x="185" y="88"/>
                </a:lnTo>
                <a:lnTo>
                  <a:pt x="192" y="80"/>
                </a:lnTo>
                <a:lnTo>
                  <a:pt x="192" y="72"/>
                </a:lnTo>
                <a:lnTo>
                  <a:pt x="200" y="72"/>
                </a:lnTo>
                <a:lnTo>
                  <a:pt x="209" y="72"/>
                </a:lnTo>
                <a:lnTo>
                  <a:pt x="224" y="63"/>
                </a:lnTo>
                <a:lnTo>
                  <a:pt x="233" y="63"/>
                </a:lnTo>
                <a:lnTo>
                  <a:pt x="249" y="63"/>
                </a:lnTo>
                <a:lnTo>
                  <a:pt x="257" y="63"/>
                </a:lnTo>
                <a:lnTo>
                  <a:pt x="273" y="63"/>
                </a:lnTo>
                <a:lnTo>
                  <a:pt x="281" y="63"/>
                </a:lnTo>
                <a:lnTo>
                  <a:pt x="281" y="56"/>
                </a:lnTo>
                <a:lnTo>
                  <a:pt x="288" y="56"/>
                </a:lnTo>
                <a:lnTo>
                  <a:pt x="305" y="56"/>
                </a:lnTo>
                <a:lnTo>
                  <a:pt x="312" y="56"/>
                </a:lnTo>
                <a:lnTo>
                  <a:pt x="321" y="56"/>
                </a:lnTo>
                <a:lnTo>
                  <a:pt x="321" y="48"/>
                </a:lnTo>
                <a:lnTo>
                  <a:pt x="321" y="39"/>
                </a:lnTo>
                <a:lnTo>
                  <a:pt x="336" y="39"/>
                </a:lnTo>
                <a:lnTo>
                  <a:pt x="345" y="39"/>
                </a:lnTo>
                <a:lnTo>
                  <a:pt x="353" y="32"/>
                </a:lnTo>
                <a:lnTo>
                  <a:pt x="369" y="32"/>
                </a:lnTo>
                <a:lnTo>
                  <a:pt x="377" y="32"/>
                </a:lnTo>
                <a:lnTo>
                  <a:pt x="384" y="24"/>
                </a:lnTo>
                <a:lnTo>
                  <a:pt x="401" y="24"/>
                </a:lnTo>
                <a:lnTo>
                  <a:pt x="408" y="24"/>
                </a:lnTo>
                <a:lnTo>
                  <a:pt x="417" y="24"/>
                </a:lnTo>
                <a:lnTo>
                  <a:pt x="425" y="24"/>
                </a:lnTo>
                <a:lnTo>
                  <a:pt x="432" y="24"/>
                </a:lnTo>
                <a:lnTo>
                  <a:pt x="441" y="24"/>
                </a:lnTo>
                <a:lnTo>
                  <a:pt x="456" y="24"/>
                </a:lnTo>
                <a:lnTo>
                  <a:pt x="473" y="24"/>
                </a:lnTo>
                <a:lnTo>
                  <a:pt x="480" y="24"/>
                </a:lnTo>
                <a:lnTo>
                  <a:pt x="497" y="15"/>
                </a:lnTo>
                <a:lnTo>
                  <a:pt x="504" y="15"/>
                </a:lnTo>
                <a:lnTo>
                  <a:pt x="513" y="15"/>
                </a:lnTo>
                <a:lnTo>
                  <a:pt x="521" y="15"/>
                </a:lnTo>
                <a:lnTo>
                  <a:pt x="521" y="8"/>
                </a:lnTo>
                <a:lnTo>
                  <a:pt x="528" y="8"/>
                </a:lnTo>
                <a:lnTo>
                  <a:pt x="537" y="0"/>
                </a:lnTo>
                <a:lnTo>
                  <a:pt x="545" y="0"/>
                </a:lnTo>
                <a:lnTo>
                  <a:pt x="553" y="0"/>
                </a:lnTo>
                <a:lnTo>
                  <a:pt x="561" y="0"/>
                </a:lnTo>
                <a:lnTo>
                  <a:pt x="569" y="8"/>
                </a:lnTo>
                <a:lnTo>
                  <a:pt x="577" y="15"/>
                </a:lnTo>
                <a:lnTo>
                  <a:pt x="593" y="15"/>
                </a:lnTo>
                <a:lnTo>
                  <a:pt x="601" y="15"/>
                </a:lnTo>
                <a:lnTo>
                  <a:pt x="609" y="15"/>
                </a:lnTo>
                <a:lnTo>
                  <a:pt x="609" y="24"/>
                </a:lnTo>
                <a:lnTo>
                  <a:pt x="617" y="24"/>
                </a:lnTo>
                <a:lnTo>
                  <a:pt x="625" y="24"/>
                </a:lnTo>
                <a:lnTo>
                  <a:pt x="633" y="24"/>
                </a:lnTo>
                <a:lnTo>
                  <a:pt x="641" y="24"/>
                </a:lnTo>
                <a:lnTo>
                  <a:pt x="649" y="24"/>
                </a:lnTo>
                <a:lnTo>
                  <a:pt x="657" y="24"/>
                </a:lnTo>
                <a:lnTo>
                  <a:pt x="665" y="32"/>
                </a:lnTo>
                <a:lnTo>
                  <a:pt x="673" y="32"/>
                </a:lnTo>
                <a:lnTo>
                  <a:pt x="673" y="39"/>
                </a:lnTo>
                <a:lnTo>
                  <a:pt x="681" y="39"/>
                </a:lnTo>
                <a:lnTo>
                  <a:pt x="681" y="48"/>
                </a:lnTo>
                <a:lnTo>
                  <a:pt x="689" y="48"/>
                </a:lnTo>
                <a:lnTo>
                  <a:pt x="689" y="56"/>
                </a:lnTo>
                <a:lnTo>
                  <a:pt x="697" y="56"/>
                </a:lnTo>
                <a:lnTo>
                  <a:pt x="697" y="63"/>
                </a:lnTo>
                <a:lnTo>
                  <a:pt x="705" y="63"/>
                </a:lnTo>
                <a:lnTo>
                  <a:pt x="713" y="63"/>
                </a:lnTo>
                <a:lnTo>
                  <a:pt x="713" y="72"/>
                </a:lnTo>
                <a:lnTo>
                  <a:pt x="729" y="72"/>
                </a:lnTo>
                <a:lnTo>
                  <a:pt x="729" y="80"/>
                </a:lnTo>
                <a:lnTo>
                  <a:pt x="729" y="88"/>
                </a:lnTo>
                <a:lnTo>
                  <a:pt x="745" y="88"/>
                </a:lnTo>
                <a:lnTo>
                  <a:pt x="745" y="96"/>
                </a:lnTo>
                <a:lnTo>
                  <a:pt x="753" y="104"/>
                </a:lnTo>
                <a:lnTo>
                  <a:pt x="761" y="104"/>
                </a:lnTo>
                <a:lnTo>
                  <a:pt x="769" y="104"/>
                </a:lnTo>
                <a:lnTo>
                  <a:pt x="777" y="104"/>
                </a:lnTo>
                <a:lnTo>
                  <a:pt x="777" y="112"/>
                </a:lnTo>
                <a:lnTo>
                  <a:pt x="777" y="120"/>
                </a:lnTo>
                <a:lnTo>
                  <a:pt x="785" y="120"/>
                </a:lnTo>
                <a:lnTo>
                  <a:pt x="801" y="128"/>
                </a:lnTo>
                <a:lnTo>
                  <a:pt x="801" y="136"/>
                </a:lnTo>
                <a:lnTo>
                  <a:pt x="809" y="136"/>
                </a:lnTo>
                <a:lnTo>
                  <a:pt x="809" y="144"/>
                </a:lnTo>
                <a:lnTo>
                  <a:pt x="817" y="144"/>
                </a:lnTo>
                <a:lnTo>
                  <a:pt x="817" y="160"/>
                </a:lnTo>
                <a:lnTo>
                  <a:pt x="817" y="168"/>
                </a:lnTo>
                <a:lnTo>
                  <a:pt x="825" y="168"/>
                </a:lnTo>
                <a:lnTo>
                  <a:pt x="833" y="184"/>
                </a:lnTo>
                <a:lnTo>
                  <a:pt x="841" y="184"/>
                </a:lnTo>
                <a:lnTo>
                  <a:pt x="841" y="192"/>
                </a:lnTo>
                <a:lnTo>
                  <a:pt x="841" y="200"/>
                </a:lnTo>
                <a:lnTo>
                  <a:pt x="841" y="208"/>
                </a:lnTo>
                <a:lnTo>
                  <a:pt x="849" y="208"/>
                </a:lnTo>
                <a:lnTo>
                  <a:pt x="857" y="216"/>
                </a:lnTo>
                <a:lnTo>
                  <a:pt x="857" y="224"/>
                </a:lnTo>
                <a:lnTo>
                  <a:pt x="865" y="224"/>
                </a:lnTo>
                <a:lnTo>
                  <a:pt x="865" y="232"/>
                </a:lnTo>
                <a:lnTo>
                  <a:pt x="865" y="248"/>
                </a:lnTo>
                <a:lnTo>
                  <a:pt x="873" y="248"/>
                </a:lnTo>
                <a:lnTo>
                  <a:pt x="873" y="256"/>
                </a:lnTo>
                <a:lnTo>
                  <a:pt x="873" y="264"/>
                </a:lnTo>
                <a:lnTo>
                  <a:pt x="882" y="264"/>
                </a:lnTo>
                <a:lnTo>
                  <a:pt x="882" y="272"/>
                </a:lnTo>
                <a:lnTo>
                  <a:pt x="889" y="272"/>
                </a:lnTo>
                <a:lnTo>
                  <a:pt x="889" y="280"/>
                </a:lnTo>
                <a:lnTo>
                  <a:pt x="889" y="288"/>
                </a:lnTo>
                <a:lnTo>
                  <a:pt x="897" y="288"/>
                </a:lnTo>
                <a:lnTo>
                  <a:pt x="897" y="304"/>
                </a:lnTo>
                <a:lnTo>
                  <a:pt x="897" y="312"/>
                </a:lnTo>
                <a:lnTo>
                  <a:pt x="897" y="320"/>
                </a:lnTo>
                <a:lnTo>
                  <a:pt x="906" y="320"/>
                </a:lnTo>
                <a:lnTo>
                  <a:pt x="906" y="328"/>
                </a:lnTo>
                <a:lnTo>
                  <a:pt x="906" y="336"/>
                </a:lnTo>
                <a:lnTo>
                  <a:pt x="906" y="344"/>
                </a:lnTo>
                <a:lnTo>
                  <a:pt x="906" y="352"/>
                </a:lnTo>
                <a:lnTo>
                  <a:pt x="906" y="360"/>
                </a:lnTo>
                <a:lnTo>
                  <a:pt x="913" y="360"/>
                </a:lnTo>
                <a:lnTo>
                  <a:pt x="913" y="368"/>
                </a:lnTo>
                <a:lnTo>
                  <a:pt x="913" y="376"/>
                </a:lnTo>
                <a:lnTo>
                  <a:pt x="913" y="384"/>
                </a:lnTo>
                <a:lnTo>
                  <a:pt x="906" y="384"/>
                </a:lnTo>
                <a:lnTo>
                  <a:pt x="906" y="393"/>
                </a:lnTo>
                <a:lnTo>
                  <a:pt x="906" y="400"/>
                </a:lnTo>
                <a:lnTo>
                  <a:pt x="906" y="408"/>
                </a:lnTo>
                <a:lnTo>
                  <a:pt x="906" y="424"/>
                </a:lnTo>
                <a:lnTo>
                  <a:pt x="906" y="432"/>
                </a:lnTo>
                <a:lnTo>
                  <a:pt x="897" y="432"/>
                </a:lnTo>
                <a:lnTo>
                  <a:pt x="897" y="448"/>
                </a:lnTo>
                <a:lnTo>
                  <a:pt x="897" y="465"/>
                </a:lnTo>
                <a:lnTo>
                  <a:pt x="882" y="472"/>
                </a:lnTo>
                <a:lnTo>
                  <a:pt x="873" y="472"/>
                </a:lnTo>
                <a:lnTo>
                  <a:pt x="865" y="472"/>
                </a:lnTo>
                <a:lnTo>
                  <a:pt x="857" y="472"/>
                </a:lnTo>
                <a:lnTo>
                  <a:pt x="849" y="472"/>
                </a:lnTo>
                <a:lnTo>
                  <a:pt x="841" y="472"/>
                </a:lnTo>
                <a:lnTo>
                  <a:pt x="825" y="465"/>
                </a:lnTo>
                <a:lnTo>
                  <a:pt x="817" y="465"/>
                </a:lnTo>
                <a:lnTo>
                  <a:pt x="809" y="465"/>
                </a:lnTo>
                <a:lnTo>
                  <a:pt x="809" y="456"/>
                </a:lnTo>
                <a:lnTo>
                  <a:pt x="801" y="456"/>
                </a:lnTo>
                <a:lnTo>
                  <a:pt x="793" y="448"/>
                </a:lnTo>
                <a:lnTo>
                  <a:pt x="793" y="441"/>
                </a:lnTo>
                <a:lnTo>
                  <a:pt x="785" y="432"/>
                </a:lnTo>
                <a:lnTo>
                  <a:pt x="777" y="432"/>
                </a:lnTo>
                <a:lnTo>
                  <a:pt x="777" y="424"/>
                </a:lnTo>
                <a:lnTo>
                  <a:pt x="777" y="417"/>
                </a:lnTo>
                <a:lnTo>
                  <a:pt x="769" y="408"/>
                </a:lnTo>
                <a:lnTo>
                  <a:pt x="761" y="408"/>
                </a:lnTo>
                <a:lnTo>
                  <a:pt x="761" y="400"/>
                </a:lnTo>
                <a:lnTo>
                  <a:pt x="753" y="400"/>
                </a:lnTo>
                <a:lnTo>
                  <a:pt x="753" y="393"/>
                </a:lnTo>
                <a:lnTo>
                  <a:pt x="745" y="393"/>
                </a:lnTo>
                <a:lnTo>
                  <a:pt x="737" y="393"/>
                </a:lnTo>
                <a:lnTo>
                  <a:pt x="737" y="384"/>
                </a:lnTo>
                <a:lnTo>
                  <a:pt x="729" y="384"/>
                </a:lnTo>
                <a:lnTo>
                  <a:pt x="721" y="384"/>
                </a:lnTo>
                <a:lnTo>
                  <a:pt x="721" y="376"/>
                </a:lnTo>
                <a:lnTo>
                  <a:pt x="713" y="376"/>
                </a:lnTo>
                <a:lnTo>
                  <a:pt x="705" y="376"/>
                </a:lnTo>
                <a:lnTo>
                  <a:pt x="705" y="368"/>
                </a:lnTo>
                <a:lnTo>
                  <a:pt x="697" y="368"/>
                </a:lnTo>
                <a:lnTo>
                  <a:pt x="689" y="360"/>
                </a:lnTo>
                <a:lnTo>
                  <a:pt x="689" y="368"/>
                </a:lnTo>
                <a:lnTo>
                  <a:pt x="689" y="376"/>
                </a:lnTo>
                <a:lnTo>
                  <a:pt x="681" y="376"/>
                </a:lnTo>
                <a:lnTo>
                  <a:pt x="673" y="376"/>
                </a:lnTo>
                <a:lnTo>
                  <a:pt x="665" y="376"/>
                </a:lnTo>
                <a:lnTo>
                  <a:pt x="665" y="384"/>
                </a:lnTo>
                <a:lnTo>
                  <a:pt x="657" y="384"/>
                </a:lnTo>
                <a:lnTo>
                  <a:pt x="649" y="384"/>
                </a:lnTo>
                <a:lnTo>
                  <a:pt x="649" y="393"/>
                </a:lnTo>
                <a:lnTo>
                  <a:pt x="641" y="393"/>
                </a:lnTo>
                <a:lnTo>
                  <a:pt x="633" y="393"/>
                </a:lnTo>
                <a:lnTo>
                  <a:pt x="641" y="393"/>
                </a:lnTo>
                <a:lnTo>
                  <a:pt x="649" y="393"/>
                </a:lnTo>
                <a:lnTo>
                  <a:pt x="657" y="393"/>
                </a:lnTo>
                <a:lnTo>
                  <a:pt x="665" y="384"/>
                </a:lnTo>
                <a:lnTo>
                  <a:pt x="673" y="384"/>
                </a:lnTo>
                <a:lnTo>
                  <a:pt x="681" y="384"/>
                </a:lnTo>
                <a:lnTo>
                  <a:pt x="689" y="384"/>
                </a:lnTo>
                <a:lnTo>
                  <a:pt x="697" y="384"/>
                </a:lnTo>
                <a:lnTo>
                  <a:pt x="697" y="393"/>
                </a:lnTo>
                <a:lnTo>
                  <a:pt x="705" y="393"/>
                </a:lnTo>
                <a:lnTo>
                  <a:pt x="713" y="393"/>
                </a:lnTo>
                <a:lnTo>
                  <a:pt x="721" y="393"/>
                </a:lnTo>
                <a:lnTo>
                  <a:pt x="729" y="400"/>
                </a:lnTo>
                <a:lnTo>
                  <a:pt x="737" y="400"/>
                </a:lnTo>
                <a:lnTo>
                  <a:pt x="737" y="408"/>
                </a:lnTo>
                <a:lnTo>
                  <a:pt x="745" y="408"/>
                </a:lnTo>
                <a:lnTo>
                  <a:pt x="745" y="417"/>
                </a:lnTo>
                <a:lnTo>
                  <a:pt x="761" y="424"/>
                </a:lnTo>
                <a:lnTo>
                  <a:pt x="769" y="424"/>
                </a:lnTo>
                <a:lnTo>
                  <a:pt x="769" y="432"/>
                </a:lnTo>
                <a:lnTo>
                  <a:pt x="777" y="432"/>
                </a:lnTo>
                <a:lnTo>
                  <a:pt x="785" y="432"/>
                </a:lnTo>
                <a:lnTo>
                  <a:pt x="785" y="441"/>
                </a:lnTo>
                <a:lnTo>
                  <a:pt x="793" y="441"/>
                </a:lnTo>
                <a:lnTo>
                  <a:pt x="793" y="448"/>
                </a:lnTo>
                <a:lnTo>
                  <a:pt x="801" y="448"/>
                </a:lnTo>
                <a:lnTo>
                  <a:pt x="801" y="456"/>
                </a:lnTo>
                <a:lnTo>
                  <a:pt x="809" y="456"/>
                </a:lnTo>
                <a:lnTo>
                  <a:pt x="809" y="465"/>
                </a:lnTo>
                <a:lnTo>
                  <a:pt x="817" y="465"/>
                </a:lnTo>
                <a:lnTo>
                  <a:pt x="817" y="472"/>
                </a:lnTo>
                <a:lnTo>
                  <a:pt x="817" y="480"/>
                </a:lnTo>
                <a:lnTo>
                  <a:pt x="817" y="489"/>
                </a:lnTo>
                <a:lnTo>
                  <a:pt x="817" y="496"/>
                </a:lnTo>
                <a:lnTo>
                  <a:pt x="809" y="504"/>
                </a:lnTo>
                <a:lnTo>
                  <a:pt x="809" y="520"/>
                </a:lnTo>
                <a:lnTo>
                  <a:pt x="801" y="520"/>
                </a:lnTo>
                <a:lnTo>
                  <a:pt x="801" y="528"/>
                </a:lnTo>
                <a:lnTo>
                  <a:pt x="793" y="537"/>
                </a:lnTo>
                <a:lnTo>
                  <a:pt x="793" y="544"/>
                </a:lnTo>
                <a:lnTo>
                  <a:pt x="785" y="544"/>
                </a:lnTo>
                <a:lnTo>
                  <a:pt x="785" y="552"/>
                </a:lnTo>
                <a:lnTo>
                  <a:pt x="785" y="561"/>
                </a:lnTo>
                <a:lnTo>
                  <a:pt x="785" y="568"/>
                </a:lnTo>
                <a:lnTo>
                  <a:pt x="777" y="568"/>
                </a:lnTo>
                <a:lnTo>
                  <a:pt x="777" y="576"/>
                </a:lnTo>
                <a:lnTo>
                  <a:pt x="777" y="585"/>
                </a:lnTo>
                <a:lnTo>
                  <a:pt x="777" y="600"/>
                </a:lnTo>
                <a:lnTo>
                  <a:pt x="777" y="609"/>
                </a:lnTo>
                <a:lnTo>
                  <a:pt x="769" y="609"/>
                </a:lnTo>
                <a:lnTo>
                  <a:pt x="769" y="616"/>
                </a:lnTo>
                <a:lnTo>
                  <a:pt x="761" y="616"/>
                </a:lnTo>
                <a:lnTo>
                  <a:pt x="753" y="616"/>
                </a:lnTo>
                <a:lnTo>
                  <a:pt x="753" y="624"/>
                </a:lnTo>
                <a:lnTo>
                  <a:pt x="745" y="624"/>
                </a:lnTo>
                <a:lnTo>
                  <a:pt x="745" y="633"/>
                </a:lnTo>
                <a:lnTo>
                  <a:pt x="729" y="633"/>
                </a:lnTo>
                <a:lnTo>
                  <a:pt x="713" y="633"/>
                </a:lnTo>
                <a:lnTo>
                  <a:pt x="705" y="633"/>
                </a:lnTo>
                <a:lnTo>
                  <a:pt x="697" y="633"/>
                </a:lnTo>
                <a:lnTo>
                  <a:pt x="689" y="633"/>
                </a:lnTo>
                <a:lnTo>
                  <a:pt x="681" y="633"/>
                </a:lnTo>
                <a:lnTo>
                  <a:pt x="681" y="624"/>
                </a:lnTo>
                <a:lnTo>
                  <a:pt x="673" y="624"/>
                </a:lnTo>
                <a:lnTo>
                  <a:pt x="665" y="616"/>
                </a:lnTo>
                <a:lnTo>
                  <a:pt x="657" y="609"/>
                </a:lnTo>
                <a:lnTo>
                  <a:pt x="657" y="600"/>
                </a:lnTo>
                <a:lnTo>
                  <a:pt x="657" y="592"/>
                </a:lnTo>
                <a:lnTo>
                  <a:pt x="649" y="592"/>
                </a:lnTo>
                <a:lnTo>
                  <a:pt x="649" y="585"/>
                </a:lnTo>
                <a:lnTo>
                  <a:pt x="649" y="576"/>
                </a:lnTo>
                <a:lnTo>
                  <a:pt x="649" y="568"/>
                </a:lnTo>
                <a:lnTo>
                  <a:pt x="657" y="561"/>
                </a:lnTo>
                <a:lnTo>
                  <a:pt x="657" y="552"/>
                </a:lnTo>
                <a:lnTo>
                  <a:pt x="665" y="544"/>
                </a:lnTo>
                <a:lnTo>
                  <a:pt x="681" y="544"/>
                </a:lnTo>
                <a:lnTo>
                  <a:pt x="689" y="544"/>
                </a:lnTo>
                <a:lnTo>
                  <a:pt x="689" y="537"/>
                </a:lnTo>
                <a:lnTo>
                  <a:pt x="689" y="528"/>
                </a:lnTo>
                <a:lnTo>
                  <a:pt x="681" y="528"/>
                </a:lnTo>
                <a:lnTo>
                  <a:pt x="681" y="520"/>
                </a:lnTo>
                <a:lnTo>
                  <a:pt x="673" y="520"/>
                </a:lnTo>
                <a:lnTo>
                  <a:pt x="657" y="513"/>
                </a:lnTo>
                <a:lnTo>
                  <a:pt x="657" y="504"/>
                </a:lnTo>
                <a:lnTo>
                  <a:pt x="649" y="504"/>
                </a:lnTo>
                <a:lnTo>
                  <a:pt x="633" y="504"/>
                </a:lnTo>
                <a:lnTo>
                  <a:pt x="625" y="496"/>
                </a:lnTo>
                <a:lnTo>
                  <a:pt x="617" y="489"/>
                </a:lnTo>
                <a:lnTo>
                  <a:pt x="609" y="480"/>
                </a:lnTo>
                <a:lnTo>
                  <a:pt x="609" y="472"/>
                </a:lnTo>
                <a:lnTo>
                  <a:pt x="609" y="465"/>
                </a:lnTo>
                <a:lnTo>
                  <a:pt x="617" y="465"/>
                </a:lnTo>
                <a:lnTo>
                  <a:pt x="617" y="456"/>
                </a:lnTo>
                <a:lnTo>
                  <a:pt x="617" y="448"/>
                </a:lnTo>
                <a:lnTo>
                  <a:pt x="617" y="441"/>
                </a:lnTo>
                <a:lnTo>
                  <a:pt x="625" y="432"/>
                </a:lnTo>
                <a:lnTo>
                  <a:pt x="625" y="424"/>
                </a:lnTo>
                <a:lnTo>
                  <a:pt x="625" y="417"/>
                </a:lnTo>
                <a:lnTo>
                  <a:pt x="625" y="408"/>
                </a:lnTo>
                <a:lnTo>
                  <a:pt x="625" y="400"/>
                </a:lnTo>
                <a:lnTo>
                  <a:pt x="625" y="393"/>
                </a:lnTo>
                <a:lnTo>
                  <a:pt x="625" y="384"/>
                </a:lnTo>
                <a:lnTo>
                  <a:pt x="617" y="384"/>
                </a:lnTo>
                <a:lnTo>
                  <a:pt x="617" y="376"/>
                </a:lnTo>
                <a:lnTo>
                  <a:pt x="609" y="376"/>
                </a:lnTo>
                <a:lnTo>
                  <a:pt x="609" y="384"/>
                </a:lnTo>
                <a:lnTo>
                  <a:pt x="609" y="376"/>
                </a:lnTo>
                <a:lnTo>
                  <a:pt x="601" y="376"/>
                </a:lnTo>
                <a:lnTo>
                  <a:pt x="593" y="376"/>
                </a:lnTo>
                <a:lnTo>
                  <a:pt x="593" y="384"/>
                </a:lnTo>
                <a:lnTo>
                  <a:pt x="585" y="384"/>
                </a:lnTo>
                <a:lnTo>
                  <a:pt x="577" y="384"/>
                </a:lnTo>
                <a:lnTo>
                  <a:pt x="569" y="384"/>
                </a:lnTo>
                <a:lnTo>
                  <a:pt x="569" y="393"/>
                </a:lnTo>
                <a:lnTo>
                  <a:pt x="561" y="393"/>
                </a:lnTo>
                <a:lnTo>
                  <a:pt x="561" y="400"/>
                </a:lnTo>
                <a:lnTo>
                  <a:pt x="553" y="408"/>
                </a:lnTo>
                <a:lnTo>
                  <a:pt x="545" y="408"/>
                </a:lnTo>
                <a:lnTo>
                  <a:pt x="537" y="408"/>
                </a:lnTo>
                <a:lnTo>
                  <a:pt x="528" y="408"/>
                </a:lnTo>
                <a:lnTo>
                  <a:pt x="521" y="408"/>
                </a:lnTo>
                <a:lnTo>
                  <a:pt x="521" y="417"/>
                </a:lnTo>
                <a:lnTo>
                  <a:pt x="504" y="424"/>
                </a:lnTo>
                <a:lnTo>
                  <a:pt x="497" y="424"/>
                </a:lnTo>
                <a:lnTo>
                  <a:pt x="480" y="424"/>
                </a:lnTo>
                <a:lnTo>
                  <a:pt x="473" y="424"/>
                </a:lnTo>
                <a:lnTo>
                  <a:pt x="465" y="424"/>
                </a:lnTo>
                <a:lnTo>
                  <a:pt x="456" y="424"/>
                </a:lnTo>
                <a:lnTo>
                  <a:pt x="456" y="432"/>
                </a:lnTo>
                <a:lnTo>
                  <a:pt x="449" y="432"/>
                </a:lnTo>
                <a:lnTo>
                  <a:pt x="441" y="432"/>
                </a:lnTo>
                <a:lnTo>
                  <a:pt x="441" y="441"/>
                </a:lnTo>
                <a:lnTo>
                  <a:pt x="441" y="448"/>
                </a:lnTo>
                <a:lnTo>
                  <a:pt x="441" y="456"/>
                </a:lnTo>
                <a:lnTo>
                  <a:pt x="441" y="465"/>
                </a:lnTo>
                <a:lnTo>
                  <a:pt x="432" y="465"/>
                </a:lnTo>
                <a:lnTo>
                  <a:pt x="425" y="465"/>
                </a:lnTo>
                <a:lnTo>
                  <a:pt x="425" y="472"/>
                </a:lnTo>
                <a:lnTo>
                  <a:pt x="417" y="472"/>
                </a:lnTo>
                <a:lnTo>
                  <a:pt x="408" y="472"/>
                </a:lnTo>
                <a:lnTo>
                  <a:pt x="401" y="480"/>
                </a:lnTo>
                <a:lnTo>
                  <a:pt x="393" y="480"/>
                </a:lnTo>
                <a:lnTo>
                  <a:pt x="393" y="489"/>
                </a:lnTo>
                <a:lnTo>
                  <a:pt x="384" y="489"/>
                </a:lnTo>
                <a:lnTo>
                  <a:pt x="384" y="496"/>
                </a:lnTo>
                <a:lnTo>
                  <a:pt x="384" y="504"/>
                </a:lnTo>
                <a:lnTo>
                  <a:pt x="377" y="504"/>
                </a:lnTo>
                <a:lnTo>
                  <a:pt x="369" y="504"/>
                </a:lnTo>
                <a:lnTo>
                  <a:pt x="360" y="504"/>
                </a:lnTo>
                <a:lnTo>
                  <a:pt x="353" y="504"/>
                </a:lnTo>
                <a:lnTo>
                  <a:pt x="353" y="513"/>
                </a:lnTo>
                <a:lnTo>
                  <a:pt x="353" y="504"/>
                </a:lnTo>
                <a:lnTo>
                  <a:pt x="353" y="513"/>
                </a:lnTo>
                <a:close/>
              </a:path>
            </a:pathLst>
          </a:custGeom>
          <a:solidFill>
            <a:srgbClr val="6C8F93"/>
          </a:solidFill>
          <a:ln w="25400">
            <a:solidFill>
              <a:srgbClr val="808080"/>
            </a:solidFill>
            <a:round/>
            <a:headEnd/>
            <a:tailEnd/>
          </a:ln>
        </p:spPr>
        <p:txBody>
          <a:bodyPr/>
          <a:lstStyle/>
          <a:p>
            <a:endParaRPr lang="ja-JP" altLang="en-US" dirty="0">
              <a:solidFill>
                <a:srgbClr val="000000"/>
              </a:solidFill>
            </a:endParaRPr>
          </a:p>
        </p:txBody>
      </p:sp>
      <p:sp>
        <p:nvSpPr>
          <p:cNvPr id="756759" name="Rectangle 23"/>
          <p:cNvSpPr>
            <a:spLocks noChangeArrowheads="1"/>
          </p:cNvSpPr>
          <p:nvPr/>
        </p:nvSpPr>
        <p:spPr bwMode="invGray">
          <a:xfrm>
            <a:off x="4352925" y="4967288"/>
            <a:ext cx="476250" cy="569912"/>
          </a:xfrm>
          <a:prstGeom prst="rect">
            <a:avLst/>
          </a:prstGeom>
          <a:noFill/>
          <a:ln w="9525">
            <a:noFill/>
            <a:miter lim="800000"/>
            <a:headEnd/>
            <a:tailEnd/>
          </a:ln>
        </p:spPr>
        <p:txBody>
          <a:bodyPr wrap="none" lIns="0" tIns="0" rIns="0" bIns="0">
            <a:spAutoFit/>
          </a:bodyPr>
          <a:lstStyle/>
          <a:p>
            <a:pPr>
              <a:defRPr/>
            </a:pPr>
            <a:r>
              <a:rPr lang="ja-JP" altLang="en-US" sz="3700" dirty="0">
                <a:solidFill>
                  <a:srgbClr val="FFFFFF"/>
                </a:solidFill>
                <a:effectLst>
                  <a:outerShdw blurRad="38100" dist="38100" dir="2700000" algn="tl">
                    <a:srgbClr val="000000"/>
                  </a:outerShdw>
                </a:effectLst>
                <a:latin typeface="ＭＳ Ｐゴシック" pitchFamily="50" charset="-128"/>
              </a:rPr>
              <a:t>脳</a:t>
            </a:r>
            <a:endParaRPr lang="ja-JP" altLang="en-US" sz="2400" dirty="0">
              <a:solidFill>
                <a:srgbClr val="000000"/>
              </a:solidFill>
              <a:effectLst>
                <a:outerShdw blurRad="38100" dist="38100" dir="2700000" algn="tl">
                  <a:srgbClr val="FFFFFF"/>
                </a:outerShdw>
              </a:effectLst>
              <a:latin typeface="ＭＳ Ｐゴシック" pitchFamily="50" charset="-128"/>
            </a:endParaRPr>
          </a:p>
        </p:txBody>
      </p:sp>
      <p:sp>
        <p:nvSpPr>
          <p:cNvPr id="172058" name="Line 24"/>
          <p:cNvSpPr>
            <a:spLocks noChangeShapeType="1"/>
          </p:cNvSpPr>
          <p:nvPr/>
        </p:nvSpPr>
        <p:spPr bwMode="invGray">
          <a:xfrm>
            <a:off x="4994275" y="1985963"/>
            <a:ext cx="1487488" cy="1778000"/>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ja-JP" altLang="en-US" dirty="0">
              <a:solidFill>
                <a:srgbClr val="000000"/>
              </a:solidFill>
            </a:endParaRPr>
          </a:p>
        </p:txBody>
      </p:sp>
      <p:sp>
        <p:nvSpPr>
          <p:cNvPr id="172059" name="Freeform 25"/>
          <p:cNvSpPr>
            <a:spLocks/>
          </p:cNvSpPr>
          <p:nvPr/>
        </p:nvSpPr>
        <p:spPr bwMode="invGray">
          <a:xfrm>
            <a:off x="6416675" y="3681413"/>
            <a:ext cx="174625" cy="200025"/>
          </a:xfrm>
          <a:custGeom>
            <a:avLst/>
            <a:gdLst>
              <a:gd name="T0" fmla="*/ 2147483647 w 141"/>
              <a:gd name="T1" fmla="*/ 2147483647 h 143"/>
              <a:gd name="T2" fmla="*/ 0 w 141"/>
              <a:gd name="T3" fmla="*/ 2147483647 h 143"/>
              <a:gd name="T4" fmla="*/ 2147483647 w 141"/>
              <a:gd name="T5" fmla="*/ 2147483647 h 143"/>
              <a:gd name="T6" fmla="*/ 2147483647 w 141"/>
              <a:gd name="T7" fmla="*/ 0 h 143"/>
              <a:gd name="T8" fmla="*/ 2147483647 w 141"/>
              <a:gd name="T9" fmla="*/ 2147483647 h 143"/>
              <a:gd name="T10" fmla="*/ 0 60000 65536"/>
              <a:gd name="T11" fmla="*/ 0 60000 65536"/>
              <a:gd name="T12" fmla="*/ 0 60000 65536"/>
              <a:gd name="T13" fmla="*/ 0 60000 65536"/>
              <a:gd name="T14" fmla="*/ 0 60000 65536"/>
              <a:gd name="T15" fmla="*/ 0 w 141"/>
              <a:gd name="T16" fmla="*/ 0 h 143"/>
              <a:gd name="T17" fmla="*/ 141 w 141"/>
              <a:gd name="T18" fmla="*/ 143 h 143"/>
            </a:gdLst>
            <a:ahLst/>
            <a:cxnLst>
              <a:cxn ang="T10">
                <a:pos x="T0" y="T1"/>
              </a:cxn>
              <a:cxn ang="T11">
                <a:pos x="T2" y="T3"/>
              </a:cxn>
              <a:cxn ang="T12">
                <a:pos x="T4" y="T5"/>
              </a:cxn>
              <a:cxn ang="T13">
                <a:pos x="T6" y="T7"/>
              </a:cxn>
              <a:cxn ang="T14">
                <a:pos x="T8" y="T9"/>
              </a:cxn>
            </a:cxnLst>
            <a:rect l="T15" t="T16" r="T17" b="T18"/>
            <a:pathLst>
              <a:path w="141" h="143">
                <a:moveTo>
                  <a:pt x="44" y="43"/>
                </a:moveTo>
                <a:lnTo>
                  <a:pt x="0" y="86"/>
                </a:lnTo>
                <a:lnTo>
                  <a:pt x="141" y="143"/>
                </a:lnTo>
                <a:lnTo>
                  <a:pt x="88" y="0"/>
                </a:lnTo>
                <a:lnTo>
                  <a:pt x="44"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srgbClr val="000000"/>
              </a:solidFill>
            </a:endParaRPr>
          </a:p>
        </p:txBody>
      </p:sp>
      <p:sp>
        <p:nvSpPr>
          <p:cNvPr id="172060" name="Freeform 26"/>
          <p:cNvSpPr>
            <a:spLocks/>
          </p:cNvSpPr>
          <p:nvPr/>
        </p:nvSpPr>
        <p:spPr bwMode="invGray">
          <a:xfrm>
            <a:off x="2443163" y="3586163"/>
            <a:ext cx="177800" cy="196850"/>
          </a:xfrm>
          <a:custGeom>
            <a:avLst/>
            <a:gdLst>
              <a:gd name="T0" fmla="*/ 2147483647 w 143"/>
              <a:gd name="T1" fmla="*/ 2147483647 h 141"/>
              <a:gd name="T2" fmla="*/ 2147483647 w 143"/>
              <a:gd name="T3" fmla="*/ 0 h 141"/>
              <a:gd name="T4" fmla="*/ 0 w 143"/>
              <a:gd name="T5" fmla="*/ 2147483647 h 141"/>
              <a:gd name="T6" fmla="*/ 2147483647 w 143"/>
              <a:gd name="T7" fmla="*/ 2147483647 h 141"/>
              <a:gd name="T8" fmla="*/ 2147483647 w 143"/>
              <a:gd name="T9" fmla="*/ 2147483647 h 141"/>
              <a:gd name="T10" fmla="*/ 0 60000 65536"/>
              <a:gd name="T11" fmla="*/ 0 60000 65536"/>
              <a:gd name="T12" fmla="*/ 0 60000 65536"/>
              <a:gd name="T13" fmla="*/ 0 60000 65536"/>
              <a:gd name="T14" fmla="*/ 0 60000 65536"/>
              <a:gd name="T15" fmla="*/ 0 w 143"/>
              <a:gd name="T16" fmla="*/ 0 h 141"/>
              <a:gd name="T17" fmla="*/ 143 w 143"/>
              <a:gd name="T18" fmla="*/ 141 h 141"/>
            </a:gdLst>
            <a:ahLst/>
            <a:cxnLst>
              <a:cxn ang="T10">
                <a:pos x="T0" y="T1"/>
              </a:cxn>
              <a:cxn ang="T11">
                <a:pos x="T2" y="T3"/>
              </a:cxn>
              <a:cxn ang="T12">
                <a:pos x="T4" y="T5"/>
              </a:cxn>
              <a:cxn ang="T13">
                <a:pos x="T6" y="T7"/>
              </a:cxn>
              <a:cxn ang="T14">
                <a:pos x="T8" y="T9"/>
              </a:cxn>
            </a:cxnLst>
            <a:rect l="T15" t="T16" r="T17" b="T18"/>
            <a:pathLst>
              <a:path w="143" h="141">
                <a:moveTo>
                  <a:pt x="101" y="45"/>
                </a:moveTo>
                <a:lnTo>
                  <a:pt x="59" y="0"/>
                </a:lnTo>
                <a:lnTo>
                  <a:pt x="0" y="141"/>
                </a:lnTo>
                <a:lnTo>
                  <a:pt x="143" y="89"/>
                </a:lnTo>
                <a:lnTo>
                  <a:pt x="101" y="45"/>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srgbClr val="000000"/>
              </a:solidFill>
            </a:endParaRPr>
          </a:p>
        </p:txBody>
      </p:sp>
      <p:sp>
        <p:nvSpPr>
          <p:cNvPr id="756763" name="Rectangle 27"/>
          <p:cNvSpPr>
            <a:spLocks noChangeArrowheads="1"/>
          </p:cNvSpPr>
          <p:nvPr/>
        </p:nvSpPr>
        <p:spPr bwMode="invGray">
          <a:xfrm>
            <a:off x="3848100" y="1598613"/>
            <a:ext cx="1554163" cy="368300"/>
          </a:xfrm>
          <a:prstGeom prst="rect">
            <a:avLst/>
          </a:prstGeom>
          <a:noFill/>
          <a:ln w="9525">
            <a:noFill/>
            <a:miter lim="800000"/>
            <a:headEnd/>
            <a:tailEnd/>
          </a:ln>
        </p:spPr>
        <p:txBody>
          <a:bodyPr lIns="0" tIns="0" rIns="0" bIns="0">
            <a:spAutoFit/>
          </a:bodyPr>
          <a:lstStyle/>
          <a:p>
            <a:pPr algn="ctr">
              <a:defRPr/>
            </a:pPr>
            <a:r>
              <a:rPr lang="ja-JP" altLang="en-US" sz="2400" dirty="0">
                <a:solidFill>
                  <a:srgbClr val="0000FF"/>
                </a:solidFill>
                <a:effectLst>
                  <a:outerShdw blurRad="38100" dist="38100" dir="2700000" algn="tl">
                    <a:srgbClr val="000000"/>
                  </a:outerShdw>
                </a:effectLst>
                <a:latin typeface="ＭＳ Ｐゴシック" pitchFamily="50" charset="-128"/>
              </a:rPr>
              <a:t>インスリン</a:t>
            </a:r>
          </a:p>
        </p:txBody>
      </p:sp>
      <p:sp>
        <p:nvSpPr>
          <p:cNvPr id="756764" name="Rectangle 28"/>
          <p:cNvSpPr>
            <a:spLocks noChangeArrowheads="1"/>
          </p:cNvSpPr>
          <p:nvPr/>
        </p:nvSpPr>
        <p:spPr bwMode="invGray">
          <a:xfrm>
            <a:off x="4413250" y="2009775"/>
            <a:ext cx="425450" cy="508000"/>
          </a:xfrm>
          <a:prstGeom prst="rect">
            <a:avLst/>
          </a:prstGeom>
          <a:noFill/>
          <a:ln w="9525">
            <a:noFill/>
            <a:miter lim="800000"/>
            <a:headEnd/>
            <a:tailEnd/>
          </a:ln>
        </p:spPr>
        <p:txBody>
          <a:bodyPr wrap="none" lIns="0" tIns="0" rIns="0" bIns="0">
            <a:spAutoFit/>
          </a:bodyPr>
          <a:lstStyle/>
          <a:p>
            <a:pPr>
              <a:defRPr/>
            </a:pPr>
            <a:r>
              <a:rPr lang="ja-JP" altLang="en-US" sz="3300" dirty="0">
                <a:solidFill>
                  <a:srgbClr val="FFD5D7"/>
                </a:solidFill>
                <a:effectLst>
                  <a:outerShdw blurRad="38100" dist="38100" dir="2700000" algn="tl">
                    <a:srgbClr val="000000"/>
                  </a:outerShdw>
                </a:effectLst>
                <a:latin typeface="ＭＳ Ｐゴシック" pitchFamily="50" charset="-128"/>
              </a:rPr>
              <a:t>↑</a:t>
            </a:r>
            <a:endParaRPr lang="ja-JP" altLang="en-US" sz="2400" dirty="0">
              <a:solidFill>
                <a:srgbClr val="000000"/>
              </a:solidFill>
              <a:effectLst>
                <a:outerShdw blurRad="38100" dist="38100" dir="2700000" algn="tl">
                  <a:srgbClr val="FFFFFF"/>
                </a:outerShdw>
              </a:effectLst>
              <a:latin typeface="ＭＳ Ｐゴシック" pitchFamily="50" charset="-128"/>
            </a:endParaRPr>
          </a:p>
        </p:txBody>
      </p:sp>
      <p:sp>
        <p:nvSpPr>
          <p:cNvPr id="756766" name="Rectangle 30"/>
          <p:cNvSpPr>
            <a:spLocks noChangeArrowheads="1"/>
          </p:cNvSpPr>
          <p:nvPr/>
        </p:nvSpPr>
        <p:spPr bwMode="invGray">
          <a:xfrm>
            <a:off x="804863" y="3297238"/>
            <a:ext cx="1168400" cy="369887"/>
          </a:xfrm>
          <a:prstGeom prst="rect">
            <a:avLst/>
          </a:prstGeom>
          <a:noFill/>
          <a:ln w="9525">
            <a:noFill/>
            <a:miter lim="800000"/>
            <a:headEnd/>
            <a:tailEnd/>
          </a:ln>
        </p:spPr>
        <p:txBody>
          <a:bodyPr wrap="none" lIns="0" tIns="0" rIns="0" bIns="0">
            <a:spAutoFit/>
          </a:bodyPr>
          <a:lstStyle/>
          <a:p>
            <a:pPr>
              <a:defRPr/>
            </a:pPr>
            <a:r>
              <a:rPr lang="en-US" altLang="ja-JP" sz="2400" dirty="0">
                <a:solidFill>
                  <a:srgbClr val="FEFF55"/>
                </a:solidFill>
                <a:effectLst>
                  <a:outerShdw blurRad="38100" dist="38100" dir="2700000" algn="tl">
                    <a:srgbClr val="000000"/>
                  </a:outerShdw>
                </a:effectLst>
                <a:latin typeface="ＭＳ Ｐゴシック" pitchFamily="50" charset="-128"/>
              </a:rPr>
              <a:t>200 g/</a:t>
            </a:r>
            <a:r>
              <a:rPr lang="ja-JP" altLang="en-US" sz="2400" dirty="0">
                <a:solidFill>
                  <a:srgbClr val="FEFF55"/>
                </a:solidFill>
                <a:effectLst>
                  <a:outerShdw blurRad="38100" dist="38100" dir="2700000" algn="tl">
                    <a:srgbClr val="000000"/>
                  </a:outerShdw>
                </a:effectLst>
                <a:latin typeface="ＭＳ Ｐゴシック" pitchFamily="50" charset="-128"/>
              </a:rPr>
              <a:t>日</a:t>
            </a:r>
            <a:endParaRPr lang="ja-JP" altLang="en-US" dirty="0">
              <a:solidFill>
                <a:srgbClr val="000000"/>
              </a:solidFill>
              <a:effectLst>
                <a:outerShdw blurRad="38100" dist="38100" dir="2700000" algn="tl">
                  <a:srgbClr val="FFFFFF"/>
                </a:outerShdw>
              </a:effectLst>
              <a:latin typeface="ＭＳ Ｐゴシック" pitchFamily="50" charset="-128"/>
            </a:endParaRPr>
          </a:p>
        </p:txBody>
      </p:sp>
      <p:sp>
        <p:nvSpPr>
          <p:cNvPr id="756767" name="Rectangle 31"/>
          <p:cNvSpPr>
            <a:spLocks noChangeArrowheads="1"/>
          </p:cNvSpPr>
          <p:nvPr/>
        </p:nvSpPr>
        <p:spPr bwMode="invGray">
          <a:xfrm>
            <a:off x="3209925" y="4619625"/>
            <a:ext cx="2181225" cy="368300"/>
          </a:xfrm>
          <a:prstGeom prst="rect">
            <a:avLst/>
          </a:prstGeom>
          <a:noFill/>
          <a:ln w="9525">
            <a:noFill/>
            <a:miter lim="800000"/>
            <a:headEnd/>
            <a:tailEnd/>
          </a:ln>
        </p:spPr>
        <p:txBody>
          <a:bodyPr lIns="0" tIns="0" rIns="0" bIns="0">
            <a:spAutoFit/>
          </a:bodyPr>
          <a:lstStyle/>
          <a:p>
            <a:pPr>
              <a:defRPr/>
            </a:pPr>
            <a:r>
              <a:rPr lang="en-US" altLang="ja-JP" sz="2400" dirty="0">
                <a:solidFill>
                  <a:srgbClr val="DAEDEF">
                    <a:lumMod val="75000"/>
                  </a:srgbClr>
                </a:solidFill>
                <a:effectLst>
                  <a:outerShdw blurRad="38100" dist="38100" dir="2700000" algn="tl">
                    <a:srgbClr val="000000"/>
                  </a:outerShdw>
                </a:effectLst>
                <a:latin typeface="ＭＳ Ｐゴシック" pitchFamily="50" charset="-128"/>
              </a:rPr>
              <a:t>120g/</a:t>
            </a:r>
            <a:r>
              <a:rPr lang="ja-JP" altLang="en-US" sz="2400" dirty="0">
                <a:solidFill>
                  <a:srgbClr val="DAEDEF">
                    <a:lumMod val="75000"/>
                  </a:srgbClr>
                </a:solidFill>
                <a:effectLst>
                  <a:outerShdw blurRad="38100" dist="38100" dir="2700000" algn="tl">
                    <a:srgbClr val="000000"/>
                  </a:outerShdw>
                </a:effectLst>
                <a:latin typeface="ＭＳ Ｐゴシック" pitchFamily="50" charset="-128"/>
              </a:rPr>
              <a:t>日</a:t>
            </a:r>
            <a:endParaRPr lang="ja-JP" altLang="en-US" dirty="0">
              <a:solidFill>
                <a:srgbClr val="DAEDEF">
                  <a:lumMod val="75000"/>
                </a:srgbClr>
              </a:solidFill>
              <a:effectLst>
                <a:outerShdw blurRad="38100" dist="38100" dir="2700000" algn="tl">
                  <a:srgbClr val="FFFFFF"/>
                </a:outerShdw>
              </a:effectLst>
              <a:latin typeface="ＭＳ Ｐゴシック" pitchFamily="50" charset="-128"/>
            </a:endParaRPr>
          </a:p>
        </p:txBody>
      </p:sp>
      <p:sp>
        <p:nvSpPr>
          <p:cNvPr id="172065" name="Line 32"/>
          <p:cNvSpPr>
            <a:spLocks noChangeShapeType="1"/>
          </p:cNvSpPr>
          <p:nvPr/>
        </p:nvSpPr>
        <p:spPr bwMode="invGray">
          <a:xfrm flipH="1">
            <a:off x="2698750" y="4308475"/>
            <a:ext cx="3575050" cy="1588"/>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ja-JP" altLang="en-US" dirty="0">
              <a:solidFill>
                <a:srgbClr val="000000"/>
              </a:solidFill>
            </a:endParaRPr>
          </a:p>
        </p:txBody>
      </p:sp>
      <p:sp>
        <p:nvSpPr>
          <p:cNvPr id="172066" name="Freeform 33"/>
          <p:cNvSpPr>
            <a:spLocks/>
          </p:cNvSpPr>
          <p:nvPr/>
        </p:nvSpPr>
        <p:spPr bwMode="invGray">
          <a:xfrm>
            <a:off x="2533650" y="4222750"/>
            <a:ext cx="173038" cy="171450"/>
          </a:xfrm>
          <a:custGeom>
            <a:avLst/>
            <a:gdLst>
              <a:gd name="T0" fmla="*/ 2147483647 w 139"/>
              <a:gd name="T1" fmla="*/ 2147483647 h 123"/>
              <a:gd name="T2" fmla="*/ 2147483647 w 139"/>
              <a:gd name="T3" fmla="*/ 0 h 123"/>
              <a:gd name="T4" fmla="*/ 0 w 139"/>
              <a:gd name="T5" fmla="*/ 2147483647 h 123"/>
              <a:gd name="T6" fmla="*/ 2147483647 w 139"/>
              <a:gd name="T7" fmla="*/ 2147483647 h 123"/>
              <a:gd name="T8" fmla="*/ 2147483647 w 139"/>
              <a:gd name="T9" fmla="*/ 2147483647 h 123"/>
              <a:gd name="T10" fmla="*/ 0 60000 65536"/>
              <a:gd name="T11" fmla="*/ 0 60000 65536"/>
              <a:gd name="T12" fmla="*/ 0 60000 65536"/>
              <a:gd name="T13" fmla="*/ 0 60000 65536"/>
              <a:gd name="T14" fmla="*/ 0 60000 65536"/>
              <a:gd name="T15" fmla="*/ 0 w 139"/>
              <a:gd name="T16" fmla="*/ 0 h 123"/>
              <a:gd name="T17" fmla="*/ 139 w 139"/>
              <a:gd name="T18" fmla="*/ 123 h 123"/>
            </a:gdLst>
            <a:ahLst/>
            <a:cxnLst>
              <a:cxn ang="T10">
                <a:pos x="T0" y="T1"/>
              </a:cxn>
              <a:cxn ang="T11">
                <a:pos x="T2" y="T3"/>
              </a:cxn>
              <a:cxn ang="T12">
                <a:pos x="T4" y="T5"/>
              </a:cxn>
              <a:cxn ang="T13">
                <a:pos x="T6" y="T7"/>
              </a:cxn>
              <a:cxn ang="T14">
                <a:pos x="T8" y="T9"/>
              </a:cxn>
            </a:cxnLst>
            <a:rect l="T15" t="T16" r="T17" b="T18"/>
            <a:pathLst>
              <a:path w="139" h="123">
                <a:moveTo>
                  <a:pt x="139" y="62"/>
                </a:moveTo>
                <a:lnTo>
                  <a:pt x="139" y="0"/>
                </a:lnTo>
                <a:lnTo>
                  <a:pt x="0" y="62"/>
                </a:lnTo>
                <a:lnTo>
                  <a:pt x="139" y="123"/>
                </a:lnTo>
                <a:lnTo>
                  <a:pt x="139" y="6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srgbClr val="000000"/>
              </a:solidFill>
            </a:endParaRPr>
          </a:p>
        </p:txBody>
      </p:sp>
      <p:grpSp>
        <p:nvGrpSpPr>
          <p:cNvPr id="172067" name="Group 34"/>
          <p:cNvGrpSpPr>
            <a:grpSpLocks/>
          </p:cNvGrpSpPr>
          <p:nvPr/>
        </p:nvGrpSpPr>
        <p:grpSpPr bwMode="auto">
          <a:xfrm>
            <a:off x="4457700" y="3062288"/>
            <a:ext cx="2476500" cy="1714500"/>
            <a:chOff x="2796" y="2111"/>
            <a:chExt cx="1763" cy="1220"/>
          </a:xfrm>
        </p:grpSpPr>
        <p:sp>
          <p:nvSpPr>
            <p:cNvPr id="172097" name="Line 35"/>
            <p:cNvSpPr>
              <a:spLocks noChangeShapeType="1"/>
            </p:cNvSpPr>
            <p:nvPr/>
          </p:nvSpPr>
          <p:spPr bwMode="invGray">
            <a:xfrm>
              <a:off x="3584" y="2112"/>
              <a:ext cx="725" cy="0"/>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dirty="0">
                <a:solidFill>
                  <a:srgbClr val="000000"/>
                </a:solidFill>
              </a:endParaRPr>
            </a:p>
          </p:txBody>
        </p:sp>
        <p:sp>
          <p:nvSpPr>
            <p:cNvPr id="172098" name="Line 36"/>
            <p:cNvSpPr>
              <a:spLocks noChangeShapeType="1"/>
            </p:cNvSpPr>
            <p:nvPr/>
          </p:nvSpPr>
          <p:spPr bwMode="invGray">
            <a:xfrm>
              <a:off x="4473" y="2297"/>
              <a:ext cx="1" cy="157"/>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dirty="0">
                <a:solidFill>
                  <a:srgbClr val="000000"/>
                </a:solidFill>
              </a:endParaRPr>
            </a:p>
          </p:txBody>
        </p:sp>
        <p:sp>
          <p:nvSpPr>
            <p:cNvPr id="172099" name="Freeform 37"/>
            <p:cNvSpPr>
              <a:spLocks/>
            </p:cNvSpPr>
            <p:nvPr/>
          </p:nvSpPr>
          <p:spPr bwMode="invGray">
            <a:xfrm>
              <a:off x="4388" y="2441"/>
              <a:ext cx="171" cy="220"/>
            </a:xfrm>
            <a:custGeom>
              <a:avLst/>
              <a:gdLst>
                <a:gd name="T0" fmla="*/ 4 w 193"/>
                <a:gd name="T1" fmla="*/ 0 h 220"/>
                <a:gd name="T2" fmla="*/ 0 w 193"/>
                <a:gd name="T3" fmla="*/ 0 h 220"/>
                <a:gd name="T4" fmla="*/ 4 w 193"/>
                <a:gd name="T5" fmla="*/ 220 h 220"/>
                <a:gd name="T6" fmla="*/ 10 w 193"/>
                <a:gd name="T7" fmla="*/ 0 h 220"/>
                <a:gd name="T8" fmla="*/ 4 w 193"/>
                <a:gd name="T9" fmla="*/ 0 h 220"/>
                <a:gd name="T10" fmla="*/ 0 60000 65536"/>
                <a:gd name="T11" fmla="*/ 0 60000 65536"/>
                <a:gd name="T12" fmla="*/ 0 60000 65536"/>
                <a:gd name="T13" fmla="*/ 0 60000 65536"/>
                <a:gd name="T14" fmla="*/ 0 60000 65536"/>
                <a:gd name="T15" fmla="*/ 0 w 193"/>
                <a:gd name="T16" fmla="*/ 0 h 220"/>
                <a:gd name="T17" fmla="*/ 193 w 193"/>
                <a:gd name="T18" fmla="*/ 220 h 220"/>
              </a:gdLst>
              <a:ahLst/>
              <a:cxnLst>
                <a:cxn ang="T10">
                  <a:pos x="T0" y="T1"/>
                </a:cxn>
                <a:cxn ang="T11">
                  <a:pos x="T2" y="T3"/>
                </a:cxn>
                <a:cxn ang="T12">
                  <a:pos x="T4" y="T5"/>
                </a:cxn>
                <a:cxn ang="T13">
                  <a:pos x="T6" y="T7"/>
                </a:cxn>
                <a:cxn ang="T14">
                  <a:pos x="T8" y="T9"/>
                </a:cxn>
              </a:cxnLst>
              <a:rect l="T15" t="T16" r="T17" b="T18"/>
              <a:pathLst>
                <a:path w="193" h="220">
                  <a:moveTo>
                    <a:pt x="96" y="0"/>
                  </a:moveTo>
                  <a:lnTo>
                    <a:pt x="0" y="0"/>
                  </a:lnTo>
                  <a:lnTo>
                    <a:pt x="96" y="220"/>
                  </a:lnTo>
                  <a:lnTo>
                    <a:pt x="193" y="0"/>
                  </a:lnTo>
                  <a:lnTo>
                    <a:pt x="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srgbClr val="000000"/>
                </a:solidFill>
              </a:endParaRPr>
            </a:p>
          </p:txBody>
        </p:sp>
        <p:sp>
          <p:nvSpPr>
            <p:cNvPr id="172100" name="Arc 38"/>
            <p:cNvSpPr>
              <a:spLocks/>
            </p:cNvSpPr>
            <p:nvPr/>
          </p:nvSpPr>
          <p:spPr bwMode="invGray">
            <a:xfrm>
              <a:off x="4306" y="2111"/>
              <a:ext cx="168" cy="221"/>
            </a:xfrm>
            <a:custGeom>
              <a:avLst/>
              <a:gdLst>
                <a:gd name="T0" fmla="*/ 0 w 21713"/>
                <a:gd name="T1" fmla="*/ 0 h 21600"/>
                <a:gd name="T2" fmla="*/ 0 w 21713"/>
                <a:gd name="T3" fmla="*/ 0 h 21600"/>
                <a:gd name="T4" fmla="*/ 0 w 21713"/>
                <a:gd name="T5" fmla="*/ 0 h 21600"/>
                <a:gd name="T6" fmla="*/ 0 60000 65536"/>
                <a:gd name="T7" fmla="*/ 0 60000 65536"/>
                <a:gd name="T8" fmla="*/ 0 60000 65536"/>
                <a:gd name="T9" fmla="*/ 0 w 21713"/>
                <a:gd name="T10" fmla="*/ 0 h 21600"/>
                <a:gd name="T11" fmla="*/ 21713 w 21713"/>
                <a:gd name="T12" fmla="*/ 21600 h 21600"/>
              </a:gdLst>
              <a:ahLst/>
              <a:cxnLst>
                <a:cxn ang="T6">
                  <a:pos x="T0" y="T1"/>
                </a:cxn>
                <a:cxn ang="T7">
                  <a:pos x="T2" y="T3"/>
                </a:cxn>
                <a:cxn ang="T8">
                  <a:pos x="T4" y="T5"/>
                </a:cxn>
              </a:cxnLst>
              <a:rect l="T9" t="T10" r="T11" b="T12"/>
              <a:pathLst>
                <a:path w="21713" h="21600" fill="none" extrusionOk="0">
                  <a:moveTo>
                    <a:pt x="-1" y="0"/>
                  </a:moveTo>
                  <a:cubicBezTo>
                    <a:pt x="37" y="0"/>
                    <a:pt x="75" y="-1"/>
                    <a:pt x="114" y="0"/>
                  </a:cubicBezTo>
                  <a:cubicBezTo>
                    <a:pt x="12005" y="0"/>
                    <a:pt x="21659" y="9611"/>
                    <a:pt x="21713" y="21501"/>
                  </a:cubicBezTo>
                </a:path>
                <a:path w="21713" h="21600" stroke="0" extrusionOk="0">
                  <a:moveTo>
                    <a:pt x="-1" y="0"/>
                  </a:moveTo>
                  <a:cubicBezTo>
                    <a:pt x="37" y="0"/>
                    <a:pt x="75" y="-1"/>
                    <a:pt x="114" y="0"/>
                  </a:cubicBezTo>
                  <a:cubicBezTo>
                    <a:pt x="12005" y="0"/>
                    <a:pt x="21659" y="9611"/>
                    <a:pt x="21713" y="21501"/>
                  </a:cubicBezTo>
                  <a:lnTo>
                    <a:pt x="114" y="21600"/>
                  </a:lnTo>
                  <a:lnTo>
                    <a:pt x="-1" y="0"/>
                  </a:lnTo>
                  <a:close/>
                </a:path>
              </a:pathLst>
            </a:custGeom>
            <a:solidFill>
              <a:srgbClr val="0000FF"/>
            </a:solidFill>
            <a:ln w="63500">
              <a:solidFill>
                <a:srgbClr val="FFFF00"/>
              </a:solidFill>
              <a:round/>
              <a:headEnd/>
              <a:tailEnd/>
            </a:ln>
          </p:spPr>
          <p:txBody>
            <a:bodyPr/>
            <a:lstStyle/>
            <a:p>
              <a:endParaRPr lang="ja-JP" altLang="en-US" dirty="0">
                <a:solidFill>
                  <a:srgbClr val="000000"/>
                </a:solidFill>
              </a:endParaRPr>
            </a:p>
          </p:txBody>
        </p:sp>
        <p:sp>
          <p:nvSpPr>
            <p:cNvPr id="172101" name="Freeform 39"/>
            <p:cNvSpPr>
              <a:spLocks/>
            </p:cNvSpPr>
            <p:nvPr/>
          </p:nvSpPr>
          <p:spPr bwMode="invGray">
            <a:xfrm>
              <a:off x="2796" y="3111"/>
              <a:ext cx="172" cy="220"/>
            </a:xfrm>
            <a:custGeom>
              <a:avLst/>
              <a:gdLst>
                <a:gd name="T0" fmla="*/ 4 w 194"/>
                <a:gd name="T1" fmla="*/ 0 h 220"/>
                <a:gd name="T2" fmla="*/ 0 w 194"/>
                <a:gd name="T3" fmla="*/ 0 h 220"/>
                <a:gd name="T4" fmla="*/ 4 w 194"/>
                <a:gd name="T5" fmla="*/ 220 h 220"/>
                <a:gd name="T6" fmla="*/ 10 w 194"/>
                <a:gd name="T7" fmla="*/ 0 h 220"/>
                <a:gd name="T8" fmla="*/ 4 w 194"/>
                <a:gd name="T9" fmla="*/ 0 h 220"/>
                <a:gd name="T10" fmla="*/ 0 60000 65536"/>
                <a:gd name="T11" fmla="*/ 0 60000 65536"/>
                <a:gd name="T12" fmla="*/ 0 60000 65536"/>
                <a:gd name="T13" fmla="*/ 0 60000 65536"/>
                <a:gd name="T14" fmla="*/ 0 60000 65536"/>
                <a:gd name="T15" fmla="*/ 0 w 194"/>
                <a:gd name="T16" fmla="*/ 0 h 220"/>
                <a:gd name="T17" fmla="*/ 194 w 194"/>
                <a:gd name="T18" fmla="*/ 220 h 220"/>
              </a:gdLst>
              <a:ahLst/>
              <a:cxnLst>
                <a:cxn ang="T10">
                  <a:pos x="T0" y="T1"/>
                </a:cxn>
                <a:cxn ang="T11">
                  <a:pos x="T2" y="T3"/>
                </a:cxn>
                <a:cxn ang="T12">
                  <a:pos x="T4" y="T5"/>
                </a:cxn>
                <a:cxn ang="T13">
                  <a:pos x="T6" y="T7"/>
                </a:cxn>
                <a:cxn ang="T14">
                  <a:pos x="T8" y="T9"/>
                </a:cxn>
              </a:cxnLst>
              <a:rect l="T15" t="T16" r="T17" b="T18"/>
              <a:pathLst>
                <a:path w="194" h="220">
                  <a:moveTo>
                    <a:pt x="97" y="0"/>
                  </a:moveTo>
                  <a:lnTo>
                    <a:pt x="0" y="0"/>
                  </a:lnTo>
                  <a:lnTo>
                    <a:pt x="97" y="220"/>
                  </a:lnTo>
                  <a:lnTo>
                    <a:pt x="194" y="0"/>
                  </a:lnTo>
                  <a:lnTo>
                    <a:pt x="9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srgbClr val="000000"/>
                </a:solidFill>
              </a:endParaRPr>
            </a:p>
          </p:txBody>
        </p:sp>
        <p:sp>
          <p:nvSpPr>
            <p:cNvPr id="172102" name="Line 40"/>
            <p:cNvSpPr>
              <a:spLocks noChangeShapeType="1"/>
            </p:cNvSpPr>
            <p:nvPr/>
          </p:nvSpPr>
          <p:spPr bwMode="invGray">
            <a:xfrm>
              <a:off x="2881" y="2951"/>
              <a:ext cx="1" cy="164"/>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dirty="0">
                <a:solidFill>
                  <a:srgbClr val="000000"/>
                </a:solidFill>
              </a:endParaRPr>
            </a:p>
          </p:txBody>
        </p:sp>
      </p:grpSp>
      <p:sp>
        <p:nvSpPr>
          <p:cNvPr id="756777" name="Rectangle 41"/>
          <p:cNvSpPr>
            <a:spLocks noChangeArrowheads="1"/>
          </p:cNvSpPr>
          <p:nvPr/>
        </p:nvSpPr>
        <p:spPr bwMode="invGray">
          <a:xfrm>
            <a:off x="5724525" y="3908425"/>
            <a:ext cx="385763" cy="461963"/>
          </a:xfrm>
          <a:prstGeom prst="rect">
            <a:avLst/>
          </a:prstGeom>
          <a:noFill/>
          <a:ln w="9525">
            <a:noFill/>
            <a:miter lim="800000"/>
            <a:headEnd/>
            <a:tailEnd/>
          </a:ln>
        </p:spPr>
        <p:txBody>
          <a:bodyPr wrap="none" lIns="0" tIns="0" rIns="0" bIns="0">
            <a:spAutoFit/>
          </a:bodyPr>
          <a:lstStyle/>
          <a:p>
            <a:pPr>
              <a:defRPr/>
            </a:pPr>
            <a:r>
              <a:rPr lang="ja-JP" altLang="en-US" sz="3000" dirty="0">
                <a:solidFill>
                  <a:srgbClr val="242F31"/>
                </a:solidFill>
                <a:effectLst>
                  <a:outerShdw blurRad="38100" dist="38100" dir="2700000" algn="tl">
                    <a:srgbClr val="000000"/>
                  </a:outerShdw>
                </a:effectLst>
                <a:latin typeface="ＭＳ Ｐゴシック" pitchFamily="50" charset="-128"/>
              </a:rPr>
              <a:t>乳</a:t>
            </a:r>
            <a:endParaRPr lang="ja-JP" altLang="en-US" sz="2400" dirty="0">
              <a:solidFill>
                <a:srgbClr val="000000"/>
              </a:solidFill>
              <a:effectLst>
                <a:outerShdw blurRad="38100" dist="38100" dir="2700000" algn="tl">
                  <a:srgbClr val="FFFFFF"/>
                </a:outerShdw>
              </a:effectLst>
              <a:latin typeface="ＭＳ Ｐゴシック" pitchFamily="50" charset="-128"/>
            </a:endParaRPr>
          </a:p>
        </p:txBody>
      </p:sp>
      <p:sp>
        <p:nvSpPr>
          <p:cNvPr id="756778" name="Rectangle 42"/>
          <p:cNvSpPr>
            <a:spLocks noChangeArrowheads="1"/>
          </p:cNvSpPr>
          <p:nvPr/>
        </p:nvSpPr>
        <p:spPr bwMode="invGray">
          <a:xfrm>
            <a:off x="5724525" y="4313238"/>
            <a:ext cx="385763" cy="461962"/>
          </a:xfrm>
          <a:prstGeom prst="rect">
            <a:avLst/>
          </a:prstGeom>
          <a:noFill/>
          <a:ln w="9525">
            <a:noFill/>
            <a:miter lim="800000"/>
            <a:headEnd/>
            <a:tailEnd/>
          </a:ln>
        </p:spPr>
        <p:txBody>
          <a:bodyPr wrap="none" lIns="0" tIns="0" rIns="0" bIns="0">
            <a:spAutoFit/>
          </a:bodyPr>
          <a:lstStyle/>
          <a:p>
            <a:pPr>
              <a:defRPr/>
            </a:pPr>
            <a:r>
              <a:rPr lang="ja-JP" altLang="en-US" sz="3000" dirty="0">
                <a:solidFill>
                  <a:srgbClr val="242F31"/>
                </a:solidFill>
                <a:effectLst>
                  <a:outerShdw blurRad="38100" dist="38100" dir="2700000" algn="tl">
                    <a:srgbClr val="000000"/>
                  </a:outerShdw>
                </a:effectLst>
                <a:latin typeface="ＭＳ Ｐゴシック" pitchFamily="50" charset="-128"/>
              </a:rPr>
              <a:t>酸</a:t>
            </a:r>
            <a:endParaRPr lang="ja-JP" altLang="en-US" sz="2400" dirty="0">
              <a:solidFill>
                <a:srgbClr val="000000"/>
              </a:solidFill>
              <a:effectLst>
                <a:outerShdw blurRad="38100" dist="38100" dir="2700000" algn="tl">
                  <a:srgbClr val="FFFFFF"/>
                </a:outerShdw>
              </a:effectLst>
              <a:latin typeface="ＭＳ Ｐゴシック" pitchFamily="50" charset="-128"/>
            </a:endParaRPr>
          </a:p>
        </p:txBody>
      </p:sp>
      <p:sp>
        <p:nvSpPr>
          <p:cNvPr id="756779" name="Rectangle 43"/>
          <p:cNvSpPr>
            <a:spLocks noChangeArrowheads="1"/>
          </p:cNvSpPr>
          <p:nvPr/>
        </p:nvSpPr>
        <p:spPr bwMode="invGray">
          <a:xfrm>
            <a:off x="5702300" y="3886200"/>
            <a:ext cx="385763" cy="461963"/>
          </a:xfrm>
          <a:prstGeom prst="rect">
            <a:avLst/>
          </a:prstGeom>
          <a:noFill/>
          <a:ln w="9525">
            <a:noFill/>
            <a:miter lim="800000"/>
            <a:headEnd/>
            <a:tailEnd/>
          </a:ln>
        </p:spPr>
        <p:txBody>
          <a:bodyPr wrap="none" lIns="0" tIns="0" rIns="0" bIns="0">
            <a:spAutoFit/>
          </a:bodyPr>
          <a:lstStyle/>
          <a:p>
            <a:pPr>
              <a:defRPr/>
            </a:pPr>
            <a:r>
              <a:rPr lang="ja-JP" altLang="en-US" sz="3000" dirty="0">
                <a:solidFill>
                  <a:srgbClr val="FFFF99"/>
                </a:solidFill>
                <a:effectLst>
                  <a:outerShdw blurRad="38100" dist="38100" dir="2700000" algn="tl">
                    <a:srgbClr val="000000"/>
                  </a:outerShdw>
                </a:effectLst>
                <a:latin typeface="ＭＳ Ｐゴシック" pitchFamily="50" charset="-128"/>
              </a:rPr>
              <a:t>乳</a:t>
            </a:r>
            <a:endParaRPr lang="ja-JP" altLang="en-US" sz="2400" dirty="0">
              <a:solidFill>
                <a:srgbClr val="FFFF99"/>
              </a:solidFill>
              <a:effectLst>
                <a:outerShdw blurRad="38100" dist="38100" dir="2700000" algn="tl">
                  <a:srgbClr val="000000"/>
                </a:outerShdw>
              </a:effectLst>
              <a:latin typeface="ＭＳ Ｐゴシック" pitchFamily="50" charset="-128"/>
            </a:endParaRPr>
          </a:p>
        </p:txBody>
      </p:sp>
      <p:sp>
        <p:nvSpPr>
          <p:cNvPr id="756780" name="Rectangle 44"/>
          <p:cNvSpPr>
            <a:spLocks noChangeArrowheads="1"/>
          </p:cNvSpPr>
          <p:nvPr/>
        </p:nvSpPr>
        <p:spPr bwMode="invGray">
          <a:xfrm>
            <a:off x="5702300" y="4291013"/>
            <a:ext cx="385763" cy="461962"/>
          </a:xfrm>
          <a:prstGeom prst="rect">
            <a:avLst/>
          </a:prstGeom>
          <a:noFill/>
          <a:ln w="9525">
            <a:noFill/>
            <a:miter lim="800000"/>
            <a:headEnd/>
            <a:tailEnd/>
          </a:ln>
        </p:spPr>
        <p:txBody>
          <a:bodyPr wrap="none" lIns="0" tIns="0" rIns="0" bIns="0">
            <a:spAutoFit/>
          </a:bodyPr>
          <a:lstStyle/>
          <a:p>
            <a:pPr>
              <a:defRPr/>
            </a:pPr>
            <a:r>
              <a:rPr lang="ja-JP" altLang="en-US" sz="3000" dirty="0">
                <a:solidFill>
                  <a:srgbClr val="FFFF99"/>
                </a:solidFill>
                <a:effectLst>
                  <a:outerShdw blurRad="38100" dist="38100" dir="2700000" algn="tl">
                    <a:srgbClr val="000000"/>
                  </a:outerShdw>
                </a:effectLst>
                <a:latin typeface="ＭＳ Ｐゴシック" pitchFamily="50" charset="-128"/>
              </a:rPr>
              <a:t>酸</a:t>
            </a:r>
            <a:endParaRPr lang="ja-JP" altLang="en-US" sz="2400" dirty="0">
              <a:solidFill>
                <a:srgbClr val="FFFF99"/>
              </a:solidFill>
              <a:effectLst>
                <a:outerShdw blurRad="38100" dist="38100" dir="2700000" algn="tl">
                  <a:srgbClr val="000000"/>
                </a:outerShdw>
              </a:effectLst>
              <a:latin typeface="ＭＳ Ｐゴシック" pitchFamily="50" charset="-128"/>
            </a:endParaRPr>
          </a:p>
        </p:txBody>
      </p:sp>
      <p:sp>
        <p:nvSpPr>
          <p:cNvPr id="756781" name="Rectangle 45"/>
          <p:cNvSpPr>
            <a:spLocks noChangeArrowheads="1"/>
          </p:cNvSpPr>
          <p:nvPr/>
        </p:nvSpPr>
        <p:spPr bwMode="invGray">
          <a:xfrm>
            <a:off x="6734175" y="4035425"/>
            <a:ext cx="1695450" cy="384175"/>
          </a:xfrm>
          <a:prstGeom prst="rect">
            <a:avLst/>
          </a:prstGeom>
          <a:noFill/>
          <a:ln w="9525">
            <a:noFill/>
            <a:miter lim="800000"/>
            <a:headEnd/>
            <a:tailEnd/>
          </a:ln>
        </p:spPr>
        <p:txBody>
          <a:bodyPr wrap="none" lIns="0" tIns="0" rIns="0" bIns="0">
            <a:spAutoFit/>
          </a:bodyPr>
          <a:lstStyle/>
          <a:p>
            <a:pPr>
              <a:defRPr/>
            </a:pPr>
            <a:r>
              <a:rPr lang="ja-JP" altLang="en-US" sz="2500" dirty="0">
                <a:solidFill>
                  <a:srgbClr val="242F31"/>
                </a:solidFill>
                <a:effectLst>
                  <a:outerShdw blurRad="38100" dist="38100" dir="2700000" algn="tl">
                    <a:srgbClr val="000000"/>
                  </a:outerShdw>
                </a:effectLst>
                <a:latin typeface="ＭＳ Ｐゴシック" pitchFamily="50" charset="-128"/>
              </a:rPr>
              <a:t>グリコーゲン</a:t>
            </a:r>
            <a:endParaRPr lang="ja-JP" altLang="en-US" sz="2400" dirty="0">
              <a:solidFill>
                <a:srgbClr val="000000"/>
              </a:solidFill>
              <a:effectLst>
                <a:outerShdw blurRad="38100" dist="38100" dir="2700000" algn="tl">
                  <a:srgbClr val="FFFFFF"/>
                </a:outerShdw>
              </a:effectLst>
              <a:latin typeface="ＭＳ Ｐゴシック" pitchFamily="50" charset="-128"/>
            </a:endParaRPr>
          </a:p>
        </p:txBody>
      </p:sp>
      <p:sp>
        <p:nvSpPr>
          <p:cNvPr id="756782" name="Rectangle 46"/>
          <p:cNvSpPr>
            <a:spLocks noChangeArrowheads="1"/>
          </p:cNvSpPr>
          <p:nvPr/>
        </p:nvSpPr>
        <p:spPr bwMode="invGray">
          <a:xfrm>
            <a:off x="6713538" y="4011613"/>
            <a:ext cx="1695450" cy="384175"/>
          </a:xfrm>
          <a:prstGeom prst="rect">
            <a:avLst/>
          </a:prstGeom>
          <a:noFill/>
          <a:ln w="9525">
            <a:noFill/>
            <a:miter lim="800000"/>
            <a:headEnd/>
            <a:tailEnd/>
          </a:ln>
        </p:spPr>
        <p:txBody>
          <a:bodyPr wrap="none" lIns="0" tIns="0" rIns="0" bIns="0">
            <a:spAutoFit/>
          </a:bodyPr>
          <a:lstStyle/>
          <a:p>
            <a:pPr>
              <a:defRPr/>
            </a:pPr>
            <a:r>
              <a:rPr lang="ja-JP" altLang="en-US" sz="2500" dirty="0">
                <a:solidFill>
                  <a:srgbClr val="FF8455"/>
                </a:solidFill>
                <a:effectLst>
                  <a:outerShdw blurRad="38100" dist="38100" dir="2700000" algn="tl">
                    <a:srgbClr val="000000"/>
                  </a:outerShdw>
                </a:effectLst>
                <a:latin typeface="ＭＳ Ｐゴシック" pitchFamily="50" charset="-128"/>
              </a:rPr>
              <a:t>グリコーゲン</a:t>
            </a:r>
            <a:endParaRPr lang="ja-JP" altLang="en-US" sz="2400" dirty="0">
              <a:solidFill>
                <a:srgbClr val="000000"/>
              </a:solidFill>
              <a:effectLst>
                <a:outerShdw blurRad="38100" dist="38100" dir="2700000" algn="tl">
                  <a:srgbClr val="FFFFFF"/>
                </a:outerShdw>
              </a:effectLst>
              <a:latin typeface="ＭＳ Ｐゴシック" pitchFamily="50" charset="-128"/>
            </a:endParaRPr>
          </a:p>
        </p:txBody>
      </p:sp>
      <p:sp>
        <p:nvSpPr>
          <p:cNvPr id="756783" name="Rectangle 47"/>
          <p:cNvSpPr>
            <a:spLocks noChangeArrowheads="1"/>
          </p:cNvSpPr>
          <p:nvPr/>
        </p:nvSpPr>
        <p:spPr bwMode="invGray">
          <a:xfrm>
            <a:off x="704850" y="3775075"/>
            <a:ext cx="1695450" cy="384175"/>
          </a:xfrm>
          <a:prstGeom prst="rect">
            <a:avLst/>
          </a:prstGeom>
          <a:noFill/>
          <a:ln w="9525">
            <a:noFill/>
            <a:miter lim="800000"/>
            <a:headEnd/>
            <a:tailEnd/>
          </a:ln>
        </p:spPr>
        <p:txBody>
          <a:bodyPr wrap="none" lIns="0" tIns="0" rIns="0" bIns="0">
            <a:spAutoFit/>
          </a:bodyPr>
          <a:lstStyle/>
          <a:p>
            <a:pPr>
              <a:defRPr/>
            </a:pPr>
            <a:r>
              <a:rPr lang="ja-JP" altLang="en-US" sz="2500" dirty="0">
                <a:solidFill>
                  <a:srgbClr val="242F31"/>
                </a:solidFill>
                <a:effectLst>
                  <a:outerShdw blurRad="38100" dist="38100" dir="2700000" algn="tl">
                    <a:srgbClr val="000000"/>
                  </a:outerShdw>
                </a:effectLst>
                <a:latin typeface="ＭＳ Ｐゴシック" pitchFamily="50" charset="-128"/>
              </a:rPr>
              <a:t>グリコーゲン</a:t>
            </a:r>
            <a:endParaRPr lang="ja-JP" altLang="en-US" sz="2400" dirty="0">
              <a:solidFill>
                <a:srgbClr val="000000"/>
              </a:solidFill>
              <a:effectLst>
                <a:outerShdw blurRad="38100" dist="38100" dir="2700000" algn="tl">
                  <a:srgbClr val="FFFFFF"/>
                </a:outerShdw>
              </a:effectLst>
              <a:latin typeface="ＭＳ Ｐゴシック" pitchFamily="50" charset="-128"/>
            </a:endParaRPr>
          </a:p>
        </p:txBody>
      </p:sp>
      <p:sp>
        <p:nvSpPr>
          <p:cNvPr id="756784" name="Rectangle 48"/>
          <p:cNvSpPr>
            <a:spLocks noChangeArrowheads="1"/>
          </p:cNvSpPr>
          <p:nvPr/>
        </p:nvSpPr>
        <p:spPr bwMode="invGray">
          <a:xfrm>
            <a:off x="684213" y="3752850"/>
            <a:ext cx="1695450" cy="384175"/>
          </a:xfrm>
          <a:prstGeom prst="rect">
            <a:avLst/>
          </a:prstGeom>
          <a:noFill/>
          <a:ln w="9525">
            <a:noFill/>
            <a:miter lim="800000"/>
            <a:headEnd/>
            <a:tailEnd/>
          </a:ln>
        </p:spPr>
        <p:txBody>
          <a:bodyPr wrap="none" lIns="0" tIns="0" rIns="0" bIns="0">
            <a:spAutoFit/>
          </a:bodyPr>
          <a:lstStyle/>
          <a:p>
            <a:pPr>
              <a:defRPr/>
            </a:pPr>
            <a:r>
              <a:rPr lang="ja-JP" altLang="en-US" sz="2500" dirty="0">
                <a:solidFill>
                  <a:srgbClr val="FF8455"/>
                </a:solidFill>
                <a:effectLst>
                  <a:outerShdw blurRad="38100" dist="38100" dir="2700000" algn="tl">
                    <a:srgbClr val="000000"/>
                  </a:outerShdw>
                </a:effectLst>
                <a:latin typeface="ＭＳ Ｐゴシック" pitchFamily="50" charset="-128"/>
              </a:rPr>
              <a:t>グリコーゲン</a:t>
            </a:r>
            <a:endParaRPr lang="ja-JP" altLang="en-US" sz="2400" dirty="0">
              <a:solidFill>
                <a:srgbClr val="000000"/>
              </a:solidFill>
              <a:effectLst>
                <a:outerShdw blurRad="38100" dist="38100" dir="2700000" algn="tl">
                  <a:srgbClr val="FFFFFF"/>
                </a:outerShdw>
              </a:effectLst>
              <a:latin typeface="ＭＳ Ｐゴシック" pitchFamily="50" charset="-128"/>
            </a:endParaRPr>
          </a:p>
        </p:txBody>
      </p:sp>
      <p:grpSp>
        <p:nvGrpSpPr>
          <p:cNvPr id="172076" name="Group 63"/>
          <p:cNvGrpSpPr>
            <a:grpSpLocks/>
          </p:cNvGrpSpPr>
          <p:nvPr/>
        </p:nvGrpSpPr>
        <p:grpSpPr bwMode="auto">
          <a:xfrm>
            <a:off x="2700338" y="5589588"/>
            <a:ext cx="1030287" cy="485775"/>
            <a:chOff x="1596" y="3454"/>
            <a:chExt cx="649" cy="306"/>
          </a:xfrm>
        </p:grpSpPr>
        <p:sp>
          <p:nvSpPr>
            <p:cNvPr id="756785" name="Rectangle 49"/>
            <p:cNvSpPr>
              <a:spLocks noChangeArrowheads="1"/>
            </p:cNvSpPr>
            <p:nvPr/>
          </p:nvSpPr>
          <p:spPr bwMode="invGray">
            <a:xfrm>
              <a:off x="1609" y="3469"/>
              <a:ext cx="636" cy="291"/>
            </a:xfrm>
            <a:prstGeom prst="rect">
              <a:avLst/>
            </a:prstGeom>
            <a:noFill/>
            <a:ln w="9525">
              <a:noFill/>
              <a:miter lim="800000"/>
              <a:headEnd/>
              <a:tailEnd/>
            </a:ln>
          </p:spPr>
          <p:txBody>
            <a:bodyPr wrap="none" lIns="0" tIns="0" rIns="0" bIns="0">
              <a:spAutoFit/>
            </a:bodyPr>
            <a:lstStyle/>
            <a:p>
              <a:pPr>
                <a:defRPr/>
              </a:pPr>
              <a:r>
                <a:rPr lang="en-US" altLang="ja-JP" sz="3000" dirty="0">
                  <a:solidFill>
                    <a:srgbClr val="242F31"/>
                  </a:solidFill>
                  <a:effectLst>
                    <a:outerShdw blurRad="38100" dist="38100" dir="2700000" algn="tl">
                      <a:srgbClr val="000000"/>
                    </a:outerShdw>
                  </a:effectLst>
                  <a:latin typeface="ＭＳ Ｐゴシック" pitchFamily="50" charset="-128"/>
                </a:rPr>
                <a:t>(</a:t>
              </a:r>
              <a:r>
                <a:rPr lang="ja-JP" altLang="en-US" sz="3000" dirty="0">
                  <a:solidFill>
                    <a:srgbClr val="242F31"/>
                  </a:solidFill>
                  <a:effectLst>
                    <a:outerShdw blurRad="38100" dist="38100" dir="2700000" algn="tl">
                      <a:srgbClr val="000000"/>
                    </a:outerShdw>
                  </a:effectLst>
                  <a:latin typeface="ＭＳ Ｐゴシック" pitchFamily="50" charset="-128"/>
                </a:rPr>
                <a:t>食事</a:t>
              </a:r>
              <a:r>
                <a:rPr lang="en-US" altLang="ja-JP" sz="3000" dirty="0">
                  <a:solidFill>
                    <a:srgbClr val="242F31"/>
                  </a:solidFill>
                  <a:effectLst>
                    <a:outerShdw blurRad="38100" dist="38100" dir="2700000" algn="tl">
                      <a:srgbClr val="000000"/>
                    </a:outerShdw>
                  </a:effectLst>
                  <a:latin typeface="ＭＳ Ｐゴシック" pitchFamily="50" charset="-128"/>
                </a:rPr>
                <a:t>)</a:t>
              </a:r>
              <a:endParaRPr lang="en-US" altLang="ja-JP" sz="2400" dirty="0">
                <a:solidFill>
                  <a:srgbClr val="000000"/>
                </a:solidFill>
                <a:effectLst>
                  <a:outerShdw blurRad="38100" dist="38100" dir="2700000" algn="tl">
                    <a:srgbClr val="FFFFFF"/>
                  </a:outerShdw>
                </a:effectLst>
                <a:latin typeface="ＭＳ Ｐゴシック" pitchFamily="50" charset="-128"/>
              </a:endParaRPr>
            </a:p>
          </p:txBody>
        </p:sp>
        <p:sp>
          <p:nvSpPr>
            <p:cNvPr id="756786" name="Rectangle 50"/>
            <p:cNvSpPr>
              <a:spLocks noChangeArrowheads="1"/>
            </p:cNvSpPr>
            <p:nvPr/>
          </p:nvSpPr>
          <p:spPr bwMode="invGray">
            <a:xfrm>
              <a:off x="1596" y="3454"/>
              <a:ext cx="636" cy="291"/>
            </a:xfrm>
            <a:prstGeom prst="rect">
              <a:avLst/>
            </a:prstGeom>
            <a:noFill/>
            <a:ln w="9525">
              <a:noFill/>
              <a:miter lim="800000"/>
              <a:headEnd/>
              <a:tailEnd/>
            </a:ln>
          </p:spPr>
          <p:txBody>
            <a:bodyPr wrap="none" lIns="0" tIns="0" rIns="0" bIns="0">
              <a:spAutoFit/>
            </a:bodyPr>
            <a:lstStyle/>
            <a:p>
              <a:pPr>
                <a:defRPr/>
              </a:pPr>
              <a:r>
                <a:rPr lang="en-US" altLang="ja-JP" sz="3000" dirty="0">
                  <a:solidFill>
                    <a:srgbClr val="FFFFAA"/>
                  </a:solidFill>
                  <a:effectLst>
                    <a:outerShdw blurRad="38100" dist="38100" dir="2700000" algn="tl">
                      <a:srgbClr val="000000"/>
                    </a:outerShdw>
                  </a:effectLst>
                  <a:latin typeface="ＭＳ Ｐゴシック" pitchFamily="50" charset="-128"/>
                </a:rPr>
                <a:t>(</a:t>
              </a:r>
              <a:r>
                <a:rPr lang="ja-JP" altLang="en-US" sz="3000" dirty="0">
                  <a:solidFill>
                    <a:srgbClr val="FFFFAA"/>
                  </a:solidFill>
                  <a:effectLst>
                    <a:outerShdw blurRad="38100" dist="38100" dir="2700000" algn="tl">
                      <a:srgbClr val="000000"/>
                    </a:outerShdw>
                  </a:effectLst>
                  <a:latin typeface="ＭＳ Ｐゴシック" pitchFamily="50" charset="-128"/>
                </a:rPr>
                <a:t>食事</a:t>
              </a:r>
              <a:r>
                <a:rPr lang="en-US" altLang="ja-JP" sz="3000" dirty="0">
                  <a:solidFill>
                    <a:srgbClr val="FFFFAA"/>
                  </a:solidFill>
                  <a:effectLst>
                    <a:outerShdw blurRad="38100" dist="38100" dir="2700000" algn="tl">
                      <a:srgbClr val="000000"/>
                    </a:outerShdw>
                  </a:effectLst>
                  <a:latin typeface="ＭＳ Ｐゴシック" pitchFamily="50" charset="-128"/>
                </a:rPr>
                <a:t>)</a:t>
              </a:r>
              <a:endParaRPr lang="en-US" altLang="ja-JP" sz="2400" dirty="0">
                <a:solidFill>
                  <a:srgbClr val="000000"/>
                </a:solidFill>
                <a:effectLst>
                  <a:outerShdw blurRad="38100" dist="38100" dir="2700000" algn="tl">
                    <a:srgbClr val="FFFFFF"/>
                  </a:outerShdw>
                </a:effectLst>
                <a:latin typeface="ＭＳ Ｐゴシック" pitchFamily="50" charset="-128"/>
              </a:endParaRPr>
            </a:p>
          </p:txBody>
        </p:sp>
      </p:grpSp>
      <p:sp>
        <p:nvSpPr>
          <p:cNvPr id="756787" name="Rectangle 51"/>
          <p:cNvSpPr>
            <a:spLocks noChangeArrowheads="1"/>
          </p:cNvSpPr>
          <p:nvPr/>
        </p:nvSpPr>
        <p:spPr bwMode="invGray">
          <a:xfrm>
            <a:off x="6889750" y="1041400"/>
            <a:ext cx="1390650" cy="415925"/>
          </a:xfrm>
          <a:prstGeom prst="rect">
            <a:avLst/>
          </a:prstGeom>
          <a:noFill/>
          <a:ln w="9525">
            <a:noFill/>
            <a:miter lim="800000"/>
            <a:headEnd/>
            <a:tailEnd/>
          </a:ln>
        </p:spPr>
        <p:txBody>
          <a:bodyPr wrap="none" lIns="0" tIns="0" rIns="0" bIns="0">
            <a:spAutoFit/>
          </a:bodyPr>
          <a:lstStyle/>
          <a:p>
            <a:pPr>
              <a:defRPr/>
            </a:pPr>
            <a:r>
              <a:rPr lang="ja-JP" altLang="en-US" sz="2700" dirty="0">
                <a:solidFill>
                  <a:srgbClr val="FFBB00"/>
                </a:solidFill>
                <a:effectLst>
                  <a:outerShdw blurRad="38100" dist="38100" dir="2700000" algn="tl">
                    <a:srgbClr val="000000"/>
                  </a:outerShdw>
                </a:effectLst>
                <a:latin typeface="ＭＳ Ｐゴシック" pitchFamily="50" charset="-128"/>
              </a:rPr>
              <a:t>脂肪組織</a:t>
            </a:r>
            <a:endParaRPr lang="ja-JP" altLang="en-US" sz="2400" dirty="0">
              <a:solidFill>
                <a:srgbClr val="000000"/>
              </a:solidFill>
              <a:effectLst>
                <a:outerShdw blurRad="38100" dist="38100" dir="2700000" algn="tl">
                  <a:srgbClr val="FFFFFF"/>
                </a:outerShdw>
              </a:effectLst>
              <a:latin typeface="ＭＳ Ｐゴシック" pitchFamily="50" charset="-128"/>
            </a:endParaRPr>
          </a:p>
        </p:txBody>
      </p:sp>
      <p:sp>
        <p:nvSpPr>
          <p:cNvPr id="172078" name="Freeform 52"/>
          <p:cNvSpPr>
            <a:spLocks/>
          </p:cNvSpPr>
          <p:nvPr/>
        </p:nvSpPr>
        <p:spPr bwMode="invGray">
          <a:xfrm>
            <a:off x="6618288" y="1470025"/>
            <a:ext cx="1411287" cy="573088"/>
          </a:xfrm>
          <a:custGeom>
            <a:avLst/>
            <a:gdLst>
              <a:gd name="T0" fmla="*/ 2147483647 w 1129"/>
              <a:gd name="T1" fmla="*/ 2147483647 h 408"/>
              <a:gd name="T2" fmla="*/ 2147483647 w 1129"/>
              <a:gd name="T3" fmla="*/ 2147483647 h 408"/>
              <a:gd name="T4" fmla="*/ 2147483647 w 1129"/>
              <a:gd name="T5" fmla="*/ 2147483647 h 408"/>
              <a:gd name="T6" fmla="*/ 2147483647 w 1129"/>
              <a:gd name="T7" fmla="*/ 2147483647 h 408"/>
              <a:gd name="T8" fmla="*/ 0 w 1129"/>
              <a:gd name="T9" fmla="*/ 2147483647 h 408"/>
              <a:gd name="T10" fmla="*/ 0 w 1129"/>
              <a:gd name="T11" fmla="*/ 2147483647 h 408"/>
              <a:gd name="T12" fmla="*/ 0 w 1129"/>
              <a:gd name="T13" fmla="*/ 2147483647 h 408"/>
              <a:gd name="T14" fmla="*/ 0 w 1129"/>
              <a:gd name="T15" fmla="*/ 2147483647 h 408"/>
              <a:gd name="T16" fmla="*/ 2147483647 w 1129"/>
              <a:gd name="T17" fmla="*/ 2147483647 h 408"/>
              <a:gd name="T18" fmla="*/ 2147483647 w 1129"/>
              <a:gd name="T19" fmla="*/ 2147483647 h 408"/>
              <a:gd name="T20" fmla="*/ 2147483647 w 1129"/>
              <a:gd name="T21" fmla="*/ 2147483647 h 408"/>
              <a:gd name="T22" fmla="*/ 2147483647 w 1129"/>
              <a:gd name="T23" fmla="*/ 2147483647 h 408"/>
              <a:gd name="T24" fmla="*/ 2147483647 w 1129"/>
              <a:gd name="T25" fmla="*/ 2147483647 h 408"/>
              <a:gd name="T26" fmla="*/ 2147483647 w 1129"/>
              <a:gd name="T27" fmla="*/ 0 h 408"/>
              <a:gd name="T28" fmla="*/ 2147483647 w 1129"/>
              <a:gd name="T29" fmla="*/ 0 h 408"/>
              <a:gd name="T30" fmla="*/ 2147483647 w 1129"/>
              <a:gd name="T31" fmla="*/ 0 h 408"/>
              <a:gd name="T32" fmla="*/ 2147483647 w 1129"/>
              <a:gd name="T33" fmla="*/ 0 h 408"/>
              <a:gd name="T34" fmla="*/ 2147483647 w 1129"/>
              <a:gd name="T35" fmla="*/ 0 h 408"/>
              <a:gd name="T36" fmla="*/ 2147483647 w 1129"/>
              <a:gd name="T37" fmla="*/ 2147483647 h 408"/>
              <a:gd name="T38" fmla="*/ 2147483647 w 1129"/>
              <a:gd name="T39" fmla="*/ 2147483647 h 408"/>
              <a:gd name="T40" fmla="*/ 2147483647 w 1129"/>
              <a:gd name="T41" fmla="*/ 2147483647 h 408"/>
              <a:gd name="T42" fmla="*/ 2147483647 w 1129"/>
              <a:gd name="T43" fmla="*/ 2147483647 h 408"/>
              <a:gd name="T44" fmla="*/ 2147483647 w 1129"/>
              <a:gd name="T45" fmla="*/ 2147483647 h 408"/>
              <a:gd name="T46" fmla="*/ 2147483647 w 1129"/>
              <a:gd name="T47" fmla="*/ 2147483647 h 408"/>
              <a:gd name="T48" fmla="*/ 2147483647 w 1129"/>
              <a:gd name="T49" fmla="*/ 2147483647 h 408"/>
              <a:gd name="T50" fmla="*/ 2147483647 w 1129"/>
              <a:gd name="T51" fmla="*/ 2147483647 h 408"/>
              <a:gd name="T52" fmla="*/ 2147483647 w 1129"/>
              <a:gd name="T53" fmla="*/ 2147483647 h 408"/>
              <a:gd name="T54" fmla="*/ 2147483647 w 1129"/>
              <a:gd name="T55" fmla="*/ 2147483647 h 408"/>
              <a:gd name="T56" fmla="*/ 2147483647 w 1129"/>
              <a:gd name="T57" fmla="*/ 2147483647 h 408"/>
              <a:gd name="T58" fmla="*/ 2147483647 w 1129"/>
              <a:gd name="T59" fmla="*/ 2147483647 h 408"/>
              <a:gd name="T60" fmla="*/ 2147483647 w 1129"/>
              <a:gd name="T61" fmla="*/ 2147483647 h 408"/>
              <a:gd name="T62" fmla="*/ 2147483647 w 1129"/>
              <a:gd name="T63" fmla="*/ 2147483647 h 408"/>
              <a:gd name="T64" fmla="*/ 2147483647 w 1129"/>
              <a:gd name="T65" fmla="*/ 2147483647 h 408"/>
              <a:gd name="T66" fmla="*/ 2147483647 w 1129"/>
              <a:gd name="T67" fmla="*/ 2147483647 h 408"/>
              <a:gd name="T68" fmla="*/ 2147483647 w 1129"/>
              <a:gd name="T69" fmla="*/ 2147483647 h 408"/>
              <a:gd name="T70" fmla="*/ 2147483647 w 1129"/>
              <a:gd name="T71" fmla="*/ 2147483647 h 408"/>
              <a:gd name="T72" fmla="*/ 2147483647 w 1129"/>
              <a:gd name="T73" fmla="*/ 2147483647 h 408"/>
              <a:gd name="T74" fmla="*/ 2147483647 w 1129"/>
              <a:gd name="T75" fmla="*/ 2147483647 h 408"/>
              <a:gd name="T76" fmla="*/ 2147483647 w 1129"/>
              <a:gd name="T77" fmla="*/ 2147483647 h 408"/>
              <a:gd name="T78" fmla="*/ 2147483647 w 1129"/>
              <a:gd name="T79" fmla="*/ 2147483647 h 408"/>
              <a:gd name="T80" fmla="*/ 2147483647 w 1129"/>
              <a:gd name="T81" fmla="*/ 2147483647 h 408"/>
              <a:gd name="T82" fmla="*/ 2147483647 w 1129"/>
              <a:gd name="T83" fmla="*/ 2147483647 h 408"/>
              <a:gd name="T84" fmla="*/ 2147483647 w 1129"/>
              <a:gd name="T85" fmla="*/ 2147483647 h 408"/>
              <a:gd name="T86" fmla="*/ 2147483647 w 1129"/>
              <a:gd name="T87" fmla="*/ 2147483647 h 408"/>
              <a:gd name="T88" fmla="*/ 2147483647 w 1129"/>
              <a:gd name="T89" fmla="*/ 2147483647 h 408"/>
              <a:gd name="T90" fmla="*/ 2147483647 w 1129"/>
              <a:gd name="T91" fmla="*/ 2147483647 h 408"/>
              <a:gd name="T92" fmla="*/ 2147483647 w 1129"/>
              <a:gd name="T93" fmla="*/ 2147483647 h 408"/>
              <a:gd name="T94" fmla="*/ 2147483647 w 1129"/>
              <a:gd name="T95" fmla="*/ 2147483647 h 408"/>
              <a:gd name="T96" fmla="*/ 2147483647 w 1129"/>
              <a:gd name="T97" fmla="*/ 2147483647 h 408"/>
              <a:gd name="T98" fmla="*/ 2147483647 w 1129"/>
              <a:gd name="T99" fmla="*/ 2147483647 h 4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9"/>
              <a:gd name="T151" fmla="*/ 0 h 408"/>
              <a:gd name="T152" fmla="*/ 1129 w 1129"/>
              <a:gd name="T153" fmla="*/ 408 h 4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9" h="408">
                <a:moveTo>
                  <a:pt x="208" y="384"/>
                </a:moveTo>
                <a:lnTo>
                  <a:pt x="200" y="384"/>
                </a:lnTo>
                <a:lnTo>
                  <a:pt x="192" y="384"/>
                </a:lnTo>
                <a:lnTo>
                  <a:pt x="184" y="376"/>
                </a:lnTo>
                <a:lnTo>
                  <a:pt x="160" y="368"/>
                </a:lnTo>
                <a:lnTo>
                  <a:pt x="160" y="360"/>
                </a:lnTo>
                <a:lnTo>
                  <a:pt x="144" y="360"/>
                </a:lnTo>
                <a:lnTo>
                  <a:pt x="127" y="344"/>
                </a:lnTo>
                <a:lnTo>
                  <a:pt x="103" y="336"/>
                </a:lnTo>
                <a:lnTo>
                  <a:pt x="79" y="328"/>
                </a:lnTo>
                <a:lnTo>
                  <a:pt x="64" y="312"/>
                </a:lnTo>
                <a:lnTo>
                  <a:pt x="55" y="304"/>
                </a:lnTo>
                <a:lnTo>
                  <a:pt x="55" y="296"/>
                </a:lnTo>
                <a:lnTo>
                  <a:pt x="24" y="288"/>
                </a:lnTo>
                <a:lnTo>
                  <a:pt x="24" y="280"/>
                </a:lnTo>
                <a:lnTo>
                  <a:pt x="24" y="272"/>
                </a:lnTo>
                <a:lnTo>
                  <a:pt x="24" y="264"/>
                </a:lnTo>
                <a:lnTo>
                  <a:pt x="7" y="264"/>
                </a:lnTo>
                <a:lnTo>
                  <a:pt x="0" y="248"/>
                </a:lnTo>
                <a:lnTo>
                  <a:pt x="0" y="240"/>
                </a:lnTo>
                <a:lnTo>
                  <a:pt x="0" y="232"/>
                </a:lnTo>
                <a:lnTo>
                  <a:pt x="0" y="216"/>
                </a:lnTo>
                <a:lnTo>
                  <a:pt x="0" y="208"/>
                </a:lnTo>
                <a:lnTo>
                  <a:pt x="0" y="184"/>
                </a:lnTo>
                <a:lnTo>
                  <a:pt x="0" y="175"/>
                </a:lnTo>
                <a:lnTo>
                  <a:pt x="0" y="168"/>
                </a:lnTo>
                <a:lnTo>
                  <a:pt x="0" y="151"/>
                </a:lnTo>
                <a:lnTo>
                  <a:pt x="0" y="127"/>
                </a:lnTo>
                <a:lnTo>
                  <a:pt x="0" y="120"/>
                </a:lnTo>
                <a:lnTo>
                  <a:pt x="7" y="120"/>
                </a:lnTo>
                <a:lnTo>
                  <a:pt x="7" y="112"/>
                </a:lnTo>
                <a:lnTo>
                  <a:pt x="24" y="103"/>
                </a:lnTo>
                <a:lnTo>
                  <a:pt x="24" y="88"/>
                </a:lnTo>
                <a:lnTo>
                  <a:pt x="40" y="79"/>
                </a:lnTo>
                <a:lnTo>
                  <a:pt x="55" y="79"/>
                </a:lnTo>
                <a:lnTo>
                  <a:pt x="55" y="64"/>
                </a:lnTo>
                <a:lnTo>
                  <a:pt x="72" y="48"/>
                </a:lnTo>
                <a:lnTo>
                  <a:pt x="72" y="40"/>
                </a:lnTo>
                <a:lnTo>
                  <a:pt x="79" y="40"/>
                </a:lnTo>
                <a:lnTo>
                  <a:pt x="103" y="31"/>
                </a:lnTo>
                <a:lnTo>
                  <a:pt x="120" y="24"/>
                </a:lnTo>
                <a:lnTo>
                  <a:pt x="127" y="24"/>
                </a:lnTo>
                <a:lnTo>
                  <a:pt x="144" y="16"/>
                </a:lnTo>
                <a:lnTo>
                  <a:pt x="160" y="16"/>
                </a:lnTo>
                <a:lnTo>
                  <a:pt x="168" y="7"/>
                </a:lnTo>
                <a:lnTo>
                  <a:pt x="184" y="7"/>
                </a:lnTo>
                <a:lnTo>
                  <a:pt x="192" y="7"/>
                </a:lnTo>
                <a:lnTo>
                  <a:pt x="200" y="7"/>
                </a:lnTo>
                <a:lnTo>
                  <a:pt x="208" y="7"/>
                </a:lnTo>
                <a:lnTo>
                  <a:pt x="208" y="0"/>
                </a:lnTo>
                <a:lnTo>
                  <a:pt x="224" y="0"/>
                </a:lnTo>
                <a:lnTo>
                  <a:pt x="240" y="0"/>
                </a:lnTo>
                <a:lnTo>
                  <a:pt x="248" y="0"/>
                </a:lnTo>
                <a:lnTo>
                  <a:pt x="264" y="0"/>
                </a:lnTo>
                <a:lnTo>
                  <a:pt x="272" y="0"/>
                </a:lnTo>
                <a:lnTo>
                  <a:pt x="288" y="0"/>
                </a:lnTo>
                <a:lnTo>
                  <a:pt x="304" y="0"/>
                </a:lnTo>
                <a:lnTo>
                  <a:pt x="320" y="0"/>
                </a:lnTo>
                <a:lnTo>
                  <a:pt x="328" y="0"/>
                </a:lnTo>
                <a:lnTo>
                  <a:pt x="344" y="0"/>
                </a:lnTo>
                <a:lnTo>
                  <a:pt x="352" y="0"/>
                </a:lnTo>
                <a:lnTo>
                  <a:pt x="376" y="0"/>
                </a:lnTo>
                <a:lnTo>
                  <a:pt x="384" y="0"/>
                </a:lnTo>
                <a:lnTo>
                  <a:pt x="400" y="0"/>
                </a:lnTo>
                <a:lnTo>
                  <a:pt x="416" y="0"/>
                </a:lnTo>
                <a:lnTo>
                  <a:pt x="432" y="0"/>
                </a:lnTo>
                <a:lnTo>
                  <a:pt x="448" y="0"/>
                </a:lnTo>
                <a:lnTo>
                  <a:pt x="472" y="0"/>
                </a:lnTo>
                <a:lnTo>
                  <a:pt x="472" y="7"/>
                </a:lnTo>
                <a:lnTo>
                  <a:pt x="480" y="7"/>
                </a:lnTo>
                <a:lnTo>
                  <a:pt x="496" y="7"/>
                </a:lnTo>
                <a:lnTo>
                  <a:pt x="504" y="7"/>
                </a:lnTo>
                <a:lnTo>
                  <a:pt x="529" y="16"/>
                </a:lnTo>
                <a:lnTo>
                  <a:pt x="560" y="24"/>
                </a:lnTo>
                <a:lnTo>
                  <a:pt x="568" y="24"/>
                </a:lnTo>
                <a:lnTo>
                  <a:pt x="601" y="24"/>
                </a:lnTo>
                <a:lnTo>
                  <a:pt x="625" y="24"/>
                </a:lnTo>
                <a:lnTo>
                  <a:pt x="632" y="24"/>
                </a:lnTo>
                <a:lnTo>
                  <a:pt x="656" y="24"/>
                </a:lnTo>
                <a:lnTo>
                  <a:pt x="664" y="24"/>
                </a:lnTo>
                <a:lnTo>
                  <a:pt x="680" y="24"/>
                </a:lnTo>
                <a:lnTo>
                  <a:pt x="688" y="24"/>
                </a:lnTo>
                <a:lnTo>
                  <a:pt x="697" y="24"/>
                </a:lnTo>
                <a:lnTo>
                  <a:pt x="721" y="31"/>
                </a:lnTo>
                <a:lnTo>
                  <a:pt x="728" y="31"/>
                </a:lnTo>
                <a:lnTo>
                  <a:pt x="760" y="31"/>
                </a:lnTo>
                <a:lnTo>
                  <a:pt x="784" y="31"/>
                </a:lnTo>
                <a:lnTo>
                  <a:pt x="800" y="31"/>
                </a:lnTo>
                <a:lnTo>
                  <a:pt x="817" y="31"/>
                </a:lnTo>
                <a:lnTo>
                  <a:pt x="841" y="40"/>
                </a:lnTo>
                <a:lnTo>
                  <a:pt x="857" y="40"/>
                </a:lnTo>
                <a:lnTo>
                  <a:pt x="872" y="40"/>
                </a:lnTo>
                <a:lnTo>
                  <a:pt x="896" y="48"/>
                </a:lnTo>
                <a:lnTo>
                  <a:pt x="913" y="48"/>
                </a:lnTo>
                <a:lnTo>
                  <a:pt x="920" y="48"/>
                </a:lnTo>
                <a:lnTo>
                  <a:pt x="929" y="48"/>
                </a:lnTo>
                <a:lnTo>
                  <a:pt x="944" y="72"/>
                </a:lnTo>
                <a:lnTo>
                  <a:pt x="968" y="79"/>
                </a:lnTo>
                <a:lnTo>
                  <a:pt x="985" y="88"/>
                </a:lnTo>
                <a:lnTo>
                  <a:pt x="1001" y="112"/>
                </a:lnTo>
                <a:lnTo>
                  <a:pt x="1001" y="120"/>
                </a:lnTo>
                <a:lnTo>
                  <a:pt x="1033" y="127"/>
                </a:lnTo>
                <a:lnTo>
                  <a:pt x="1049" y="136"/>
                </a:lnTo>
                <a:lnTo>
                  <a:pt x="1057" y="151"/>
                </a:lnTo>
                <a:lnTo>
                  <a:pt x="1064" y="160"/>
                </a:lnTo>
                <a:lnTo>
                  <a:pt x="1064" y="168"/>
                </a:lnTo>
                <a:lnTo>
                  <a:pt x="1088" y="175"/>
                </a:lnTo>
                <a:lnTo>
                  <a:pt x="1097" y="175"/>
                </a:lnTo>
                <a:lnTo>
                  <a:pt x="1105" y="199"/>
                </a:lnTo>
                <a:lnTo>
                  <a:pt x="1105" y="208"/>
                </a:lnTo>
                <a:lnTo>
                  <a:pt x="1105" y="224"/>
                </a:lnTo>
                <a:lnTo>
                  <a:pt x="1121" y="240"/>
                </a:lnTo>
                <a:lnTo>
                  <a:pt x="1129" y="240"/>
                </a:lnTo>
                <a:lnTo>
                  <a:pt x="1129" y="248"/>
                </a:lnTo>
                <a:lnTo>
                  <a:pt x="1121" y="248"/>
                </a:lnTo>
                <a:lnTo>
                  <a:pt x="1105" y="264"/>
                </a:lnTo>
                <a:lnTo>
                  <a:pt x="1105" y="272"/>
                </a:lnTo>
                <a:lnTo>
                  <a:pt x="1105" y="288"/>
                </a:lnTo>
                <a:lnTo>
                  <a:pt x="1105" y="296"/>
                </a:lnTo>
                <a:lnTo>
                  <a:pt x="1105" y="304"/>
                </a:lnTo>
                <a:lnTo>
                  <a:pt x="1097" y="304"/>
                </a:lnTo>
                <a:lnTo>
                  <a:pt x="1088" y="312"/>
                </a:lnTo>
                <a:lnTo>
                  <a:pt x="1088" y="328"/>
                </a:lnTo>
                <a:lnTo>
                  <a:pt x="1073" y="336"/>
                </a:lnTo>
                <a:lnTo>
                  <a:pt x="1064" y="352"/>
                </a:lnTo>
                <a:lnTo>
                  <a:pt x="1057" y="352"/>
                </a:lnTo>
                <a:lnTo>
                  <a:pt x="1049" y="368"/>
                </a:lnTo>
                <a:lnTo>
                  <a:pt x="1033" y="384"/>
                </a:lnTo>
                <a:lnTo>
                  <a:pt x="1001" y="384"/>
                </a:lnTo>
                <a:lnTo>
                  <a:pt x="985" y="392"/>
                </a:lnTo>
                <a:lnTo>
                  <a:pt x="977" y="392"/>
                </a:lnTo>
                <a:lnTo>
                  <a:pt x="961" y="400"/>
                </a:lnTo>
                <a:lnTo>
                  <a:pt x="944" y="400"/>
                </a:lnTo>
                <a:lnTo>
                  <a:pt x="929" y="400"/>
                </a:lnTo>
                <a:lnTo>
                  <a:pt x="920" y="400"/>
                </a:lnTo>
                <a:lnTo>
                  <a:pt x="913" y="400"/>
                </a:lnTo>
                <a:lnTo>
                  <a:pt x="905" y="400"/>
                </a:lnTo>
                <a:lnTo>
                  <a:pt x="881" y="400"/>
                </a:lnTo>
                <a:lnTo>
                  <a:pt x="872" y="400"/>
                </a:lnTo>
                <a:lnTo>
                  <a:pt x="857" y="400"/>
                </a:lnTo>
                <a:lnTo>
                  <a:pt x="848" y="400"/>
                </a:lnTo>
                <a:lnTo>
                  <a:pt x="841" y="400"/>
                </a:lnTo>
                <a:lnTo>
                  <a:pt x="817" y="400"/>
                </a:lnTo>
                <a:lnTo>
                  <a:pt x="808" y="400"/>
                </a:lnTo>
                <a:lnTo>
                  <a:pt x="784" y="400"/>
                </a:lnTo>
                <a:lnTo>
                  <a:pt x="760" y="400"/>
                </a:lnTo>
                <a:lnTo>
                  <a:pt x="752" y="400"/>
                </a:lnTo>
                <a:lnTo>
                  <a:pt x="728" y="400"/>
                </a:lnTo>
                <a:lnTo>
                  <a:pt x="721" y="400"/>
                </a:lnTo>
                <a:lnTo>
                  <a:pt x="712" y="400"/>
                </a:lnTo>
                <a:lnTo>
                  <a:pt x="697" y="400"/>
                </a:lnTo>
                <a:lnTo>
                  <a:pt x="680" y="400"/>
                </a:lnTo>
                <a:lnTo>
                  <a:pt x="664" y="408"/>
                </a:lnTo>
                <a:lnTo>
                  <a:pt x="656" y="408"/>
                </a:lnTo>
                <a:lnTo>
                  <a:pt x="640" y="408"/>
                </a:lnTo>
                <a:lnTo>
                  <a:pt x="625" y="408"/>
                </a:lnTo>
                <a:lnTo>
                  <a:pt x="608" y="408"/>
                </a:lnTo>
                <a:lnTo>
                  <a:pt x="601" y="408"/>
                </a:lnTo>
                <a:lnTo>
                  <a:pt x="568" y="408"/>
                </a:lnTo>
                <a:lnTo>
                  <a:pt x="560" y="408"/>
                </a:lnTo>
                <a:lnTo>
                  <a:pt x="544" y="408"/>
                </a:lnTo>
                <a:lnTo>
                  <a:pt x="536" y="408"/>
                </a:lnTo>
                <a:lnTo>
                  <a:pt x="504" y="408"/>
                </a:lnTo>
                <a:lnTo>
                  <a:pt x="496" y="400"/>
                </a:lnTo>
                <a:lnTo>
                  <a:pt x="480" y="400"/>
                </a:lnTo>
                <a:lnTo>
                  <a:pt x="472" y="400"/>
                </a:lnTo>
                <a:lnTo>
                  <a:pt x="448" y="400"/>
                </a:lnTo>
                <a:lnTo>
                  <a:pt x="432" y="400"/>
                </a:lnTo>
                <a:lnTo>
                  <a:pt x="424" y="400"/>
                </a:lnTo>
                <a:lnTo>
                  <a:pt x="416" y="400"/>
                </a:lnTo>
                <a:lnTo>
                  <a:pt x="408" y="400"/>
                </a:lnTo>
                <a:lnTo>
                  <a:pt x="384" y="400"/>
                </a:lnTo>
                <a:lnTo>
                  <a:pt x="376" y="400"/>
                </a:lnTo>
                <a:lnTo>
                  <a:pt x="352" y="400"/>
                </a:lnTo>
                <a:lnTo>
                  <a:pt x="344" y="400"/>
                </a:lnTo>
                <a:lnTo>
                  <a:pt x="320" y="400"/>
                </a:lnTo>
                <a:lnTo>
                  <a:pt x="304" y="400"/>
                </a:lnTo>
                <a:lnTo>
                  <a:pt x="288" y="400"/>
                </a:lnTo>
                <a:lnTo>
                  <a:pt x="272" y="400"/>
                </a:lnTo>
                <a:lnTo>
                  <a:pt x="264" y="400"/>
                </a:lnTo>
                <a:lnTo>
                  <a:pt x="256" y="400"/>
                </a:lnTo>
                <a:lnTo>
                  <a:pt x="248" y="400"/>
                </a:lnTo>
                <a:lnTo>
                  <a:pt x="240" y="392"/>
                </a:lnTo>
                <a:lnTo>
                  <a:pt x="232" y="384"/>
                </a:lnTo>
                <a:lnTo>
                  <a:pt x="224" y="384"/>
                </a:lnTo>
                <a:lnTo>
                  <a:pt x="208" y="384"/>
                </a:lnTo>
                <a:close/>
              </a:path>
            </a:pathLst>
          </a:custGeom>
          <a:solidFill>
            <a:srgbClr val="FFC62A"/>
          </a:solidFill>
          <a:ln w="25400">
            <a:solidFill>
              <a:srgbClr val="404040"/>
            </a:solidFill>
            <a:round/>
            <a:headEnd/>
            <a:tailEnd/>
          </a:ln>
        </p:spPr>
        <p:txBody>
          <a:bodyPr/>
          <a:lstStyle/>
          <a:p>
            <a:endParaRPr lang="ja-JP" altLang="en-US" dirty="0">
              <a:solidFill>
                <a:srgbClr val="000000"/>
              </a:solidFill>
            </a:endParaRPr>
          </a:p>
        </p:txBody>
      </p:sp>
      <p:sp>
        <p:nvSpPr>
          <p:cNvPr id="172079" name="Oval 53"/>
          <p:cNvSpPr>
            <a:spLocks noChangeArrowheads="1"/>
          </p:cNvSpPr>
          <p:nvPr/>
        </p:nvSpPr>
        <p:spPr bwMode="invGray">
          <a:xfrm>
            <a:off x="6997700" y="1874838"/>
            <a:ext cx="420688" cy="100012"/>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dirty="0">
              <a:solidFill>
                <a:srgbClr val="000000"/>
              </a:solidFill>
              <a:latin typeface="ＭＳ Ｐゴシック" pitchFamily="50" charset="-128"/>
            </a:endParaRPr>
          </a:p>
        </p:txBody>
      </p:sp>
      <p:sp>
        <p:nvSpPr>
          <p:cNvPr id="172080" name="Oval 54"/>
          <p:cNvSpPr>
            <a:spLocks noChangeArrowheads="1"/>
          </p:cNvSpPr>
          <p:nvPr/>
        </p:nvSpPr>
        <p:spPr bwMode="invGray">
          <a:xfrm>
            <a:off x="7418388" y="1885950"/>
            <a:ext cx="400050" cy="112713"/>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dirty="0">
              <a:solidFill>
                <a:srgbClr val="000000"/>
              </a:solidFill>
              <a:latin typeface="ＭＳ Ｐゴシック" pitchFamily="50" charset="-128"/>
            </a:endParaRPr>
          </a:p>
        </p:txBody>
      </p:sp>
      <p:sp>
        <p:nvSpPr>
          <p:cNvPr id="172081" name="Oval 55"/>
          <p:cNvSpPr>
            <a:spLocks noChangeArrowheads="1"/>
          </p:cNvSpPr>
          <p:nvPr/>
        </p:nvSpPr>
        <p:spPr bwMode="invGray">
          <a:xfrm>
            <a:off x="7127875" y="1716088"/>
            <a:ext cx="400050" cy="112712"/>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dirty="0">
              <a:solidFill>
                <a:srgbClr val="000000"/>
              </a:solidFill>
              <a:latin typeface="ＭＳ Ｐゴシック" pitchFamily="50" charset="-128"/>
            </a:endParaRPr>
          </a:p>
        </p:txBody>
      </p:sp>
      <p:sp>
        <p:nvSpPr>
          <p:cNvPr id="172082" name="Oval 56"/>
          <p:cNvSpPr>
            <a:spLocks noChangeArrowheads="1"/>
          </p:cNvSpPr>
          <p:nvPr/>
        </p:nvSpPr>
        <p:spPr bwMode="invGray">
          <a:xfrm>
            <a:off x="7267575" y="1581150"/>
            <a:ext cx="420688" cy="100013"/>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dirty="0">
              <a:solidFill>
                <a:srgbClr val="000000"/>
              </a:solidFill>
              <a:latin typeface="ＭＳ Ｐゴシック" pitchFamily="50" charset="-128"/>
            </a:endParaRPr>
          </a:p>
        </p:txBody>
      </p:sp>
      <p:sp>
        <p:nvSpPr>
          <p:cNvPr id="172083" name="Oval 57"/>
          <p:cNvSpPr>
            <a:spLocks noChangeArrowheads="1"/>
          </p:cNvSpPr>
          <p:nvPr/>
        </p:nvSpPr>
        <p:spPr bwMode="invGray">
          <a:xfrm>
            <a:off x="6716713" y="1716088"/>
            <a:ext cx="420687" cy="112712"/>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dirty="0">
              <a:solidFill>
                <a:srgbClr val="000000"/>
              </a:solidFill>
              <a:latin typeface="ＭＳ Ｐゴシック" pitchFamily="50" charset="-128"/>
            </a:endParaRPr>
          </a:p>
        </p:txBody>
      </p:sp>
      <p:sp>
        <p:nvSpPr>
          <p:cNvPr id="172084" name="Oval 58"/>
          <p:cNvSpPr>
            <a:spLocks noChangeArrowheads="1"/>
          </p:cNvSpPr>
          <p:nvPr/>
        </p:nvSpPr>
        <p:spPr bwMode="invGray">
          <a:xfrm>
            <a:off x="6859588" y="1558925"/>
            <a:ext cx="407987" cy="100013"/>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dirty="0">
              <a:solidFill>
                <a:srgbClr val="000000"/>
              </a:solidFill>
              <a:latin typeface="ＭＳ Ｐゴシック" pitchFamily="50" charset="-128"/>
            </a:endParaRPr>
          </a:p>
        </p:txBody>
      </p:sp>
      <p:sp>
        <p:nvSpPr>
          <p:cNvPr id="172085" name="Oval 59"/>
          <p:cNvSpPr>
            <a:spLocks noChangeArrowheads="1"/>
          </p:cNvSpPr>
          <p:nvPr/>
        </p:nvSpPr>
        <p:spPr bwMode="invGray">
          <a:xfrm>
            <a:off x="7507288" y="1749425"/>
            <a:ext cx="400050" cy="101600"/>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dirty="0">
              <a:solidFill>
                <a:srgbClr val="000000"/>
              </a:solidFill>
              <a:latin typeface="ＭＳ Ｐゴシック" pitchFamily="50" charset="-128"/>
            </a:endParaRPr>
          </a:p>
        </p:txBody>
      </p:sp>
      <p:sp>
        <p:nvSpPr>
          <p:cNvPr id="172086" name="Line 60"/>
          <p:cNvSpPr>
            <a:spLocks noChangeShapeType="1"/>
          </p:cNvSpPr>
          <p:nvPr/>
        </p:nvSpPr>
        <p:spPr bwMode="invGray">
          <a:xfrm>
            <a:off x="5530850" y="1782763"/>
            <a:ext cx="1019175" cy="0"/>
          </a:xfrm>
          <a:prstGeom prst="line">
            <a:avLst/>
          </a:prstGeom>
          <a:noFill/>
          <a:ln w="38100">
            <a:solidFill>
              <a:srgbClr val="CCFF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solidFill>
                <a:srgbClr val="000000"/>
              </a:solidFill>
            </a:endParaRPr>
          </a:p>
        </p:txBody>
      </p:sp>
      <p:sp>
        <p:nvSpPr>
          <p:cNvPr id="756797" name="Text Box 61"/>
          <p:cNvSpPr txBox="1">
            <a:spLocks noChangeArrowheads="1"/>
          </p:cNvSpPr>
          <p:nvPr/>
        </p:nvSpPr>
        <p:spPr bwMode="invGray">
          <a:xfrm>
            <a:off x="3635375" y="3429000"/>
            <a:ext cx="1871663" cy="584200"/>
          </a:xfrm>
          <a:prstGeom prst="rect">
            <a:avLst/>
          </a:prstGeom>
          <a:noFill/>
          <a:ln w="9525">
            <a:noFill/>
            <a:miter lim="800000"/>
            <a:headEnd/>
            <a:tailEnd/>
          </a:ln>
          <a:effectLst/>
        </p:spPr>
        <p:txBody>
          <a:bodyPr>
            <a:spAutoFit/>
          </a:bodyPr>
          <a:lstStyle/>
          <a:p>
            <a:pPr algn="ctr">
              <a:defRPr/>
            </a:pPr>
            <a:r>
              <a:rPr lang="en-US" altLang="ja-JP" dirty="0">
                <a:solidFill>
                  <a:srgbClr val="FFFF66"/>
                </a:solidFill>
                <a:effectLst>
                  <a:outerShdw blurRad="38100" dist="38100" dir="2700000" algn="tl">
                    <a:srgbClr val="000000"/>
                  </a:outerShdw>
                </a:effectLst>
                <a:latin typeface="ＭＳ Ｐゴシック" pitchFamily="50" charset="-128"/>
              </a:rPr>
              <a:t>Plasma Glucose</a:t>
            </a:r>
          </a:p>
          <a:p>
            <a:pPr algn="ctr">
              <a:defRPr/>
            </a:pPr>
            <a:r>
              <a:rPr lang="en-US" altLang="ja-JP" dirty="0">
                <a:solidFill>
                  <a:srgbClr val="FFFF66"/>
                </a:solidFill>
                <a:effectLst>
                  <a:outerShdw blurRad="38100" dist="38100" dir="2700000" algn="tl">
                    <a:srgbClr val="000000"/>
                  </a:outerShdw>
                </a:effectLst>
                <a:latin typeface="ＭＳ Ｐゴシック" pitchFamily="50" charset="-128"/>
              </a:rPr>
              <a:t>Blood Glucose</a:t>
            </a:r>
          </a:p>
        </p:txBody>
      </p:sp>
      <p:grpSp>
        <p:nvGrpSpPr>
          <p:cNvPr id="172088" name="Group 68"/>
          <p:cNvGrpSpPr>
            <a:grpSpLocks/>
          </p:cNvGrpSpPr>
          <p:nvPr/>
        </p:nvGrpSpPr>
        <p:grpSpPr bwMode="auto">
          <a:xfrm>
            <a:off x="4787900" y="2060575"/>
            <a:ext cx="2806700" cy="812800"/>
            <a:chOff x="3016" y="1298"/>
            <a:chExt cx="1768" cy="512"/>
          </a:xfrm>
        </p:grpSpPr>
        <p:sp>
          <p:nvSpPr>
            <p:cNvPr id="172093" name="AutoShape 66"/>
            <p:cNvSpPr>
              <a:spLocks noChangeArrowheads="1"/>
            </p:cNvSpPr>
            <p:nvPr/>
          </p:nvSpPr>
          <p:spPr bwMode="auto">
            <a:xfrm>
              <a:off x="3016" y="1298"/>
              <a:ext cx="1361" cy="3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17694720 60000 65536"/>
                <a:gd name="T11" fmla="*/ 5898240 60000 65536"/>
                <a:gd name="T12" fmla="*/ 5898240 60000 65536"/>
                <a:gd name="T13" fmla="*/ 5898240 60000 65536"/>
                <a:gd name="T14" fmla="*/ 0 60000 65536"/>
                <a:gd name="T15" fmla="*/ 0 w 21600"/>
                <a:gd name="T16" fmla="*/ 8294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dirty="0">
                <a:solidFill>
                  <a:srgbClr val="000000"/>
                </a:solidFill>
              </a:endParaRPr>
            </a:p>
          </p:txBody>
        </p:sp>
        <p:sp>
          <p:nvSpPr>
            <p:cNvPr id="756803" name="Text Box 67"/>
            <p:cNvSpPr txBox="1">
              <a:spLocks noChangeArrowheads="1"/>
            </p:cNvSpPr>
            <p:nvPr/>
          </p:nvSpPr>
          <p:spPr bwMode="auto">
            <a:xfrm>
              <a:off x="3923" y="1480"/>
              <a:ext cx="861" cy="33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sz="2800" dirty="0">
                  <a:solidFill>
                    <a:srgbClr val="FFFF99"/>
                  </a:solidFill>
                  <a:effectLst>
                    <a:outerShdw blurRad="38100" dist="38100" dir="2700000" algn="tl">
                      <a:srgbClr val="000000"/>
                    </a:outerShdw>
                  </a:effectLst>
                  <a:latin typeface="ＭＳ Ｐゴシック" pitchFamily="50" charset="-128"/>
                </a:rPr>
                <a:t>尿糖</a:t>
              </a:r>
            </a:p>
          </p:txBody>
        </p:sp>
      </p:grpSp>
      <p:sp>
        <p:nvSpPr>
          <p:cNvPr id="67" name="テキスト ボックス 66"/>
          <p:cNvSpPr txBox="1"/>
          <p:nvPr/>
        </p:nvSpPr>
        <p:spPr>
          <a:xfrm>
            <a:off x="236538" y="860425"/>
            <a:ext cx="2632075" cy="1730375"/>
          </a:xfrm>
          <a:prstGeom prst="rect">
            <a:avLst/>
          </a:prstGeom>
        </p:spPr>
        <p:style>
          <a:lnRef idx="2">
            <a:schemeClr val="accent2"/>
          </a:lnRef>
          <a:fillRef idx="1">
            <a:schemeClr val="lt1"/>
          </a:fillRef>
          <a:effectRef idx="0">
            <a:schemeClr val="accent2"/>
          </a:effectRef>
          <a:fontRef idx="minor">
            <a:schemeClr val="dk1"/>
          </a:fontRef>
        </p:style>
        <p:txBody>
          <a:bodyPr/>
          <a:lstStyle/>
          <a:p>
            <a:pPr>
              <a:lnSpc>
                <a:spcPts val="2400"/>
              </a:lnSpc>
              <a:defRPr/>
            </a:pPr>
            <a:r>
              <a:rPr lang="ja-JP" altLang="en-US" sz="2400" dirty="0">
                <a:ln w="18000">
                  <a:noFill/>
                  <a:prstDash val="solid"/>
                  <a:miter lim="800000"/>
                </a:ln>
                <a:solidFill>
                  <a:srgbClr val="FF0000"/>
                </a:solidFill>
                <a:effectLst>
                  <a:outerShdw blurRad="50800" dist="38100" dir="2700000" algn="tl" rotWithShape="0">
                    <a:prstClr val="black">
                      <a:alpha val="40000"/>
                    </a:prstClr>
                  </a:outerShdw>
                </a:effectLst>
                <a:latin typeface="ＭＳ Ｐゴシック" pitchFamily="50" charset="-128"/>
              </a:rPr>
              <a:t>血糖値は制御された値であり制御機構が正常なら全く血糖は上昇しない！</a:t>
            </a:r>
          </a:p>
        </p:txBody>
      </p:sp>
      <p:sp>
        <p:nvSpPr>
          <p:cNvPr id="172090" name="Freeform 35"/>
          <p:cNvSpPr>
            <a:spLocks/>
          </p:cNvSpPr>
          <p:nvPr/>
        </p:nvSpPr>
        <p:spPr bwMode="auto">
          <a:xfrm rot="-1081833">
            <a:off x="5270500" y="5489575"/>
            <a:ext cx="273050" cy="349250"/>
          </a:xfrm>
          <a:custGeom>
            <a:avLst/>
            <a:gdLst>
              <a:gd name="T0" fmla="*/ 2147483647 w 193"/>
              <a:gd name="T1" fmla="*/ 0 h 220"/>
              <a:gd name="T2" fmla="*/ 0 w 193"/>
              <a:gd name="T3" fmla="*/ 0 h 220"/>
              <a:gd name="T4" fmla="*/ 2147483647 w 193"/>
              <a:gd name="T5" fmla="*/ 2147483647 h 220"/>
              <a:gd name="T6" fmla="*/ 2147483647 w 193"/>
              <a:gd name="T7" fmla="*/ 0 h 220"/>
              <a:gd name="T8" fmla="*/ 2147483647 w 193"/>
              <a:gd name="T9" fmla="*/ 0 h 220"/>
              <a:gd name="T10" fmla="*/ 0 60000 65536"/>
              <a:gd name="T11" fmla="*/ 0 60000 65536"/>
              <a:gd name="T12" fmla="*/ 0 60000 65536"/>
              <a:gd name="T13" fmla="*/ 0 60000 65536"/>
              <a:gd name="T14" fmla="*/ 0 60000 65536"/>
              <a:gd name="T15" fmla="*/ 0 w 193"/>
              <a:gd name="T16" fmla="*/ 0 h 220"/>
              <a:gd name="T17" fmla="*/ 193 w 193"/>
              <a:gd name="T18" fmla="*/ 220 h 220"/>
            </a:gdLst>
            <a:ahLst/>
            <a:cxnLst>
              <a:cxn ang="T10">
                <a:pos x="T0" y="T1"/>
              </a:cxn>
              <a:cxn ang="T11">
                <a:pos x="T2" y="T3"/>
              </a:cxn>
              <a:cxn ang="T12">
                <a:pos x="T4" y="T5"/>
              </a:cxn>
              <a:cxn ang="T13">
                <a:pos x="T6" y="T7"/>
              </a:cxn>
              <a:cxn ang="T14">
                <a:pos x="T8" y="T9"/>
              </a:cxn>
            </a:cxnLst>
            <a:rect l="T15" t="T16" r="T17" b="T18"/>
            <a:pathLst>
              <a:path w="193" h="220">
                <a:moveTo>
                  <a:pt x="96" y="0"/>
                </a:moveTo>
                <a:lnTo>
                  <a:pt x="0" y="0"/>
                </a:lnTo>
                <a:lnTo>
                  <a:pt x="96" y="220"/>
                </a:lnTo>
                <a:lnTo>
                  <a:pt x="193" y="0"/>
                </a:lnTo>
                <a:lnTo>
                  <a:pt x="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srgbClr val="000000"/>
              </a:solidFill>
            </a:endParaRPr>
          </a:p>
        </p:txBody>
      </p:sp>
      <p:sp>
        <p:nvSpPr>
          <p:cNvPr id="172091" name="Line 36"/>
          <p:cNvSpPr>
            <a:spLocks noChangeShapeType="1"/>
          </p:cNvSpPr>
          <p:nvPr/>
        </p:nvSpPr>
        <p:spPr bwMode="auto">
          <a:xfrm>
            <a:off x="4921250" y="4198938"/>
            <a:ext cx="431800" cy="1309687"/>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dirty="0">
              <a:solidFill>
                <a:srgbClr val="000000"/>
              </a:solidFill>
            </a:endParaRPr>
          </a:p>
        </p:txBody>
      </p:sp>
      <p:sp>
        <p:nvSpPr>
          <p:cNvPr id="70" name="テキスト ボックス 69"/>
          <p:cNvSpPr txBox="1"/>
          <p:nvPr/>
        </p:nvSpPr>
        <p:spPr>
          <a:xfrm>
            <a:off x="5184775" y="5908675"/>
            <a:ext cx="3614738" cy="830263"/>
          </a:xfrm>
          <a:prstGeom prst="rect">
            <a:avLst/>
          </a:prstGeom>
          <a:noFill/>
        </p:spPr>
        <p:txBody>
          <a:bodyPr wrap="none">
            <a:spAutoFit/>
          </a:bodyPr>
          <a:lstStyle/>
          <a:p>
            <a:pPr>
              <a:defRPr/>
            </a:pPr>
            <a:r>
              <a:rPr lang="en-US" altLang="ja-JP" sz="2400" dirty="0">
                <a:solidFill>
                  <a:srgbClr val="DAEDEF">
                    <a:lumMod val="75000"/>
                  </a:srgbClr>
                </a:solidFill>
                <a:effectLst>
                  <a:outerShdw blurRad="38100" dist="38100" dir="2700000" algn="tl">
                    <a:srgbClr val="000000">
                      <a:alpha val="43137"/>
                    </a:srgbClr>
                  </a:outerShdw>
                </a:effectLst>
                <a:latin typeface="ＭＳ Ｐゴシック" pitchFamily="50" charset="-128"/>
              </a:rPr>
              <a:t>40g/</a:t>
            </a:r>
            <a:r>
              <a:rPr lang="ja-JP" altLang="en-US" sz="2400" dirty="0">
                <a:solidFill>
                  <a:srgbClr val="DAEDEF">
                    <a:lumMod val="75000"/>
                  </a:srgbClr>
                </a:solidFill>
                <a:effectLst>
                  <a:outerShdw blurRad="38100" dist="38100" dir="2700000" algn="tl">
                    <a:srgbClr val="000000">
                      <a:alpha val="43137"/>
                    </a:srgbClr>
                  </a:outerShdw>
                </a:effectLst>
                <a:latin typeface="ＭＳ Ｐゴシック" pitchFamily="50" charset="-128"/>
              </a:rPr>
              <a:t>日</a:t>
            </a:r>
            <a:r>
              <a:rPr lang="ja-JP" altLang="en-US" sz="2400" dirty="0">
                <a:solidFill>
                  <a:srgbClr val="FFFFDC"/>
                </a:solidFill>
              </a:rPr>
              <a:t>　その他のブドウ糖</a:t>
            </a:r>
            <a:endParaRPr lang="en-US" altLang="ja-JP" sz="2400" dirty="0">
              <a:solidFill>
                <a:srgbClr val="FFFFDC"/>
              </a:solidFill>
            </a:endParaRPr>
          </a:p>
          <a:p>
            <a:pPr>
              <a:defRPr/>
            </a:pPr>
            <a:r>
              <a:rPr lang="en-US" altLang="ja-JP" sz="2400" dirty="0">
                <a:solidFill>
                  <a:srgbClr val="FFFFDC"/>
                </a:solidFill>
              </a:rPr>
              <a:t>	</a:t>
            </a:r>
            <a:r>
              <a:rPr lang="ja-JP" altLang="en-US" sz="2400" dirty="0">
                <a:solidFill>
                  <a:srgbClr val="FFFFDC"/>
                </a:solidFill>
              </a:rPr>
              <a:t>　のみ用いる組織</a:t>
            </a:r>
          </a:p>
        </p:txBody>
      </p:sp>
    </p:spTree>
    <p:extLst>
      <p:ext uri="{BB962C8B-B14F-4D97-AF65-F5344CB8AC3E}">
        <p14:creationId xmlns:p14="http://schemas.microsoft.com/office/powerpoint/2010/main" val="1176873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テキスト ボックス 1"/>
          <p:cNvSpPr txBox="1">
            <a:spLocks noChangeArrowheads="1"/>
          </p:cNvSpPr>
          <p:nvPr/>
        </p:nvSpPr>
        <p:spPr bwMode="auto">
          <a:xfrm>
            <a:off x="271463" y="260350"/>
            <a:ext cx="854551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200" dirty="0">
                <a:solidFill>
                  <a:srgbClr val="FFFFFF"/>
                </a:solidFill>
                <a:latin typeface="ＭＳ Ｐゴシック"/>
                <a:ea typeface="ＭＳ Ｐゴシック"/>
              </a:rPr>
              <a:t>肝臓からのブドウ糖産生率</a:t>
            </a:r>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a:t>
            </a:r>
            <a:r>
              <a:rPr lang="en-US" altLang="ja-JP" sz="3200" dirty="0">
                <a:solidFill>
                  <a:srgbClr val="FFFFFF"/>
                </a:solidFill>
                <a:latin typeface="ＭＳ Ｐゴシック"/>
                <a:ea typeface="ＭＳ Ｐゴシック"/>
              </a:rPr>
              <a:t>200g/</a:t>
            </a:r>
            <a:r>
              <a:rPr lang="ja-JP" altLang="en-US" sz="3200" dirty="0">
                <a:solidFill>
                  <a:srgbClr val="FFFFFF"/>
                </a:solidFill>
                <a:latin typeface="ＭＳ Ｐゴシック"/>
                <a:ea typeface="ＭＳ Ｐゴシック"/>
              </a:rPr>
              <a:t>日　＝　</a:t>
            </a:r>
            <a:r>
              <a:rPr lang="en-US" altLang="ja-JP" sz="3200" dirty="0">
                <a:solidFill>
                  <a:srgbClr val="FFFFFF"/>
                </a:solidFill>
                <a:latin typeface="ＭＳ Ｐゴシック"/>
                <a:ea typeface="ＭＳ Ｐゴシック"/>
              </a:rPr>
              <a:t>8.3g/</a:t>
            </a:r>
            <a:r>
              <a:rPr lang="ja-JP" altLang="en-US" sz="3200" dirty="0">
                <a:solidFill>
                  <a:srgbClr val="FFFFFF"/>
                </a:solidFill>
                <a:latin typeface="ＭＳ Ｐゴシック"/>
                <a:ea typeface="ＭＳ Ｐゴシック"/>
              </a:rPr>
              <a:t>時間</a:t>
            </a:r>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維持輸液（ソリタＴ３Ｇなど）</a:t>
            </a:r>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時間</a:t>
            </a:r>
            <a:r>
              <a:rPr lang="en-US" altLang="ja-JP" sz="3200" dirty="0">
                <a:solidFill>
                  <a:srgbClr val="FFFFFF"/>
                </a:solidFill>
                <a:latin typeface="ＭＳ Ｐゴシック"/>
                <a:ea typeface="ＭＳ Ｐゴシック"/>
              </a:rPr>
              <a:t>80ml </a:t>
            </a:r>
            <a:r>
              <a:rPr lang="ja-JP" altLang="en-US" sz="3200" dirty="0">
                <a:solidFill>
                  <a:srgbClr val="FFFFFF"/>
                </a:solidFill>
                <a:latin typeface="ＭＳ Ｐゴシック"/>
                <a:ea typeface="ＭＳ Ｐゴシック"/>
              </a:rPr>
              <a:t>１日２Ｌ</a:t>
            </a:r>
            <a:endParaRPr lang="en-US" altLang="ja-JP" sz="3200" dirty="0">
              <a:solidFill>
                <a:srgbClr val="FFFFFF"/>
              </a:solidFill>
              <a:latin typeface="ＭＳ Ｐゴシック"/>
              <a:ea typeface="ＭＳ Ｐゴシック"/>
            </a:endParaRPr>
          </a:p>
          <a:p>
            <a:pPr eaLnBrk="1" hangingPunct="1"/>
            <a:endParaRPr lang="en-US" altLang="ja-JP" sz="3200" dirty="0">
              <a:solidFill>
                <a:srgbClr val="FFFFFF"/>
              </a:solidFill>
              <a:latin typeface="ＭＳ Ｐゴシック"/>
              <a:ea typeface="ＭＳ Ｐゴシック"/>
            </a:endParaRPr>
          </a:p>
          <a:p>
            <a:pPr eaLnBrk="1" hangingPunct="1"/>
            <a:r>
              <a:rPr lang="en-US" altLang="ja-JP" sz="3200" dirty="0">
                <a:solidFill>
                  <a:srgbClr val="FFFFFF"/>
                </a:solidFill>
                <a:latin typeface="ＭＳ Ｐゴシック"/>
                <a:ea typeface="ＭＳ Ｐゴシック"/>
              </a:rPr>
              <a:t>  </a:t>
            </a:r>
            <a:endParaRPr lang="en-US" altLang="ja-JP" sz="3200" dirty="0" smtClean="0">
              <a:solidFill>
                <a:srgbClr val="FFFFFF"/>
              </a:solidFill>
              <a:latin typeface="ＭＳ Ｐゴシック"/>
              <a:ea typeface="ＭＳ Ｐゴシック"/>
            </a:endParaRPr>
          </a:p>
          <a:p>
            <a:pPr eaLnBrk="1" hangingPunct="1"/>
            <a:r>
              <a:rPr lang="ja-JP" altLang="en-US" sz="3200" dirty="0" smtClean="0">
                <a:solidFill>
                  <a:srgbClr val="FFFFFF"/>
                </a:solidFill>
                <a:latin typeface="ＭＳ Ｐゴシック"/>
                <a:ea typeface="ＭＳ Ｐゴシック"/>
              </a:rPr>
              <a:t>点滴内</a:t>
            </a:r>
            <a:r>
              <a:rPr lang="ja-JP" altLang="en-US" sz="3200" dirty="0">
                <a:solidFill>
                  <a:srgbClr val="FFFFFF"/>
                </a:solidFill>
                <a:latin typeface="ＭＳ Ｐゴシック"/>
                <a:ea typeface="ＭＳ Ｐゴシック"/>
              </a:rPr>
              <a:t>にこの程度のブドウ糖が入っていれば重篤な代謝障害は惹起されない。</a:t>
            </a:r>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異化亢進とならず，ケトン体も産生されない。</a:t>
            </a:r>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（ただし尿糖が出ないとして）</a:t>
            </a:r>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　血糖は</a:t>
            </a:r>
            <a:r>
              <a:rPr lang="en-US" altLang="ja-JP" sz="3200" dirty="0">
                <a:solidFill>
                  <a:srgbClr val="FFFFFF"/>
                </a:solidFill>
                <a:latin typeface="ＭＳ Ｐゴシック"/>
                <a:ea typeface="ＭＳ Ｐゴシック"/>
              </a:rPr>
              <a:t>170mg/dl</a:t>
            </a:r>
            <a:r>
              <a:rPr lang="ja-JP" altLang="en-US" sz="3200" dirty="0">
                <a:solidFill>
                  <a:srgbClr val="FFFFFF"/>
                </a:solidFill>
                <a:latin typeface="ＭＳ Ｐゴシック"/>
                <a:ea typeface="ＭＳ Ｐゴシック"/>
              </a:rPr>
              <a:t>未満にする</a:t>
            </a:r>
            <a:endParaRPr lang="en-US" altLang="ja-JP" sz="3200" dirty="0">
              <a:solidFill>
                <a:srgbClr val="FFFFFF"/>
              </a:solidFill>
              <a:latin typeface="ＭＳ Ｐゴシック"/>
              <a:ea typeface="ＭＳ Ｐゴシック"/>
            </a:endParaRPr>
          </a:p>
        </p:txBody>
      </p:sp>
      <p:sp>
        <p:nvSpPr>
          <p:cNvPr id="3" name="下矢印 2"/>
          <p:cNvSpPr/>
          <p:nvPr/>
        </p:nvSpPr>
        <p:spPr>
          <a:xfrm>
            <a:off x="3613944" y="2562354"/>
            <a:ext cx="1250950" cy="412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latin typeface="ＭＳ Ｐゴシック"/>
            </a:endParaRPr>
          </a:p>
        </p:txBody>
      </p:sp>
    </p:spTree>
    <p:extLst>
      <p:ext uri="{BB962C8B-B14F-4D97-AF65-F5344CB8AC3E}">
        <p14:creationId xmlns:p14="http://schemas.microsoft.com/office/powerpoint/2010/main" val="171651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テキスト ボックス 1"/>
          <p:cNvSpPr txBox="1">
            <a:spLocks noChangeArrowheads="1"/>
          </p:cNvSpPr>
          <p:nvPr/>
        </p:nvSpPr>
        <p:spPr bwMode="auto">
          <a:xfrm>
            <a:off x="588963" y="317500"/>
            <a:ext cx="855503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200" dirty="0">
                <a:solidFill>
                  <a:srgbClr val="FFFFFF"/>
                </a:solidFill>
                <a:latin typeface="ＭＳ Ｐゴシック"/>
                <a:ea typeface="ＭＳ Ｐゴシック"/>
              </a:rPr>
              <a:t>肝臓からのブドウ糖産生率</a:t>
            </a:r>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a:t>
            </a:r>
            <a:r>
              <a:rPr lang="en-US" altLang="ja-JP" sz="3200" dirty="0">
                <a:solidFill>
                  <a:srgbClr val="FFFFFF"/>
                </a:solidFill>
                <a:latin typeface="ＭＳ Ｐゴシック"/>
                <a:ea typeface="ＭＳ Ｐゴシック"/>
              </a:rPr>
              <a:t>200g/</a:t>
            </a:r>
            <a:r>
              <a:rPr lang="ja-JP" altLang="en-US" sz="3200" dirty="0">
                <a:solidFill>
                  <a:srgbClr val="FFFFFF"/>
                </a:solidFill>
                <a:latin typeface="ＭＳ Ｐゴシック"/>
                <a:ea typeface="ＭＳ Ｐゴシック"/>
              </a:rPr>
              <a:t>日　＝　</a:t>
            </a:r>
            <a:r>
              <a:rPr lang="en-US" altLang="ja-JP" sz="3200" dirty="0">
                <a:solidFill>
                  <a:srgbClr val="FFFFFF"/>
                </a:solidFill>
                <a:latin typeface="ＭＳ Ｐゴシック"/>
                <a:ea typeface="ＭＳ Ｐゴシック"/>
              </a:rPr>
              <a:t>8.3g/</a:t>
            </a:r>
            <a:r>
              <a:rPr lang="ja-JP" altLang="en-US" sz="3200" dirty="0">
                <a:solidFill>
                  <a:srgbClr val="FFFFFF"/>
                </a:solidFill>
                <a:latin typeface="ＭＳ Ｐゴシック"/>
                <a:ea typeface="ＭＳ Ｐゴシック"/>
              </a:rPr>
              <a:t>時間</a:t>
            </a:r>
            <a:endParaRPr lang="en-US" altLang="ja-JP" sz="3200" dirty="0">
              <a:solidFill>
                <a:srgbClr val="FFFFFF"/>
              </a:solidFill>
              <a:latin typeface="ＭＳ Ｐゴシック"/>
              <a:ea typeface="ＭＳ Ｐゴシック"/>
            </a:endParaRPr>
          </a:p>
          <a:p>
            <a:pPr eaLnBrk="1" hangingPunct="1"/>
            <a:r>
              <a:rPr lang="en-US" altLang="ja-JP" sz="3200" dirty="0">
                <a:solidFill>
                  <a:srgbClr val="FFFFFF"/>
                </a:solidFill>
                <a:latin typeface="ＭＳ Ｐゴシック"/>
                <a:ea typeface="ＭＳ Ｐゴシック"/>
              </a:rPr>
              <a:t> </a:t>
            </a:r>
            <a:r>
              <a:rPr lang="ja-JP" altLang="en-US" sz="3200" dirty="0">
                <a:solidFill>
                  <a:srgbClr val="FFFFFF"/>
                </a:solidFill>
                <a:latin typeface="ＭＳ Ｐゴシック"/>
                <a:ea typeface="ＭＳ Ｐゴシック"/>
              </a:rPr>
              <a:t>（</a:t>
            </a:r>
            <a:r>
              <a:rPr lang="en-US" altLang="ja-JP" sz="3200" dirty="0">
                <a:solidFill>
                  <a:srgbClr val="FFFFFF"/>
                </a:solidFill>
                <a:latin typeface="ＭＳ Ｐゴシック"/>
                <a:ea typeface="ＭＳ Ｐゴシック"/>
              </a:rPr>
              <a:t>2.2mg/kg per min</a:t>
            </a:r>
            <a:r>
              <a:rPr lang="ja-JP" altLang="en-US" sz="3200" dirty="0">
                <a:solidFill>
                  <a:srgbClr val="FFFFFF"/>
                </a:solidFill>
                <a:latin typeface="ＭＳ Ｐゴシック"/>
                <a:ea typeface="ＭＳ Ｐゴシック"/>
              </a:rPr>
              <a:t>）</a:t>
            </a:r>
            <a:endParaRPr lang="en-US" altLang="ja-JP" sz="3200" dirty="0">
              <a:solidFill>
                <a:srgbClr val="FFFFFF"/>
              </a:solidFill>
              <a:latin typeface="ＭＳ Ｐゴシック"/>
              <a:ea typeface="ＭＳ Ｐゴシック"/>
            </a:endParaRPr>
          </a:p>
          <a:p>
            <a:pPr eaLnBrk="1" hangingPunct="1"/>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もし肝臓からの糖産生が止まったら</a:t>
            </a:r>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１分で　</a:t>
            </a:r>
            <a:r>
              <a:rPr lang="en-US" altLang="ja-JP" sz="3200" dirty="0">
                <a:solidFill>
                  <a:srgbClr val="FFFFFF"/>
                </a:solidFill>
                <a:latin typeface="ＭＳ Ｐゴシック"/>
                <a:ea typeface="ＭＳ Ｐゴシック"/>
              </a:rPr>
              <a:t>1mg/dl</a:t>
            </a:r>
            <a:r>
              <a:rPr lang="ja-JP" altLang="en-US" sz="3200" dirty="0">
                <a:solidFill>
                  <a:srgbClr val="FFFFFF"/>
                </a:solidFill>
                <a:latin typeface="ＭＳ Ｐゴシック"/>
                <a:ea typeface="ＭＳ Ｐゴシック"/>
              </a:rPr>
              <a:t>　低下</a:t>
            </a:r>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１時間で　血糖が</a:t>
            </a:r>
            <a:r>
              <a:rPr lang="en-US" altLang="ja-JP" sz="3200" dirty="0">
                <a:solidFill>
                  <a:srgbClr val="FFFFFF"/>
                </a:solidFill>
                <a:latin typeface="ＭＳ Ｐゴシック"/>
                <a:ea typeface="ＭＳ Ｐゴシック"/>
              </a:rPr>
              <a:t>50mg/dl</a:t>
            </a:r>
            <a:r>
              <a:rPr lang="ja-JP" altLang="en-US" sz="3200" dirty="0">
                <a:solidFill>
                  <a:srgbClr val="FFFFFF"/>
                </a:solidFill>
                <a:latin typeface="ＭＳ Ｐゴシック"/>
                <a:ea typeface="ＭＳ Ｐゴシック"/>
              </a:rPr>
              <a:t>以上低下</a:t>
            </a:r>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２時間で　</a:t>
            </a:r>
            <a:r>
              <a:rPr lang="en-US" altLang="ja-JP" sz="3200" dirty="0">
                <a:solidFill>
                  <a:srgbClr val="FFFFFF"/>
                </a:solidFill>
                <a:latin typeface="ＭＳ Ｐゴシック"/>
                <a:ea typeface="ＭＳ Ｐゴシック"/>
              </a:rPr>
              <a:t>100mg/dl</a:t>
            </a:r>
            <a:r>
              <a:rPr lang="ja-JP" altLang="en-US" sz="3200" dirty="0">
                <a:solidFill>
                  <a:srgbClr val="FFFFFF"/>
                </a:solidFill>
                <a:latin typeface="ＭＳ Ｐゴシック"/>
                <a:ea typeface="ＭＳ Ｐゴシック"/>
              </a:rPr>
              <a:t>以上低下！</a:t>
            </a:r>
            <a:endParaRPr lang="en-US" altLang="ja-JP" sz="3200" dirty="0">
              <a:solidFill>
                <a:srgbClr val="FFFFFF"/>
              </a:solidFill>
              <a:latin typeface="ＭＳ Ｐゴシック"/>
              <a:ea typeface="ＭＳ Ｐゴシック"/>
            </a:endParaRPr>
          </a:p>
          <a:p>
            <a:pPr eaLnBrk="1" hangingPunct="1"/>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低血糖の場合のブドウ糖投与量は？</a:t>
            </a:r>
            <a:r>
              <a:rPr lang="en-US" altLang="ja-JP" sz="3200" dirty="0">
                <a:solidFill>
                  <a:srgbClr val="FFFFFF"/>
                </a:solidFill>
                <a:latin typeface="ＭＳ Ｐゴシック"/>
                <a:ea typeface="ＭＳ Ｐゴシック"/>
              </a:rPr>
              <a:t>10g</a:t>
            </a:r>
          </a:p>
          <a:p>
            <a:pPr eaLnBrk="1" hangingPunct="1"/>
            <a:endParaRPr lang="en-US" altLang="ja-JP" sz="14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遷延性：</a:t>
            </a:r>
            <a:r>
              <a:rPr lang="en-US" altLang="ja-JP" sz="3200" dirty="0">
                <a:solidFill>
                  <a:srgbClr val="FFFFFF"/>
                </a:solidFill>
                <a:latin typeface="ＭＳ Ｐゴシック"/>
                <a:ea typeface="ＭＳ Ｐゴシック"/>
              </a:rPr>
              <a:t>10%</a:t>
            </a:r>
            <a:r>
              <a:rPr lang="ja-JP" altLang="en-US" sz="3200" dirty="0">
                <a:solidFill>
                  <a:srgbClr val="FFFFFF"/>
                </a:solidFill>
                <a:latin typeface="ＭＳ Ｐゴシック"/>
                <a:ea typeface="ＭＳ Ｐゴシック"/>
              </a:rPr>
              <a:t>ブドウ糖液　時間</a:t>
            </a:r>
            <a:r>
              <a:rPr lang="en-US" altLang="ja-JP" sz="3200" dirty="0">
                <a:solidFill>
                  <a:srgbClr val="FFFFFF"/>
                </a:solidFill>
                <a:latin typeface="ＭＳ Ｐゴシック"/>
                <a:ea typeface="ＭＳ Ｐゴシック"/>
              </a:rPr>
              <a:t>80ml/</a:t>
            </a:r>
            <a:r>
              <a:rPr lang="en-US" altLang="ja-JP" sz="3200" dirty="0" err="1">
                <a:solidFill>
                  <a:srgbClr val="FFFFFF"/>
                </a:solidFill>
                <a:latin typeface="ＭＳ Ｐゴシック"/>
                <a:ea typeface="ＭＳ Ｐゴシック"/>
              </a:rPr>
              <a:t>hr</a:t>
            </a:r>
            <a:endParaRPr lang="en-US" altLang="ja-JP" sz="3200" dirty="0">
              <a:solidFill>
                <a:srgbClr val="FFFFFF"/>
              </a:solidFill>
              <a:latin typeface="ＭＳ Ｐゴシック"/>
              <a:ea typeface="ＭＳ Ｐゴシック"/>
            </a:endParaRPr>
          </a:p>
        </p:txBody>
      </p:sp>
      <p:sp>
        <p:nvSpPr>
          <p:cNvPr id="4" name="角丸四角形 3"/>
          <p:cNvSpPr/>
          <p:nvPr/>
        </p:nvSpPr>
        <p:spPr>
          <a:xfrm>
            <a:off x="685800" y="3225988"/>
            <a:ext cx="7685088" cy="6635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solidFill>
                <a:srgbClr val="FF0000"/>
              </a:solidFill>
              <a:latin typeface="ＭＳ Ｐゴシック"/>
            </a:endParaRPr>
          </a:p>
        </p:txBody>
      </p:sp>
      <p:sp>
        <p:nvSpPr>
          <p:cNvPr id="2" name="テキスト ボックス 1"/>
          <p:cNvSpPr txBox="1"/>
          <p:nvPr/>
        </p:nvSpPr>
        <p:spPr>
          <a:xfrm>
            <a:off x="5429250" y="1038255"/>
            <a:ext cx="3571812" cy="1015663"/>
          </a:xfrm>
          <a:prstGeom prst="rect">
            <a:avLst/>
          </a:prstGeom>
          <a:noFill/>
        </p:spPr>
        <p:txBody>
          <a:bodyPr wrap="none" rtlCol="0">
            <a:spAutoFit/>
          </a:bodyPr>
          <a:lstStyle/>
          <a:p>
            <a:r>
              <a:rPr lang="ja-JP" altLang="en-US" sz="2000" dirty="0" smtClean="0">
                <a:solidFill>
                  <a:srgbClr val="F7F7C9"/>
                </a:solidFill>
              </a:rPr>
              <a:t>１時間あたりの血糖低下は</a:t>
            </a:r>
            <a:endParaRPr lang="en-US" altLang="ja-JP" sz="2000" dirty="0" smtClean="0">
              <a:solidFill>
                <a:srgbClr val="F7F7C9"/>
              </a:solidFill>
            </a:endParaRPr>
          </a:p>
          <a:p>
            <a:r>
              <a:rPr lang="en-US" altLang="ja-JP" sz="2000" dirty="0" smtClean="0">
                <a:solidFill>
                  <a:srgbClr val="F7F7C9"/>
                </a:solidFill>
              </a:rPr>
              <a:t>8300mg÷150dl=55.3mg/dl</a:t>
            </a:r>
          </a:p>
          <a:p>
            <a:r>
              <a:rPr lang="en-US" altLang="ja-JP" sz="2000" dirty="0" smtClean="0">
                <a:solidFill>
                  <a:srgbClr val="F7F7C9"/>
                </a:solidFill>
              </a:rPr>
              <a:t>60kg</a:t>
            </a:r>
            <a:r>
              <a:rPr lang="ja-JP" altLang="en-US" sz="2000" dirty="0" smtClean="0">
                <a:solidFill>
                  <a:srgbClr val="F7F7C9"/>
                </a:solidFill>
              </a:rPr>
              <a:t>体重</a:t>
            </a:r>
            <a:r>
              <a:rPr lang="en-US" altLang="ja-JP" sz="2000" dirty="0" smtClean="0">
                <a:solidFill>
                  <a:srgbClr val="F7F7C9"/>
                </a:solidFill>
              </a:rPr>
              <a:t>25%</a:t>
            </a:r>
            <a:r>
              <a:rPr lang="ja-JP" altLang="en-US" sz="2000" dirty="0" smtClean="0">
                <a:solidFill>
                  <a:srgbClr val="F7F7C9"/>
                </a:solidFill>
              </a:rPr>
              <a:t>が分布スペース</a:t>
            </a:r>
          </a:p>
        </p:txBody>
      </p:sp>
    </p:spTree>
    <p:extLst>
      <p:ext uri="{BB962C8B-B14F-4D97-AF65-F5344CB8AC3E}">
        <p14:creationId xmlns:p14="http://schemas.microsoft.com/office/powerpoint/2010/main" val="3483895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90575" y="1776413"/>
            <a:ext cx="767715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71475" y="243215"/>
            <a:ext cx="3762568" cy="523220"/>
          </a:xfrm>
          <a:prstGeom prst="rect">
            <a:avLst/>
          </a:prstGeom>
          <a:noFill/>
        </p:spPr>
        <p:txBody>
          <a:bodyPr wrap="none" rtlCol="0">
            <a:spAutoFit/>
          </a:bodyPr>
          <a:lstStyle/>
          <a:p>
            <a:r>
              <a:rPr kumimoji="1" lang="en-US" altLang="ja-JP" sz="2800" dirty="0" smtClean="0"/>
              <a:t>75g</a:t>
            </a:r>
            <a:r>
              <a:rPr kumimoji="1" lang="ja-JP" altLang="en-US" sz="2800" dirty="0" smtClean="0"/>
              <a:t>ブドウ糖負荷</a:t>
            </a:r>
            <a:r>
              <a:rPr kumimoji="1" lang="en-US" altLang="ja-JP" sz="2800" dirty="0" smtClean="0"/>
              <a:t>(</a:t>
            </a:r>
            <a:r>
              <a:rPr kumimoji="1" lang="ja-JP" altLang="en-US" sz="2800" dirty="0" smtClean="0"/>
              <a:t>試験</a:t>
            </a:r>
            <a:r>
              <a:rPr kumimoji="1" lang="en-US" altLang="ja-JP" sz="2800" dirty="0" smtClean="0"/>
              <a:t>)</a:t>
            </a:r>
            <a:endParaRPr kumimoji="1" lang="ja-JP" altLang="en-US" sz="2800" dirty="0"/>
          </a:p>
        </p:txBody>
      </p:sp>
      <p:sp>
        <p:nvSpPr>
          <p:cNvPr id="4" name="テキスト ボックス 3"/>
          <p:cNvSpPr txBox="1"/>
          <p:nvPr/>
        </p:nvSpPr>
        <p:spPr>
          <a:xfrm>
            <a:off x="371475" y="838200"/>
            <a:ext cx="3621889" cy="584775"/>
          </a:xfrm>
          <a:prstGeom prst="rect">
            <a:avLst/>
          </a:prstGeom>
          <a:noFill/>
        </p:spPr>
        <p:txBody>
          <a:bodyPr wrap="none" rtlCol="0">
            <a:spAutoFit/>
          </a:bodyPr>
          <a:lstStyle/>
          <a:p>
            <a:r>
              <a:rPr kumimoji="1" lang="en-US" altLang="ja-JP" dirty="0" smtClean="0"/>
              <a:t>A: Arabic, H: Hispanic, J: Japanese</a:t>
            </a:r>
          </a:p>
          <a:p>
            <a:r>
              <a:rPr lang="en-US" altLang="ja-JP" dirty="0" smtClean="0"/>
              <a:t>IGT: </a:t>
            </a:r>
            <a:r>
              <a:rPr lang="ja-JP" altLang="en-US" dirty="0"/>
              <a:t>耐</a:t>
            </a:r>
            <a:r>
              <a:rPr lang="ja-JP" altLang="en-US" dirty="0" smtClean="0"/>
              <a:t>糖能異常</a:t>
            </a:r>
            <a:r>
              <a:rPr lang="en-US" altLang="ja-JP" dirty="0" smtClean="0"/>
              <a:t>, NGT: </a:t>
            </a:r>
            <a:r>
              <a:rPr lang="ja-JP" altLang="en-US" dirty="0" smtClean="0"/>
              <a:t>耐糖能正常</a:t>
            </a:r>
            <a:endParaRPr kumimoji="1" lang="ja-JP" altLang="en-US" dirty="0"/>
          </a:p>
        </p:txBody>
      </p:sp>
      <p:sp>
        <p:nvSpPr>
          <p:cNvPr id="2" name="テキスト ボックス 1"/>
          <p:cNvSpPr txBox="1"/>
          <p:nvPr/>
        </p:nvSpPr>
        <p:spPr>
          <a:xfrm>
            <a:off x="4562475" y="504825"/>
            <a:ext cx="4143375" cy="1077218"/>
          </a:xfrm>
          <a:prstGeom prst="rect">
            <a:avLst/>
          </a:prstGeom>
          <a:noFill/>
        </p:spPr>
        <p:txBody>
          <a:bodyPr wrap="square" rtlCol="0">
            <a:spAutoFit/>
          </a:bodyPr>
          <a:lstStyle/>
          <a:p>
            <a:r>
              <a:rPr kumimoji="1" lang="ja-JP" altLang="en-US" dirty="0" smtClean="0"/>
              <a:t>朝絶食状態で、</a:t>
            </a:r>
            <a:r>
              <a:rPr kumimoji="1" lang="en-US" altLang="ja-JP" dirty="0" smtClean="0"/>
              <a:t>75g</a:t>
            </a:r>
            <a:r>
              <a:rPr kumimoji="1" lang="ja-JP" altLang="en-US" dirty="0" smtClean="0"/>
              <a:t>ブドウ糖相当の飲料を５分以内で飲む。</a:t>
            </a:r>
            <a:endParaRPr kumimoji="1" lang="en-US" altLang="ja-JP" dirty="0" smtClean="0"/>
          </a:p>
          <a:p>
            <a:r>
              <a:rPr kumimoji="1" lang="ja-JP" altLang="en-US" dirty="0" smtClean="0"/>
              <a:t>飲み始めた時刻から</a:t>
            </a:r>
            <a:r>
              <a:rPr kumimoji="1" lang="en-US" altLang="ja-JP" dirty="0" smtClean="0"/>
              <a:t>30</a:t>
            </a:r>
            <a:r>
              <a:rPr kumimoji="1" lang="ja-JP" altLang="en-US" dirty="0" smtClean="0"/>
              <a:t>分おきに採血し</a:t>
            </a:r>
            <a:r>
              <a:rPr kumimoji="1" lang="en-US" altLang="ja-JP" dirty="0" smtClean="0"/>
              <a:t>PG</a:t>
            </a:r>
            <a:r>
              <a:rPr kumimoji="1" lang="ja-JP" altLang="en-US" dirty="0" smtClean="0"/>
              <a:t>とインスリン値を測定する。</a:t>
            </a:r>
            <a:endParaRPr kumimoji="1" lang="ja-JP" altLang="en-US" dirty="0"/>
          </a:p>
        </p:txBody>
      </p:sp>
    </p:spTree>
    <p:extLst>
      <p:ext uri="{BB962C8B-B14F-4D97-AF65-F5344CB8AC3E}">
        <p14:creationId xmlns:p14="http://schemas.microsoft.com/office/powerpoint/2010/main" val="2493053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1475" y="243215"/>
            <a:ext cx="3762568" cy="523220"/>
          </a:xfrm>
          <a:prstGeom prst="rect">
            <a:avLst/>
          </a:prstGeom>
          <a:noFill/>
        </p:spPr>
        <p:txBody>
          <a:bodyPr wrap="none" rtlCol="0">
            <a:spAutoFit/>
          </a:bodyPr>
          <a:lstStyle/>
          <a:p>
            <a:r>
              <a:rPr kumimoji="1" lang="en-US" altLang="ja-JP" sz="2800" dirty="0" smtClean="0"/>
              <a:t>75g</a:t>
            </a:r>
            <a:r>
              <a:rPr kumimoji="1" lang="ja-JP" altLang="en-US" sz="2800" dirty="0" smtClean="0"/>
              <a:t>ブドウ糖負荷</a:t>
            </a:r>
            <a:r>
              <a:rPr kumimoji="1" lang="en-US" altLang="ja-JP" sz="2800" dirty="0" smtClean="0"/>
              <a:t>(</a:t>
            </a:r>
            <a:r>
              <a:rPr kumimoji="1" lang="ja-JP" altLang="en-US" sz="2800" dirty="0" smtClean="0"/>
              <a:t>試験</a:t>
            </a:r>
            <a:r>
              <a:rPr kumimoji="1" lang="en-US" altLang="ja-JP" sz="2800" dirty="0" smtClean="0"/>
              <a:t>)</a:t>
            </a:r>
            <a:endParaRPr kumimoji="1" lang="ja-JP" altLang="en-US" sz="2800" dirty="0"/>
          </a:p>
        </p:txBody>
      </p:sp>
      <p:sp>
        <p:nvSpPr>
          <p:cNvPr id="3" name="テキスト ボックス 2"/>
          <p:cNvSpPr txBox="1"/>
          <p:nvPr/>
        </p:nvSpPr>
        <p:spPr>
          <a:xfrm>
            <a:off x="5143500" y="496878"/>
            <a:ext cx="3656770" cy="1015663"/>
          </a:xfrm>
          <a:prstGeom prst="rect">
            <a:avLst/>
          </a:prstGeom>
          <a:noFill/>
        </p:spPr>
        <p:txBody>
          <a:bodyPr wrap="none" rtlCol="0">
            <a:spAutoFit/>
          </a:bodyPr>
          <a:lstStyle/>
          <a:p>
            <a:r>
              <a:rPr lang="ja-JP" altLang="en-US" sz="2000" dirty="0" smtClean="0"/>
              <a:t>血糖上昇は</a:t>
            </a:r>
            <a:endParaRPr lang="en-US" altLang="ja-JP" sz="2000" dirty="0" smtClean="0"/>
          </a:p>
          <a:p>
            <a:r>
              <a:rPr lang="en-US" altLang="ja-JP" sz="2000" dirty="0" smtClean="0"/>
              <a:t>75000mg÷150dl=500mg/dl</a:t>
            </a:r>
          </a:p>
          <a:p>
            <a:r>
              <a:rPr lang="en-US" altLang="ja-JP" sz="2000" dirty="0" smtClean="0"/>
              <a:t>60kg</a:t>
            </a:r>
            <a:r>
              <a:rPr lang="ja-JP" altLang="en-US" sz="2000" dirty="0" smtClean="0"/>
              <a:t>体重</a:t>
            </a:r>
            <a:r>
              <a:rPr lang="en-US" altLang="ja-JP" sz="2000" dirty="0" smtClean="0"/>
              <a:t>25%</a:t>
            </a:r>
            <a:r>
              <a:rPr lang="ja-JP" altLang="en-US" sz="2000" dirty="0" smtClean="0"/>
              <a:t>が分布スペース</a:t>
            </a:r>
          </a:p>
        </p:txBody>
      </p:sp>
      <p:sp>
        <p:nvSpPr>
          <p:cNvPr id="88064" name="テキスト ボックス 88063"/>
          <p:cNvSpPr txBox="1"/>
          <p:nvPr/>
        </p:nvSpPr>
        <p:spPr>
          <a:xfrm>
            <a:off x="552450" y="1076325"/>
            <a:ext cx="3034805" cy="338554"/>
          </a:xfrm>
          <a:prstGeom prst="rect">
            <a:avLst/>
          </a:prstGeom>
          <a:noFill/>
        </p:spPr>
        <p:txBody>
          <a:bodyPr wrap="none" rtlCol="0">
            <a:spAutoFit/>
          </a:bodyPr>
          <a:lstStyle/>
          <a:p>
            <a:r>
              <a:rPr lang="ja-JP" altLang="en-US" dirty="0" smtClean="0"/>
              <a:t>〇</a:t>
            </a:r>
            <a:r>
              <a:rPr lang="en-US" altLang="ja-JP" dirty="0" smtClean="0"/>
              <a:t>: </a:t>
            </a:r>
            <a:r>
              <a:rPr lang="ja-JP" altLang="en-US" dirty="0"/>
              <a:t>耐</a:t>
            </a:r>
            <a:r>
              <a:rPr lang="ja-JP" altLang="en-US" dirty="0" smtClean="0"/>
              <a:t>糖能異常</a:t>
            </a:r>
            <a:r>
              <a:rPr lang="en-US" altLang="ja-JP" dirty="0" smtClean="0"/>
              <a:t>, </a:t>
            </a:r>
            <a:r>
              <a:rPr lang="ja-JP" altLang="en-US" dirty="0" smtClean="0"/>
              <a:t>●</a:t>
            </a:r>
            <a:r>
              <a:rPr lang="en-US" altLang="ja-JP" dirty="0" smtClean="0"/>
              <a:t>: </a:t>
            </a:r>
            <a:r>
              <a:rPr lang="ja-JP" altLang="en-US" dirty="0" smtClean="0"/>
              <a:t>耐糖能正常</a:t>
            </a:r>
            <a:endParaRPr kumimoji="1" lang="ja-JP" altLang="en-US" dirty="0"/>
          </a:p>
        </p:txBody>
      </p:sp>
      <p:sp>
        <p:nvSpPr>
          <p:cNvPr id="158" name="Rectangle 4"/>
          <p:cNvSpPr>
            <a:spLocks noChangeArrowheads="1"/>
          </p:cNvSpPr>
          <p:nvPr/>
        </p:nvSpPr>
        <p:spPr bwMode="auto">
          <a:xfrm>
            <a:off x="277813" y="6183313"/>
            <a:ext cx="8613775"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ja-JP" sz="1200" b="0">
                <a:solidFill>
                  <a:srgbClr val="000000"/>
                </a:solidFill>
              </a:rPr>
              <a:t>Abdul-Ghani MA, Matsuda M, Sabbah M, Jenkinson CP, Richardson DK, Kaku K, DeFronzo RA: The Relative Contributions of Insulin Resistance and Beta Cell Failure to the Transition from Normal to Impaired Glucose Tolerance Varies in Different Ethnic Groups. (Diab Met Syn Res Rev 1: 105–112, 2007.)</a:t>
            </a:r>
          </a:p>
        </p:txBody>
      </p:sp>
      <p:pic>
        <p:nvPicPr>
          <p:cNvPr id="15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79750" y="1609725"/>
            <a:ext cx="3996578" cy="45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 name="正方形/長方形 2"/>
          <p:cNvSpPr>
            <a:spLocks noChangeArrowheads="1"/>
          </p:cNvSpPr>
          <p:nvPr/>
        </p:nvSpPr>
        <p:spPr bwMode="auto">
          <a:xfrm>
            <a:off x="719138" y="1509713"/>
            <a:ext cx="2249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800" b="0">
                <a:solidFill>
                  <a:srgbClr val="000000"/>
                </a:solidFill>
              </a:rPr>
              <a:t>Mexican Americans </a:t>
            </a:r>
            <a:endParaRPr lang="ja-JP" altLang="en-US" sz="1800" b="0">
              <a:solidFill>
                <a:srgbClr val="000000"/>
              </a:solidFill>
            </a:endParaRPr>
          </a:p>
        </p:txBody>
      </p:sp>
      <p:sp>
        <p:nvSpPr>
          <p:cNvPr id="161" name="正方形/長方形 3"/>
          <p:cNvSpPr>
            <a:spLocks noChangeArrowheads="1"/>
          </p:cNvSpPr>
          <p:nvPr/>
        </p:nvSpPr>
        <p:spPr bwMode="auto">
          <a:xfrm>
            <a:off x="719138" y="5089525"/>
            <a:ext cx="1184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800" b="0">
                <a:solidFill>
                  <a:srgbClr val="000000"/>
                </a:solidFill>
              </a:rPr>
              <a:t>Japanese</a:t>
            </a:r>
            <a:endParaRPr lang="ja-JP" altLang="en-US" sz="1800" b="0">
              <a:solidFill>
                <a:srgbClr val="000000"/>
              </a:solidFill>
            </a:endParaRPr>
          </a:p>
        </p:txBody>
      </p:sp>
      <p:sp>
        <p:nvSpPr>
          <p:cNvPr id="162" name="正方形/長方形 4"/>
          <p:cNvSpPr>
            <a:spLocks noChangeArrowheads="1"/>
          </p:cNvSpPr>
          <p:nvPr/>
        </p:nvSpPr>
        <p:spPr bwMode="auto">
          <a:xfrm>
            <a:off x="719138" y="3244850"/>
            <a:ext cx="78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800" b="0">
                <a:solidFill>
                  <a:srgbClr val="000000"/>
                </a:solidFill>
              </a:rPr>
              <a:t>Arabs</a:t>
            </a:r>
            <a:endParaRPr lang="ja-JP" altLang="en-US" sz="1800" b="0">
              <a:solidFill>
                <a:srgbClr val="000000"/>
              </a:solidFill>
            </a:endParaRPr>
          </a:p>
        </p:txBody>
      </p:sp>
      <p:sp>
        <p:nvSpPr>
          <p:cNvPr id="88065" name="角丸四角形 88064"/>
          <p:cNvSpPr/>
          <p:nvPr/>
        </p:nvSpPr>
        <p:spPr bwMode="auto">
          <a:xfrm>
            <a:off x="5133975" y="1512541"/>
            <a:ext cx="400050" cy="4554884"/>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noFill/>
              <a:effectLst/>
              <a:latin typeface="Times New Roman" pitchFamily="16" charset="0"/>
            </a:endParaRPr>
          </a:p>
        </p:txBody>
      </p:sp>
    </p:spTree>
    <p:extLst>
      <p:ext uri="{BB962C8B-B14F-4D97-AF65-F5344CB8AC3E}">
        <p14:creationId xmlns:p14="http://schemas.microsoft.com/office/powerpoint/2010/main" val="53263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2581354" y="476250"/>
            <a:ext cx="3759041" cy="738664"/>
          </a:xfrm>
          <a:prstGeom prst="rect">
            <a:avLst/>
          </a:prstGeom>
          <a:noFill/>
          <a:ln w="9525">
            <a:noFill/>
            <a:miter lim="800000"/>
            <a:headEnd/>
            <a:tailEnd/>
          </a:ln>
        </p:spPr>
        <p:txBody>
          <a:bodyPr wrap="none" lIns="0" tIns="0" rIns="0" bIns="0">
            <a:spAutoFit/>
          </a:bodyPr>
          <a:lstStyle/>
          <a:p>
            <a:pPr algn="ctr">
              <a:defRPr/>
            </a:pPr>
            <a:r>
              <a:rPr lang="ja-JP" altLang="en-US" sz="4800" dirty="0">
                <a:solidFill>
                  <a:srgbClr val="FFFF00"/>
                </a:solidFill>
                <a:effectLst>
                  <a:outerShdw blurRad="38100" dist="38100" dir="2700000" algn="tl">
                    <a:srgbClr val="000000"/>
                  </a:outerShdw>
                </a:effectLst>
                <a:latin typeface="+mn-ea"/>
                <a:ea typeface="+mn-ea"/>
              </a:rPr>
              <a:t>糖尿病 とは？</a:t>
            </a:r>
            <a:endParaRPr lang="ja-JP" altLang="en-US" sz="3200" dirty="0">
              <a:solidFill>
                <a:srgbClr val="FFFF00"/>
              </a:solidFill>
              <a:effectLst>
                <a:outerShdw blurRad="38100" dist="38100" dir="2700000" algn="tl">
                  <a:srgbClr val="000000"/>
                </a:outerShdw>
              </a:effectLst>
              <a:latin typeface="+mn-ea"/>
              <a:ea typeface="+mn-ea"/>
            </a:endParaRPr>
          </a:p>
        </p:txBody>
      </p:sp>
      <p:sp>
        <p:nvSpPr>
          <p:cNvPr id="452611" name="Rectangle 3"/>
          <p:cNvSpPr>
            <a:spLocks noChangeArrowheads="1"/>
          </p:cNvSpPr>
          <p:nvPr/>
        </p:nvSpPr>
        <p:spPr bwMode="auto">
          <a:xfrm>
            <a:off x="1547813" y="1628775"/>
            <a:ext cx="6051337" cy="677108"/>
          </a:xfrm>
          <a:prstGeom prst="rect">
            <a:avLst/>
          </a:prstGeom>
          <a:noFill/>
          <a:ln w="9525">
            <a:noFill/>
            <a:miter lim="800000"/>
            <a:headEnd/>
            <a:tailEnd/>
          </a:ln>
        </p:spPr>
        <p:txBody>
          <a:bodyPr wrap="none" lIns="0" tIns="0" rIns="0" bIns="0">
            <a:spAutoFit/>
          </a:bodyPr>
          <a:lstStyle/>
          <a:p>
            <a:pPr>
              <a:defRPr/>
            </a:pPr>
            <a:r>
              <a:rPr lang="ja-JP" altLang="en-US" sz="4400">
                <a:solidFill>
                  <a:srgbClr val="FFFF00"/>
                </a:solidFill>
                <a:effectLst>
                  <a:outerShdw blurRad="38100" dist="38100" dir="2700000" algn="tl">
                    <a:srgbClr val="000000"/>
                  </a:outerShdw>
                </a:effectLst>
                <a:latin typeface="+mn-ea"/>
                <a:ea typeface="+mn-ea"/>
              </a:rPr>
              <a:t>血糖</a:t>
            </a:r>
            <a:r>
              <a:rPr lang="ja-JP" altLang="en-US" sz="4400">
                <a:solidFill>
                  <a:srgbClr val="FFFFFF"/>
                </a:solidFill>
                <a:effectLst>
                  <a:outerShdw blurRad="38100" dist="38100" dir="2700000" algn="tl">
                    <a:srgbClr val="000000"/>
                  </a:outerShdw>
                </a:effectLst>
                <a:latin typeface="+mn-ea"/>
                <a:ea typeface="+mn-ea"/>
              </a:rPr>
              <a:t>が上昇する病気です</a:t>
            </a:r>
            <a:endParaRPr lang="ja-JP" altLang="en-US" sz="2800">
              <a:solidFill>
                <a:srgbClr val="000000"/>
              </a:solidFill>
              <a:effectLst>
                <a:outerShdw blurRad="38100" dist="38100" dir="2700000" algn="tl">
                  <a:srgbClr val="FFFFFF"/>
                </a:outerShdw>
              </a:effectLst>
              <a:latin typeface="+mn-ea"/>
              <a:ea typeface="+mn-ea"/>
            </a:endParaRPr>
          </a:p>
        </p:txBody>
      </p:sp>
      <p:sp>
        <p:nvSpPr>
          <p:cNvPr id="56324" name="Rectangle 4"/>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56325" name="Rectangle 5"/>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452615" name="Rectangle 7"/>
          <p:cNvSpPr>
            <a:spLocks noChangeArrowheads="1"/>
          </p:cNvSpPr>
          <p:nvPr/>
        </p:nvSpPr>
        <p:spPr bwMode="auto">
          <a:xfrm>
            <a:off x="2389188" y="4551363"/>
            <a:ext cx="4392612" cy="692150"/>
          </a:xfrm>
          <a:prstGeom prst="rect">
            <a:avLst/>
          </a:prstGeom>
          <a:noFill/>
          <a:ln w="9525">
            <a:noFill/>
            <a:miter lim="800000"/>
            <a:headEnd/>
            <a:tailEnd/>
          </a:ln>
        </p:spPr>
        <p:txBody>
          <a:bodyPr wrap="none" lIns="0" tIns="0" rIns="0" bIns="0">
            <a:spAutoFit/>
          </a:bodyPr>
          <a:lstStyle/>
          <a:p>
            <a:pPr algn="ctr">
              <a:defRPr/>
            </a:pPr>
            <a:r>
              <a:rPr lang="ja-JP" altLang="en-US" sz="4400" dirty="0">
                <a:solidFill>
                  <a:srgbClr val="FFCCFF"/>
                </a:solidFill>
                <a:effectLst>
                  <a:outerShdw blurRad="38100" dist="38100" dir="2700000" algn="tl">
                    <a:srgbClr val="000000"/>
                  </a:outerShdw>
                </a:effectLst>
                <a:latin typeface="+mn-ea"/>
                <a:ea typeface="+mn-ea"/>
              </a:rPr>
              <a:t>放置すると</a:t>
            </a:r>
            <a:r>
              <a:rPr lang="ja-JP" altLang="en-US" sz="4400" dirty="0">
                <a:solidFill>
                  <a:srgbClr val="FF9966"/>
                </a:solidFill>
                <a:effectLst>
                  <a:outerShdw blurRad="38100" dist="38100" dir="2700000" algn="tl">
                    <a:srgbClr val="000000"/>
                  </a:outerShdw>
                </a:effectLst>
                <a:latin typeface="+mn-ea"/>
                <a:ea typeface="+mn-ea"/>
              </a:rPr>
              <a:t>合併症</a:t>
            </a:r>
            <a:endParaRPr lang="ja-JP" altLang="en-US" sz="2800" dirty="0">
              <a:solidFill>
                <a:srgbClr val="FFCCFF"/>
              </a:solidFill>
              <a:effectLst>
                <a:outerShdw blurRad="38100" dist="38100" dir="2700000" algn="tl">
                  <a:srgbClr val="000000"/>
                </a:outerShdw>
              </a:effectLst>
              <a:latin typeface="+mn-ea"/>
              <a:ea typeface="+mn-ea"/>
            </a:endParaRPr>
          </a:p>
        </p:txBody>
      </p:sp>
      <p:sp>
        <p:nvSpPr>
          <p:cNvPr id="452616" name="Text Box 8"/>
          <p:cNvSpPr txBox="1">
            <a:spLocks noChangeArrowheads="1"/>
          </p:cNvSpPr>
          <p:nvPr/>
        </p:nvSpPr>
        <p:spPr bwMode="auto">
          <a:xfrm>
            <a:off x="107950" y="5318125"/>
            <a:ext cx="8928100" cy="400110"/>
          </a:xfrm>
          <a:prstGeom prst="rect">
            <a:avLst/>
          </a:prstGeom>
          <a:noFill/>
          <a:ln w="9525">
            <a:noFill/>
            <a:miter lim="800000"/>
            <a:headEnd/>
            <a:tailEnd/>
          </a:ln>
          <a:effectLst/>
        </p:spPr>
        <p:txBody>
          <a:bodyPr>
            <a:spAutoFit/>
          </a:bodyPr>
          <a:lstStyle/>
          <a:p>
            <a:pPr algn="ctr">
              <a:defRPr/>
            </a:pPr>
            <a:r>
              <a:rPr lang="ja-JP" altLang="en-US" sz="2000">
                <a:solidFill>
                  <a:srgbClr val="D0EAEC"/>
                </a:solidFill>
                <a:effectLst>
                  <a:outerShdw blurRad="38100" dist="38100" dir="2700000" algn="tl">
                    <a:srgbClr val="000000"/>
                  </a:outerShdw>
                </a:effectLst>
                <a:latin typeface="+mn-ea"/>
                <a:ea typeface="+mn-ea"/>
              </a:rPr>
              <a:t>（糖尿病の診断基準の</a:t>
            </a:r>
            <a:r>
              <a:rPr lang="ja-JP" altLang="en-US" sz="2000">
                <a:solidFill>
                  <a:srgbClr val="FFFF00"/>
                </a:solidFill>
                <a:effectLst>
                  <a:outerShdw blurRad="38100" dist="38100" dir="2700000" algn="tl">
                    <a:srgbClr val="000000"/>
                  </a:outerShdw>
                </a:effectLst>
                <a:latin typeface="+mn-ea"/>
                <a:ea typeface="+mn-ea"/>
              </a:rPr>
              <a:t>血糖値</a:t>
            </a:r>
            <a:r>
              <a:rPr lang="ja-JP" altLang="en-US" sz="2000">
                <a:solidFill>
                  <a:srgbClr val="D0EAEC"/>
                </a:solidFill>
                <a:effectLst>
                  <a:outerShdw blurRad="38100" dist="38100" dir="2700000" algn="tl">
                    <a:srgbClr val="000000"/>
                  </a:outerShdw>
                </a:effectLst>
                <a:latin typeface="+mn-ea"/>
                <a:ea typeface="+mn-ea"/>
              </a:rPr>
              <a:t>は合併症発症で決めている！）</a:t>
            </a:r>
          </a:p>
        </p:txBody>
      </p:sp>
      <p:sp>
        <p:nvSpPr>
          <p:cNvPr id="522248" name="Text Box 8"/>
          <p:cNvSpPr txBox="1">
            <a:spLocks noChangeArrowheads="1"/>
          </p:cNvSpPr>
          <p:nvPr/>
        </p:nvSpPr>
        <p:spPr bwMode="auto">
          <a:xfrm>
            <a:off x="2173288" y="2420938"/>
            <a:ext cx="4671472" cy="206210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3200" dirty="0">
                <a:solidFill>
                  <a:srgbClr val="FFFF00"/>
                </a:solidFill>
                <a:effectLst>
                  <a:outerShdw blurRad="38100" dist="38100" dir="2700000" algn="tl">
                    <a:srgbClr val="000000"/>
                  </a:outerShdw>
                </a:effectLst>
                <a:latin typeface="+mn-ea"/>
                <a:ea typeface="+mn-ea"/>
              </a:rPr>
              <a:t>HbA</a:t>
            </a:r>
            <a:r>
              <a:rPr lang="en-US" altLang="ja-JP" sz="2000" dirty="0">
                <a:solidFill>
                  <a:srgbClr val="FFFF00"/>
                </a:solidFill>
                <a:effectLst>
                  <a:outerShdw blurRad="38100" dist="38100" dir="2700000" algn="tl">
                    <a:srgbClr val="000000"/>
                  </a:outerShdw>
                </a:effectLst>
                <a:latin typeface="+mn-ea"/>
                <a:ea typeface="+mn-ea"/>
              </a:rPr>
              <a:t>1C</a:t>
            </a:r>
            <a:r>
              <a:rPr lang="en-US" altLang="ja-JP" sz="3200" dirty="0">
                <a:solidFill>
                  <a:srgbClr val="FFFF00"/>
                </a:solidFill>
                <a:effectLst>
                  <a:outerShdw blurRad="38100" dist="38100" dir="2700000" algn="tl">
                    <a:srgbClr val="000000"/>
                  </a:outerShdw>
                </a:effectLst>
                <a:latin typeface="+mn-ea"/>
                <a:ea typeface="+mn-ea"/>
              </a:rPr>
              <a:t>(NGSP) 6.5%</a:t>
            </a:r>
            <a:r>
              <a:rPr lang="ja-JP" altLang="en-US" sz="3200" dirty="0">
                <a:solidFill>
                  <a:srgbClr val="FFFF00"/>
                </a:solidFill>
                <a:effectLst>
                  <a:outerShdw blurRad="38100" dist="38100" dir="2700000" algn="tl">
                    <a:srgbClr val="000000"/>
                  </a:outerShdw>
                </a:effectLst>
                <a:latin typeface="+mn-ea"/>
                <a:ea typeface="+mn-ea"/>
              </a:rPr>
              <a:t>以上</a:t>
            </a:r>
            <a:endParaRPr lang="en-US" altLang="ja-JP" sz="3200" dirty="0">
              <a:solidFill>
                <a:srgbClr val="FFFF00"/>
              </a:solidFill>
              <a:effectLst>
                <a:outerShdw blurRad="38100" dist="38100" dir="2700000" algn="tl">
                  <a:srgbClr val="000000"/>
                </a:outerShdw>
              </a:effectLst>
              <a:latin typeface="+mn-ea"/>
              <a:ea typeface="+mn-ea"/>
            </a:endParaRPr>
          </a:p>
          <a:p>
            <a:pPr>
              <a:defRPr/>
            </a:pPr>
            <a:r>
              <a:rPr lang="ja-JP" altLang="en-US" sz="3200" dirty="0">
                <a:solidFill>
                  <a:srgbClr val="FFFF00"/>
                </a:solidFill>
                <a:effectLst>
                  <a:outerShdw blurRad="38100" dist="38100" dir="2700000" algn="tl">
                    <a:srgbClr val="000000"/>
                  </a:outerShdw>
                </a:effectLst>
                <a:latin typeface="+mn-ea"/>
                <a:ea typeface="+mn-ea"/>
              </a:rPr>
              <a:t>空腹時 </a:t>
            </a:r>
            <a:r>
              <a:rPr lang="en-US" altLang="ja-JP" sz="3200" dirty="0">
                <a:solidFill>
                  <a:srgbClr val="FFFF00"/>
                </a:solidFill>
                <a:effectLst>
                  <a:outerShdw blurRad="38100" dist="38100" dir="2700000" algn="tl">
                    <a:srgbClr val="000000"/>
                  </a:outerShdw>
                </a:effectLst>
                <a:latin typeface="+mn-ea"/>
                <a:ea typeface="+mn-ea"/>
              </a:rPr>
              <a:t>126mg/dl</a:t>
            </a:r>
            <a:r>
              <a:rPr lang="ja-JP" altLang="en-US" sz="3200" dirty="0">
                <a:solidFill>
                  <a:srgbClr val="FFFF00"/>
                </a:solidFill>
                <a:effectLst>
                  <a:outerShdw blurRad="38100" dist="38100" dir="2700000" algn="tl">
                    <a:srgbClr val="000000"/>
                  </a:outerShdw>
                </a:effectLst>
                <a:latin typeface="+mn-ea"/>
                <a:ea typeface="+mn-ea"/>
              </a:rPr>
              <a:t>以上，</a:t>
            </a:r>
          </a:p>
          <a:p>
            <a:pPr>
              <a:defRPr/>
            </a:pPr>
            <a:r>
              <a:rPr lang="ja-JP" altLang="en-US" sz="3200" dirty="0">
                <a:solidFill>
                  <a:srgbClr val="FFFF00"/>
                </a:solidFill>
                <a:effectLst>
                  <a:outerShdw blurRad="38100" dist="38100" dir="2700000" algn="tl">
                    <a:srgbClr val="000000"/>
                  </a:outerShdw>
                </a:effectLst>
                <a:latin typeface="+mn-ea"/>
                <a:ea typeface="+mn-ea"/>
              </a:rPr>
              <a:t>随時血糖 </a:t>
            </a:r>
            <a:r>
              <a:rPr lang="en-US" altLang="ja-JP" sz="3200" dirty="0">
                <a:solidFill>
                  <a:srgbClr val="FFFF00"/>
                </a:solidFill>
                <a:effectLst>
                  <a:outerShdw blurRad="38100" dist="38100" dir="2700000" algn="tl">
                    <a:srgbClr val="000000"/>
                  </a:outerShdw>
                </a:effectLst>
                <a:latin typeface="+mn-ea"/>
                <a:ea typeface="+mn-ea"/>
              </a:rPr>
              <a:t>200mg/dl</a:t>
            </a:r>
            <a:r>
              <a:rPr lang="ja-JP" altLang="en-US" sz="3200" dirty="0">
                <a:solidFill>
                  <a:srgbClr val="FFFF00"/>
                </a:solidFill>
                <a:effectLst>
                  <a:outerShdw blurRad="38100" dist="38100" dir="2700000" algn="tl">
                    <a:srgbClr val="000000"/>
                  </a:outerShdw>
                </a:effectLst>
                <a:latin typeface="+mn-ea"/>
                <a:ea typeface="+mn-ea"/>
              </a:rPr>
              <a:t>以上，</a:t>
            </a:r>
          </a:p>
          <a:p>
            <a:pPr>
              <a:defRPr/>
            </a:pPr>
            <a:r>
              <a:rPr lang="ja-JP" altLang="en-US" sz="3200" dirty="0">
                <a:solidFill>
                  <a:srgbClr val="FFFF00"/>
                </a:solidFill>
                <a:effectLst>
                  <a:outerShdw blurRad="38100" dist="38100" dir="2700000" algn="tl">
                    <a:srgbClr val="000000"/>
                  </a:outerShdw>
                </a:effectLst>
                <a:latin typeface="+mn-ea"/>
                <a:ea typeface="+mn-ea"/>
              </a:rPr>
              <a:t>負荷後 </a:t>
            </a:r>
            <a:r>
              <a:rPr lang="en-US" altLang="ja-JP" sz="3200" dirty="0">
                <a:solidFill>
                  <a:srgbClr val="FFFF00"/>
                </a:solidFill>
                <a:effectLst>
                  <a:outerShdw blurRad="38100" dist="38100" dir="2700000" algn="tl">
                    <a:srgbClr val="000000"/>
                  </a:outerShdw>
                </a:effectLst>
                <a:latin typeface="+mn-ea"/>
                <a:ea typeface="+mn-ea"/>
              </a:rPr>
              <a:t>200mg/dl</a:t>
            </a:r>
            <a:r>
              <a:rPr lang="ja-JP" altLang="en-US" sz="3200" dirty="0">
                <a:solidFill>
                  <a:srgbClr val="FFFF00"/>
                </a:solidFill>
                <a:effectLst>
                  <a:outerShdw blurRad="38100" dist="38100" dir="2700000" algn="tl">
                    <a:srgbClr val="000000"/>
                  </a:outerShdw>
                </a:effectLst>
                <a:latin typeface="+mn-ea"/>
                <a:ea typeface="+mn-ea"/>
              </a:rPr>
              <a:t>以上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2615"/>
                                        </p:tgtEl>
                                        <p:attrNameLst>
                                          <p:attrName>style.visibility</p:attrName>
                                        </p:attrNameLst>
                                      </p:cBhvr>
                                      <p:to>
                                        <p:strVal val="visible"/>
                                      </p:to>
                                    </p:set>
                                    <p:animEffect transition="in" filter="blinds(horizontal)">
                                      <p:cBhvr>
                                        <p:cTn id="7" dur="500"/>
                                        <p:tgtEl>
                                          <p:spTgt spid="452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2616"/>
                                        </p:tgtEl>
                                        <p:attrNameLst>
                                          <p:attrName>style.visibility</p:attrName>
                                        </p:attrNameLst>
                                      </p:cBhvr>
                                      <p:to>
                                        <p:strVal val="visible"/>
                                      </p:to>
                                    </p:set>
                                    <p:animEffect transition="in" filter="blinds(horizontal)">
                                      <p:cBhvr>
                                        <p:cTn id="12" dur="500"/>
                                        <p:tgtEl>
                                          <p:spTgt spid="4526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2248"/>
                                        </p:tgtEl>
                                        <p:attrNameLst>
                                          <p:attrName>style.visibility</p:attrName>
                                        </p:attrNameLst>
                                      </p:cBhvr>
                                      <p:to>
                                        <p:strVal val="visible"/>
                                      </p:to>
                                    </p:set>
                                    <p:animEffect transition="in" filter="blinds(horizontal)">
                                      <p:cBhvr>
                                        <p:cTn id="17" dur="500"/>
                                        <p:tgtEl>
                                          <p:spTgt spid="522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5" grpId="0"/>
      <p:bldP spid="452616" grpId="0"/>
      <p:bldP spid="5222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p:cNvSpPr>
            <a:spLocks noChangeArrowheads="1"/>
          </p:cNvSpPr>
          <p:nvPr/>
        </p:nvSpPr>
        <p:spPr bwMode="auto">
          <a:xfrm>
            <a:off x="176213" y="4589463"/>
            <a:ext cx="4654550" cy="2033587"/>
          </a:xfrm>
          <a:prstGeom prst="roundRect">
            <a:avLst>
              <a:gd name="adj" fmla="val 24981"/>
            </a:avLst>
          </a:prstGeom>
          <a:solidFill>
            <a:srgbClr val="AA0056"/>
          </a:solidFill>
          <a:ln w="50800">
            <a:solidFill>
              <a:srgbClr val="E7EDED"/>
            </a:solidFill>
            <a:round/>
            <a:headEnd/>
            <a:tailEnd/>
          </a:ln>
        </p:spPr>
        <p:txBody>
          <a:bodyPr/>
          <a:lstStyle/>
          <a:p>
            <a:pPr>
              <a:spcBef>
                <a:spcPct val="50000"/>
              </a:spcBef>
              <a:defRPr/>
            </a:pPr>
            <a:endParaRPr lang="ja-JP" altLang="en-US" dirty="0">
              <a:solidFill>
                <a:srgbClr val="000000"/>
              </a:solidFill>
              <a:latin typeface="+mn-ea"/>
              <a:ea typeface="+mn-ea"/>
            </a:endParaRPr>
          </a:p>
        </p:txBody>
      </p:sp>
      <p:sp>
        <p:nvSpPr>
          <p:cNvPr id="760835" name="Rectangle 3"/>
          <p:cNvSpPr>
            <a:spLocks noChangeArrowheads="1"/>
          </p:cNvSpPr>
          <p:nvPr/>
        </p:nvSpPr>
        <p:spPr bwMode="auto">
          <a:xfrm>
            <a:off x="2714625" y="49213"/>
            <a:ext cx="4230688" cy="723900"/>
          </a:xfrm>
          <a:prstGeom prst="rect">
            <a:avLst/>
          </a:prstGeom>
          <a:noFill/>
          <a:ln w="9525">
            <a:noFill/>
            <a:miter lim="800000"/>
            <a:headEnd/>
            <a:tailEnd/>
          </a:ln>
        </p:spPr>
        <p:txBody>
          <a:bodyPr wrap="none" lIns="0" tIns="0" rIns="0" bIns="0">
            <a:spAutoFit/>
          </a:bodyPr>
          <a:lstStyle/>
          <a:p>
            <a:pPr>
              <a:defRPr/>
            </a:pPr>
            <a:r>
              <a:rPr lang="ja-JP" altLang="en-US" sz="4700" dirty="0">
                <a:solidFill>
                  <a:srgbClr val="FFFFD5"/>
                </a:solidFill>
                <a:effectLst>
                  <a:outerShdw blurRad="38100" dist="38100" dir="2700000" algn="tl">
                    <a:srgbClr val="000000"/>
                  </a:outerShdw>
                </a:effectLst>
                <a:latin typeface="+mn-ea"/>
                <a:ea typeface="+mn-ea"/>
              </a:rPr>
              <a:t>糖尿病の合併症</a:t>
            </a:r>
            <a:endParaRPr lang="ja-JP" altLang="en-US" sz="3200" dirty="0">
              <a:solidFill>
                <a:srgbClr val="000000"/>
              </a:solidFill>
              <a:effectLst>
                <a:outerShdw blurRad="38100" dist="38100" dir="2700000" algn="tl">
                  <a:srgbClr val="FFFFFF"/>
                </a:outerShdw>
              </a:effectLst>
              <a:latin typeface="+mn-ea"/>
              <a:ea typeface="+mn-ea"/>
            </a:endParaRPr>
          </a:p>
        </p:txBody>
      </p:sp>
      <p:sp>
        <p:nvSpPr>
          <p:cNvPr id="760836" name="Rectangle 4"/>
          <p:cNvSpPr>
            <a:spLocks noChangeArrowheads="1"/>
          </p:cNvSpPr>
          <p:nvPr/>
        </p:nvSpPr>
        <p:spPr bwMode="auto">
          <a:xfrm>
            <a:off x="912813" y="935038"/>
            <a:ext cx="4822825" cy="549275"/>
          </a:xfrm>
          <a:prstGeom prst="rect">
            <a:avLst/>
          </a:prstGeom>
          <a:noFill/>
          <a:ln w="9525">
            <a:noFill/>
            <a:miter lim="800000"/>
            <a:headEnd/>
            <a:tailEnd/>
          </a:ln>
        </p:spPr>
        <p:txBody>
          <a:bodyPr lIns="0" tIns="0" rIns="0" bIns="0">
            <a:spAutoFit/>
          </a:bodyPr>
          <a:lstStyle/>
          <a:p>
            <a:pPr>
              <a:defRPr/>
            </a:pPr>
            <a:r>
              <a:rPr lang="ja-JP" altLang="en-US" sz="3600" dirty="0">
                <a:solidFill>
                  <a:srgbClr val="FFC62A"/>
                </a:solidFill>
                <a:effectLst>
                  <a:outerShdw blurRad="38100" dist="38100" dir="2700000" algn="tl">
                    <a:srgbClr val="000000"/>
                  </a:outerShdw>
                </a:effectLst>
                <a:latin typeface="+mn-ea"/>
                <a:ea typeface="+mn-ea"/>
              </a:rPr>
              <a:t>膵臓</a:t>
            </a:r>
            <a:r>
              <a:rPr lang="en-US" altLang="ja-JP" sz="3600" dirty="0">
                <a:solidFill>
                  <a:srgbClr val="FFC62A"/>
                </a:solidFill>
                <a:effectLst>
                  <a:outerShdw blurRad="38100" dist="38100" dir="2700000" algn="tl">
                    <a:srgbClr val="000000"/>
                  </a:outerShdw>
                </a:effectLst>
                <a:latin typeface="+mn-ea"/>
                <a:ea typeface="+mn-ea"/>
              </a:rPr>
              <a:t>β</a:t>
            </a:r>
            <a:r>
              <a:rPr lang="ja-JP" altLang="en-US" sz="3600" dirty="0">
                <a:solidFill>
                  <a:srgbClr val="FFC62A"/>
                </a:solidFill>
                <a:effectLst>
                  <a:outerShdw blurRad="38100" dist="38100" dir="2700000" algn="tl">
                    <a:srgbClr val="000000"/>
                  </a:outerShdw>
                </a:effectLst>
                <a:latin typeface="+mn-ea"/>
                <a:ea typeface="+mn-ea"/>
              </a:rPr>
              <a:t>細胞の疲弊</a:t>
            </a:r>
            <a:endParaRPr lang="ja-JP" altLang="en-US" sz="2400" dirty="0">
              <a:solidFill>
                <a:srgbClr val="000000"/>
              </a:solidFill>
              <a:effectLst>
                <a:outerShdw blurRad="38100" dist="38100" dir="2700000" algn="tl">
                  <a:srgbClr val="FFFFFF"/>
                </a:outerShdw>
              </a:effectLst>
              <a:latin typeface="+mn-ea"/>
              <a:ea typeface="+mn-ea"/>
            </a:endParaRPr>
          </a:p>
        </p:txBody>
      </p:sp>
      <p:pic>
        <p:nvPicPr>
          <p:cNvPr id="760846" name="Picture 14" descr="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1628775"/>
            <a:ext cx="186055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847" name="Picture 15" descr="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550" y="3340100"/>
            <a:ext cx="18494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17" descr="ph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 y="1700213"/>
            <a:ext cx="435292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851" name="Picture 19" descr="nervemo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5089525"/>
            <a:ext cx="1800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6224588" y="849313"/>
            <a:ext cx="1881187" cy="769937"/>
          </a:xfrm>
          <a:prstGeom prst="rect">
            <a:avLst/>
          </a:prstGeom>
          <a:noFill/>
        </p:spPr>
        <p:txBody>
          <a:bodyPr wrap="none">
            <a:spAutoFit/>
          </a:bodyPr>
          <a:lstStyle/>
          <a:p>
            <a:pPr>
              <a:defRPr/>
            </a:pPr>
            <a:r>
              <a:rPr lang="ja-JP" altLang="en-US" sz="4400" dirty="0">
                <a:solidFill>
                  <a:srgbClr val="FFFF00"/>
                </a:solidFill>
                <a:effectLst>
                  <a:outerShdw blurRad="38100" dist="38100" dir="2700000" algn="tl">
                    <a:srgbClr val="000000">
                      <a:alpha val="43137"/>
                    </a:srgbClr>
                  </a:outerShdw>
                </a:effectLst>
              </a:rPr>
              <a:t>合併症</a:t>
            </a:r>
          </a:p>
        </p:txBody>
      </p:sp>
      <p:sp>
        <p:nvSpPr>
          <p:cNvPr id="4" name="テキスト ボックス 3"/>
          <p:cNvSpPr txBox="1">
            <a:spLocks noChangeArrowheads="1"/>
          </p:cNvSpPr>
          <p:nvPr/>
        </p:nvSpPr>
        <p:spPr bwMode="auto">
          <a:xfrm>
            <a:off x="5133975" y="2078038"/>
            <a:ext cx="157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600">
                <a:solidFill>
                  <a:srgbClr val="FFC000"/>
                </a:solidFill>
              </a:rPr>
              <a:t>網膜症</a:t>
            </a:r>
          </a:p>
        </p:txBody>
      </p:sp>
      <p:sp>
        <p:nvSpPr>
          <p:cNvPr id="22" name="テキスト ボックス 21"/>
          <p:cNvSpPr txBox="1">
            <a:spLocks noChangeArrowheads="1"/>
          </p:cNvSpPr>
          <p:nvPr/>
        </p:nvSpPr>
        <p:spPr bwMode="auto">
          <a:xfrm>
            <a:off x="5365750" y="3698875"/>
            <a:ext cx="1111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600">
                <a:solidFill>
                  <a:srgbClr val="FFC000"/>
                </a:solidFill>
              </a:rPr>
              <a:t>腎症</a:t>
            </a:r>
          </a:p>
        </p:txBody>
      </p:sp>
      <p:sp>
        <p:nvSpPr>
          <p:cNvPr id="23" name="テキスト ボックス 22"/>
          <p:cNvSpPr txBox="1">
            <a:spLocks noChangeArrowheads="1"/>
          </p:cNvSpPr>
          <p:nvPr/>
        </p:nvSpPr>
        <p:spPr bwMode="auto">
          <a:xfrm>
            <a:off x="4902200" y="5319713"/>
            <a:ext cx="2038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600">
                <a:solidFill>
                  <a:srgbClr val="FFC000"/>
                </a:solidFill>
              </a:rPr>
              <a:t>神経障害</a:t>
            </a:r>
          </a:p>
        </p:txBody>
      </p:sp>
      <p:sp>
        <p:nvSpPr>
          <p:cNvPr id="57357" name="テキスト ボックス 4"/>
          <p:cNvSpPr txBox="1">
            <a:spLocks noChangeArrowheads="1"/>
          </p:cNvSpPr>
          <p:nvPr/>
        </p:nvSpPr>
        <p:spPr bwMode="auto">
          <a:xfrm>
            <a:off x="566738" y="5003800"/>
            <a:ext cx="2843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2000">
                <a:solidFill>
                  <a:schemeClr val="bg1"/>
                </a:solidFill>
              </a:rPr>
              <a:t>空腹時血糖≧</a:t>
            </a:r>
            <a:r>
              <a:rPr lang="en-US" altLang="ja-JP" sz="2000">
                <a:solidFill>
                  <a:schemeClr val="bg1"/>
                </a:solidFill>
              </a:rPr>
              <a:t>126mg/dl</a:t>
            </a:r>
            <a:endParaRPr lang="ja-JP" altLang="en-US" sz="2000">
              <a:solidFill>
                <a:schemeClr val="bg1"/>
              </a:solidFill>
            </a:endParaRPr>
          </a:p>
        </p:txBody>
      </p:sp>
      <p:sp>
        <p:nvSpPr>
          <p:cNvPr id="57358" name="テキスト ボックス 23"/>
          <p:cNvSpPr txBox="1">
            <a:spLocks noChangeArrowheads="1"/>
          </p:cNvSpPr>
          <p:nvPr/>
        </p:nvSpPr>
        <p:spPr bwMode="auto">
          <a:xfrm>
            <a:off x="566738" y="5375275"/>
            <a:ext cx="2584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2000">
                <a:solidFill>
                  <a:schemeClr val="bg1"/>
                </a:solidFill>
              </a:rPr>
              <a:t>随時血糖≧</a:t>
            </a:r>
            <a:r>
              <a:rPr lang="en-US" altLang="ja-JP" sz="2000">
                <a:solidFill>
                  <a:schemeClr val="bg1"/>
                </a:solidFill>
              </a:rPr>
              <a:t>200mg/dl</a:t>
            </a:r>
            <a:endParaRPr lang="ja-JP" altLang="en-US" sz="2000">
              <a:solidFill>
                <a:schemeClr val="bg1"/>
              </a:solidFill>
            </a:endParaRPr>
          </a:p>
        </p:txBody>
      </p:sp>
      <p:sp>
        <p:nvSpPr>
          <p:cNvPr id="57359" name="テキスト ボックス 24"/>
          <p:cNvSpPr txBox="1">
            <a:spLocks noChangeArrowheads="1"/>
          </p:cNvSpPr>
          <p:nvPr/>
        </p:nvSpPr>
        <p:spPr bwMode="auto">
          <a:xfrm>
            <a:off x="776288" y="6094413"/>
            <a:ext cx="345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2000">
                <a:solidFill>
                  <a:schemeClr val="bg1"/>
                </a:solidFill>
              </a:rPr>
              <a:t>診断基準　（日本糖尿病学会）</a:t>
            </a:r>
          </a:p>
        </p:txBody>
      </p:sp>
      <p:sp>
        <p:nvSpPr>
          <p:cNvPr id="57360" name="テキスト ボックス 4"/>
          <p:cNvSpPr txBox="1">
            <a:spLocks noChangeArrowheads="1"/>
          </p:cNvSpPr>
          <p:nvPr/>
        </p:nvSpPr>
        <p:spPr bwMode="auto">
          <a:xfrm>
            <a:off x="566738" y="4633913"/>
            <a:ext cx="2738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2000">
                <a:solidFill>
                  <a:schemeClr val="bg1"/>
                </a:solidFill>
              </a:rPr>
              <a:t>HbA1c(NGSP)</a:t>
            </a:r>
            <a:r>
              <a:rPr lang="ja-JP" altLang="en-US" sz="2000">
                <a:solidFill>
                  <a:schemeClr val="bg1"/>
                </a:solidFill>
              </a:rPr>
              <a:t>≧</a:t>
            </a:r>
            <a:r>
              <a:rPr lang="en-US" altLang="ja-JP" sz="2000">
                <a:solidFill>
                  <a:schemeClr val="bg1"/>
                </a:solidFill>
              </a:rPr>
              <a:t>6.5%</a:t>
            </a:r>
            <a:endParaRPr lang="ja-JP" altLang="en-US" sz="2000">
              <a:solidFill>
                <a:schemeClr val="bg1"/>
              </a:solidFill>
            </a:endParaRPr>
          </a:p>
        </p:txBody>
      </p:sp>
      <p:sp>
        <p:nvSpPr>
          <p:cNvPr id="57361" name="テキスト ボックス 4"/>
          <p:cNvSpPr txBox="1">
            <a:spLocks noChangeArrowheads="1"/>
          </p:cNvSpPr>
          <p:nvPr/>
        </p:nvSpPr>
        <p:spPr bwMode="auto">
          <a:xfrm>
            <a:off x="566738" y="5746750"/>
            <a:ext cx="416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2000">
                <a:solidFill>
                  <a:schemeClr val="bg1"/>
                </a:solidFill>
              </a:rPr>
              <a:t>75</a:t>
            </a:r>
            <a:r>
              <a:rPr lang="ja-JP" altLang="en-US" sz="2000">
                <a:solidFill>
                  <a:schemeClr val="bg1"/>
                </a:solidFill>
              </a:rPr>
              <a:t>ｇ</a:t>
            </a:r>
            <a:r>
              <a:rPr lang="en-US" altLang="ja-JP" sz="2000">
                <a:solidFill>
                  <a:schemeClr val="bg1"/>
                </a:solidFill>
              </a:rPr>
              <a:t>OGTT</a:t>
            </a:r>
            <a:r>
              <a:rPr lang="ja-JP" altLang="en-US" sz="2000">
                <a:solidFill>
                  <a:schemeClr val="bg1"/>
                </a:solidFill>
              </a:rPr>
              <a:t>血糖２時間値≧</a:t>
            </a:r>
            <a:r>
              <a:rPr lang="en-US" altLang="ja-JP" sz="2000">
                <a:solidFill>
                  <a:schemeClr val="bg1"/>
                </a:solidFill>
              </a:rPr>
              <a:t>200mg/dl</a:t>
            </a:r>
            <a:endParaRPr lang="ja-JP" alt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60846"/>
                                        </p:tgtEl>
                                        <p:attrNameLst>
                                          <p:attrName>style.visibility</p:attrName>
                                        </p:attrNameLst>
                                      </p:cBhvr>
                                      <p:to>
                                        <p:strVal val="visible"/>
                                      </p:to>
                                    </p:set>
                                    <p:anim calcmode="lin" valueType="num">
                                      <p:cBhvr additive="base">
                                        <p:cTn id="11" dur="500" fill="hold"/>
                                        <p:tgtEl>
                                          <p:spTgt spid="760846"/>
                                        </p:tgtEl>
                                        <p:attrNameLst>
                                          <p:attrName>ppt_x</p:attrName>
                                        </p:attrNameLst>
                                      </p:cBhvr>
                                      <p:tavLst>
                                        <p:tav tm="0">
                                          <p:val>
                                            <p:strVal val="#ppt_x"/>
                                          </p:val>
                                        </p:tav>
                                        <p:tav tm="100000">
                                          <p:val>
                                            <p:strVal val="#ppt_x"/>
                                          </p:val>
                                        </p:tav>
                                      </p:tavLst>
                                    </p:anim>
                                    <p:anim calcmode="lin" valueType="num">
                                      <p:cBhvr additive="base">
                                        <p:cTn id="12" dur="500" fill="hold"/>
                                        <p:tgtEl>
                                          <p:spTgt spid="76084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60847"/>
                                        </p:tgtEl>
                                        <p:attrNameLst>
                                          <p:attrName>style.visibility</p:attrName>
                                        </p:attrNameLst>
                                      </p:cBhvr>
                                      <p:to>
                                        <p:strVal val="visible"/>
                                      </p:to>
                                    </p:set>
                                    <p:anim calcmode="lin" valueType="num">
                                      <p:cBhvr additive="base">
                                        <p:cTn id="21" dur="500" fill="hold"/>
                                        <p:tgtEl>
                                          <p:spTgt spid="760847"/>
                                        </p:tgtEl>
                                        <p:attrNameLst>
                                          <p:attrName>ppt_x</p:attrName>
                                        </p:attrNameLst>
                                      </p:cBhvr>
                                      <p:tavLst>
                                        <p:tav tm="0">
                                          <p:val>
                                            <p:strVal val="#ppt_x"/>
                                          </p:val>
                                        </p:tav>
                                        <p:tav tm="100000">
                                          <p:val>
                                            <p:strVal val="#ppt_x"/>
                                          </p:val>
                                        </p:tav>
                                      </p:tavLst>
                                    </p:anim>
                                    <p:anim calcmode="lin" valueType="num">
                                      <p:cBhvr additive="base">
                                        <p:cTn id="22" dur="500" fill="hold"/>
                                        <p:tgtEl>
                                          <p:spTgt spid="76084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60851"/>
                                        </p:tgtEl>
                                        <p:attrNameLst>
                                          <p:attrName>style.visibility</p:attrName>
                                        </p:attrNameLst>
                                      </p:cBhvr>
                                      <p:to>
                                        <p:strVal val="visible"/>
                                      </p:to>
                                    </p:set>
                                    <p:anim calcmode="lin" valueType="num">
                                      <p:cBhvr additive="base">
                                        <p:cTn id="31" dur="500" fill="hold"/>
                                        <p:tgtEl>
                                          <p:spTgt spid="760851"/>
                                        </p:tgtEl>
                                        <p:attrNameLst>
                                          <p:attrName>ppt_x</p:attrName>
                                        </p:attrNameLst>
                                      </p:cBhvr>
                                      <p:tavLst>
                                        <p:tav tm="0">
                                          <p:val>
                                            <p:strVal val="#ppt_x"/>
                                          </p:val>
                                        </p:tav>
                                        <p:tav tm="100000">
                                          <p:val>
                                            <p:strVal val="#ppt_x"/>
                                          </p:val>
                                        </p:tav>
                                      </p:tavLst>
                                    </p:anim>
                                    <p:anim calcmode="lin" valueType="num">
                                      <p:cBhvr additive="base">
                                        <p:cTn id="32" dur="500" fill="hold"/>
                                        <p:tgtEl>
                                          <p:spTgt spid="7608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77671"/>
            <a:ext cx="9143999" cy="6740307"/>
          </a:xfrm>
          <a:prstGeom prst="rect">
            <a:avLst/>
          </a:prstGeom>
        </p:spPr>
        <p:txBody>
          <a:bodyPr wrap="square">
            <a:spAutoFit/>
          </a:bodyPr>
          <a:lstStyle/>
          <a:p>
            <a:r>
              <a:rPr lang="ja-JP" altLang="ja-JP" sz="2400" u="sng" dirty="0">
                <a:solidFill>
                  <a:srgbClr val="7030A0"/>
                </a:solidFill>
              </a:rPr>
              <a:t>慢性的な高血糖による臓器障害</a:t>
            </a:r>
            <a:endParaRPr lang="ja-JP" altLang="ja-JP" sz="2400" dirty="0">
              <a:solidFill>
                <a:srgbClr val="7030A0"/>
              </a:solidFill>
            </a:endParaRPr>
          </a:p>
          <a:p>
            <a:r>
              <a:rPr lang="ja-JP" altLang="ja-JP" sz="2400" dirty="0"/>
              <a:t>ブドウ糖は反応性が高い物質である。ブドウ糖と反応した物質は糖化を起す。赤血球のヘモグロビンと非酵素的に反応することはその代表的な例である。蛋白質のアミノ基がブドウ糖などの還元糖をアルデヒド基と非酵素的に反応し</a:t>
            </a:r>
            <a:r>
              <a:rPr lang="en-US" altLang="ja-JP" sz="2400" dirty="0"/>
              <a:t>Schiff</a:t>
            </a:r>
            <a:r>
              <a:rPr lang="ja-JP" altLang="ja-JP" sz="2400" dirty="0"/>
              <a:t>塩基（アルジミン）を経てケトアミン（</a:t>
            </a:r>
            <a:r>
              <a:rPr lang="en-US" altLang="ja-JP" sz="2400" dirty="0" err="1"/>
              <a:t>Amadori</a:t>
            </a:r>
            <a:r>
              <a:rPr lang="ja-JP" altLang="ja-JP" sz="2400" dirty="0"/>
              <a:t>化合物）を形成する。さらに脱水や重合を繰り返し</a:t>
            </a:r>
            <a:r>
              <a:rPr lang="en-US" altLang="ja-JP" sz="2400" dirty="0">
                <a:solidFill>
                  <a:srgbClr val="FF0000"/>
                </a:solidFill>
              </a:rPr>
              <a:t>AGE</a:t>
            </a:r>
            <a:r>
              <a:rPr lang="en-US" altLang="ja-JP" sz="2400" dirty="0"/>
              <a:t> (advanced </a:t>
            </a:r>
            <a:r>
              <a:rPr lang="en-US" altLang="ja-JP" sz="2400" dirty="0" err="1"/>
              <a:t>glycation</a:t>
            </a:r>
            <a:r>
              <a:rPr lang="en-US" altLang="ja-JP" sz="2400" dirty="0"/>
              <a:t> end product) </a:t>
            </a:r>
            <a:r>
              <a:rPr lang="ja-JP" altLang="ja-JP" sz="2400" dirty="0"/>
              <a:t>となる。最小血管の内皮細胞や腎糸球体メサンギウム細胞に存在する</a:t>
            </a:r>
            <a:r>
              <a:rPr lang="en-US" altLang="ja-JP" sz="2400" dirty="0"/>
              <a:t>AGE</a:t>
            </a:r>
            <a:r>
              <a:rPr lang="ja-JP" altLang="ja-JP" sz="2400" dirty="0"/>
              <a:t>受容体（</a:t>
            </a:r>
            <a:r>
              <a:rPr lang="en-US" altLang="ja-JP" sz="2400" dirty="0"/>
              <a:t>RAGE</a:t>
            </a:r>
            <a:r>
              <a:rPr lang="ja-JP" altLang="ja-JP" sz="2400" dirty="0"/>
              <a:t>）が刺激されサイトカイン産生が起こることや、このような反応過程での酸化ストレスも組織に悪影響をもたらす</a:t>
            </a:r>
            <a:r>
              <a:rPr lang="ja-JP" altLang="ja-JP" sz="2400" dirty="0" smtClean="0"/>
              <a:t>。</a:t>
            </a:r>
            <a:endParaRPr lang="en-US" altLang="ja-JP" sz="2400" dirty="0" smtClean="0"/>
          </a:p>
          <a:p>
            <a:endParaRPr lang="ja-JP" altLang="ja-JP" sz="2400" dirty="0"/>
          </a:p>
          <a:p>
            <a:r>
              <a:rPr lang="ja-JP" altLang="ja-JP" sz="2400" dirty="0"/>
              <a:t>神経鞘細胞や眼のレンズにおいて、ブドウ糖はアルドース還元酵素により</a:t>
            </a:r>
            <a:r>
              <a:rPr lang="ja-JP" altLang="ja-JP" sz="2400" dirty="0">
                <a:solidFill>
                  <a:srgbClr val="FF0000"/>
                </a:solidFill>
              </a:rPr>
              <a:t>ソルビトール</a:t>
            </a:r>
            <a:r>
              <a:rPr lang="ja-JP" altLang="ja-JP" sz="2400" dirty="0"/>
              <a:t>となる。この際の</a:t>
            </a:r>
            <a:r>
              <a:rPr lang="en-US" altLang="ja-JP" sz="2400" dirty="0"/>
              <a:t>NADPH/NADH</a:t>
            </a:r>
            <a:r>
              <a:rPr lang="ja-JP" altLang="ja-JP" sz="2400" dirty="0"/>
              <a:t>低下やソルビトール蓄積自体が細胞に障害を惹起させるとも言われる</a:t>
            </a:r>
            <a:r>
              <a:rPr lang="ja-JP" altLang="ja-JP" sz="2400" dirty="0" smtClean="0"/>
              <a:t>。</a:t>
            </a:r>
            <a:endParaRPr lang="en-US" altLang="ja-JP" sz="2400" dirty="0" smtClean="0"/>
          </a:p>
          <a:p>
            <a:endParaRPr lang="ja-JP" altLang="ja-JP" sz="2400" dirty="0"/>
          </a:p>
          <a:p>
            <a:r>
              <a:rPr lang="en-US" altLang="ja-JP" sz="2400" dirty="0">
                <a:solidFill>
                  <a:srgbClr val="FF0000"/>
                </a:solidFill>
              </a:rPr>
              <a:t>PKC</a:t>
            </a:r>
            <a:r>
              <a:rPr lang="en-US" altLang="ja-JP" sz="2400" dirty="0"/>
              <a:t> (protein kinase C)</a:t>
            </a:r>
            <a:r>
              <a:rPr lang="ja-JP" altLang="ja-JP" sz="2400" dirty="0"/>
              <a:t>が活性化され</a:t>
            </a:r>
            <a:r>
              <a:rPr lang="en-US" altLang="ja-JP" sz="2400" dirty="0"/>
              <a:t>VEGF (vascular endothelial growth factor)</a:t>
            </a:r>
            <a:r>
              <a:rPr lang="ja-JP" altLang="ja-JP" sz="2400" dirty="0"/>
              <a:t>の産生が亢進する経路も影響するとされている。</a:t>
            </a:r>
          </a:p>
        </p:txBody>
      </p:sp>
    </p:spTree>
    <p:extLst>
      <p:ext uri="{BB962C8B-B14F-4D97-AF65-F5344CB8AC3E}">
        <p14:creationId xmlns:p14="http://schemas.microsoft.com/office/powerpoint/2010/main" val="2884245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2581354" y="476250"/>
            <a:ext cx="3759041" cy="738664"/>
          </a:xfrm>
          <a:prstGeom prst="rect">
            <a:avLst/>
          </a:prstGeom>
          <a:noFill/>
          <a:ln w="9525">
            <a:noFill/>
            <a:miter lim="800000"/>
            <a:headEnd/>
            <a:tailEnd/>
          </a:ln>
        </p:spPr>
        <p:txBody>
          <a:bodyPr wrap="none" lIns="0" tIns="0" rIns="0" bIns="0">
            <a:spAutoFit/>
          </a:bodyPr>
          <a:lstStyle/>
          <a:p>
            <a:pPr algn="ctr">
              <a:defRPr/>
            </a:pPr>
            <a:r>
              <a:rPr lang="ja-JP" altLang="en-US" sz="4800" dirty="0">
                <a:solidFill>
                  <a:srgbClr val="FFFF00"/>
                </a:solidFill>
                <a:effectLst>
                  <a:outerShdw blurRad="38100" dist="38100" dir="2700000" algn="tl">
                    <a:srgbClr val="000000"/>
                  </a:outerShdw>
                </a:effectLst>
                <a:latin typeface="+mn-ea"/>
                <a:ea typeface="+mn-ea"/>
              </a:rPr>
              <a:t>糖尿病 とは？</a:t>
            </a:r>
            <a:endParaRPr lang="ja-JP" altLang="en-US" sz="3200" dirty="0">
              <a:solidFill>
                <a:srgbClr val="FFFF00"/>
              </a:solidFill>
              <a:effectLst>
                <a:outerShdw blurRad="38100" dist="38100" dir="2700000" algn="tl">
                  <a:srgbClr val="000000"/>
                </a:outerShdw>
              </a:effectLst>
              <a:latin typeface="+mn-ea"/>
              <a:ea typeface="+mn-ea"/>
            </a:endParaRPr>
          </a:p>
        </p:txBody>
      </p:sp>
      <p:sp>
        <p:nvSpPr>
          <p:cNvPr id="452611" name="Rectangle 3"/>
          <p:cNvSpPr>
            <a:spLocks noChangeArrowheads="1"/>
          </p:cNvSpPr>
          <p:nvPr/>
        </p:nvSpPr>
        <p:spPr bwMode="auto">
          <a:xfrm>
            <a:off x="1547813" y="1628775"/>
            <a:ext cx="6051337" cy="677108"/>
          </a:xfrm>
          <a:prstGeom prst="rect">
            <a:avLst/>
          </a:prstGeom>
          <a:noFill/>
          <a:ln w="9525">
            <a:noFill/>
            <a:miter lim="800000"/>
            <a:headEnd/>
            <a:tailEnd/>
          </a:ln>
        </p:spPr>
        <p:txBody>
          <a:bodyPr wrap="none" lIns="0" tIns="0" rIns="0" bIns="0">
            <a:spAutoFit/>
          </a:bodyPr>
          <a:lstStyle/>
          <a:p>
            <a:pPr>
              <a:defRPr/>
            </a:pPr>
            <a:r>
              <a:rPr lang="ja-JP" altLang="en-US" sz="4400">
                <a:solidFill>
                  <a:srgbClr val="FFFF00"/>
                </a:solidFill>
                <a:effectLst>
                  <a:outerShdw blurRad="38100" dist="38100" dir="2700000" algn="tl">
                    <a:srgbClr val="000000"/>
                  </a:outerShdw>
                </a:effectLst>
                <a:latin typeface="+mn-ea"/>
                <a:ea typeface="+mn-ea"/>
              </a:rPr>
              <a:t>血糖</a:t>
            </a:r>
            <a:r>
              <a:rPr lang="ja-JP" altLang="en-US" sz="4400">
                <a:solidFill>
                  <a:srgbClr val="FFFFFF"/>
                </a:solidFill>
                <a:effectLst>
                  <a:outerShdw blurRad="38100" dist="38100" dir="2700000" algn="tl">
                    <a:srgbClr val="000000"/>
                  </a:outerShdw>
                </a:effectLst>
                <a:latin typeface="+mn-ea"/>
                <a:ea typeface="+mn-ea"/>
              </a:rPr>
              <a:t>が上昇する病気です</a:t>
            </a:r>
            <a:endParaRPr lang="ja-JP" altLang="en-US" sz="2800">
              <a:solidFill>
                <a:srgbClr val="000000"/>
              </a:solidFill>
              <a:effectLst>
                <a:outerShdw blurRad="38100" dist="38100" dir="2700000" algn="tl">
                  <a:srgbClr val="FFFFFF"/>
                </a:outerShdw>
              </a:effectLst>
              <a:latin typeface="+mn-ea"/>
              <a:ea typeface="+mn-ea"/>
            </a:endParaRPr>
          </a:p>
        </p:txBody>
      </p:sp>
      <p:sp>
        <p:nvSpPr>
          <p:cNvPr id="59396" name="Rectangle 4"/>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59397" name="Rectangle 5"/>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452615" name="Rectangle 7"/>
          <p:cNvSpPr>
            <a:spLocks noChangeArrowheads="1"/>
          </p:cNvSpPr>
          <p:nvPr/>
        </p:nvSpPr>
        <p:spPr bwMode="auto">
          <a:xfrm>
            <a:off x="2389188" y="4551363"/>
            <a:ext cx="4392612" cy="692150"/>
          </a:xfrm>
          <a:prstGeom prst="rect">
            <a:avLst/>
          </a:prstGeom>
          <a:noFill/>
          <a:ln w="9525">
            <a:noFill/>
            <a:miter lim="800000"/>
            <a:headEnd/>
            <a:tailEnd/>
          </a:ln>
        </p:spPr>
        <p:txBody>
          <a:bodyPr wrap="none" lIns="0" tIns="0" rIns="0" bIns="0">
            <a:spAutoFit/>
          </a:bodyPr>
          <a:lstStyle/>
          <a:p>
            <a:pPr algn="ctr">
              <a:defRPr/>
            </a:pPr>
            <a:r>
              <a:rPr lang="ja-JP" altLang="en-US" sz="4400" dirty="0">
                <a:solidFill>
                  <a:srgbClr val="FFCCFF"/>
                </a:solidFill>
                <a:effectLst>
                  <a:outerShdw blurRad="38100" dist="38100" dir="2700000" algn="tl">
                    <a:srgbClr val="000000"/>
                  </a:outerShdw>
                </a:effectLst>
                <a:latin typeface="+mn-ea"/>
                <a:ea typeface="+mn-ea"/>
              </a:rPr>
              <a:t>放置すると</a:t>
            </a:r>
            <a:r>
              <a:rPr lang="ja-JP" altLang="en-US" sz="4400" dirty="0">
                <a:solidFill>
                  <a:srgbClr val="FF9966"/>
                </a:solidFill>
                <a:effectLst>
                  <a:outerShdw blurRad="38100" dist="38100" dir="2700000" algn="tl">
                    <a:srgbClr val="000000"/>
                  </a:outerShdw>
                </a:effectLst>
                <a:latin typeface="+mn-ea"/>
                <a:ea typeface="+mn-ea"/>
              </a:rPr>
              <a:t>合併症</a:t>
            </a:r>
            <a:endParaRPr lang="ja-JP" altLang="en-US" sz="2800" dirty="0">
              <a:solidFill>
                <a:srgbClr val="FFCCFF"/>
              </a:solidFill>
              <a:effectLst>
                <a:outerShdw blurRad="38100" dist="38100" dir="2700000" algn="tl">
                  <a:srgbClr val="000000"/>
                </a:outerShdw>
              </a:effectLst>
              <a:latin typeface="+mn-ea"/>
              <a:ea typeface="+mn-ea"/>
            </a:endParaRPr>
          </a:p>
        </p:txBody>
      </p:sp>
      <p:sp>
        <p:nvSpPr>
          <p:cNvPr id="452616" name="Text Box 8"/>
          <p:cNvSpPr txBox="1">
            <a:spLocks noChangeArrowheads="1"/>
          </p:cNvSpPr>
          <p:nvPr/>
        </p:nvSpPr>
        <p:spPr bwMode="auto">
          <a:xfrm>
            <a:off x="107950" y="5318125"/>
            <a:ext cx="8928100" cy="400110"/>
          </a:xfrm>
          <a:prstGeom prst="rect">
            <a:avLst/>
          </a:prstGeom>
          <a:noFill/>
          <a:ln w="9525">
            <a:noFill/>
            <a:miter lim="800000"/>
            <a:headEnd/>
            <a:tailEnd/>
          </a:ln>
          <a:effectLst/>
        </p:spPr>
        <p:txBody>
          <a:bodyPr>
            <a:spAutoFit/>
          </a:bodyPr>
          <a:lstStyle/>
          <a:p>
            <a:pPr algn="ctr">
              <a:defRPr/>
            </a:pPr>
            <a:r>
              <a:rPr lang="ja-JP" altLang="en-US" sz="2000">
                <a:solidFill>
                  <a:srgbClr val="D0EAEC"/>
                </a:solidFill>
                <a:effectLst>
                  <a:outerShdw blurRad="38100" dist="38100" dir="2700000" algn="tl">
                    <a:srgbClr val="000000"/>
                  </a:outerShdw>
                </a:effectLst>
                <a:latin typeface="+mn-ea"/>
                <a:ea typeface="+mn-ea"/>
              </a:rPr>
              <a:t>（糖尿病の診断基準の</a:t>
            </a:r>
            <a:r>
              <a:rPr lang="ja-JP" altLang="en-US" sz="2000">
                <a:solidFill>
                  <a:srgbClr val="FFFF00"/>
                </a:solidFill>
                <a:effectLst>
                  <a:outerShdw blurRad="38100" dist="38100" dir="2700000" algn="tl">
                    <a:srgbClr val="000000"/>
                  </a:outerShdw>
                </a:effectLst>
                <a:latin typeface="+mn-ea"/>
                <a:ea typeface="+mn-ea"/>
              </a:rPr>
              <a:t>血糖値</a:t>
            </a:r>
            <a:r>
              <a:rPr lang="ja-JP" altLang="en-US" sz="2000">
                <a:solidFill>
                  <a:srgbClr val="D0EAEC"/>
                </a:solidFill>
                <a:effectLst>
                  <a:outerShdw blurRad="38100" dist="38100" dir="2700000" algn="tl">
                    <a:srgbClr val="000000"/>
                  </a:outerShdw>
                </a:effectLst>
                <a:latin typeface="+mn-ea"/>
                <a:ea typeface="+mn-ea"/>
              </a:rPr>
              <a:t>は合併症発症で決めている！）</a:t>
            </a:r>
          </a:p>
        </p:txBody>
      </p:sp>
      <p:sp>
        <p:nvSpPr>
          <p:cNvPr id="522248" name="Text Box 8"/>
          <p:cNvSpPr txBox="1">
            <a:spLocks noChangeArrowheads="1"/>
          </p:cNvSpPr>
          <p:nvPr/>
        </p:nvSpPr>
        <p:spPr bwMode="auto">
          <a:xfrm>
            <a:off x="2173287" y="2420938"/>
            <a:ext cx="4480411" cy="206210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altLang="ja-JP" sz="3200" dirty="0">
                <a:solidFill>
                  <a:srgbClr val="FFFF00"/>
                </a:solidFill>
                <a:effectLst>
                  <a:outerShdw blurRad="38100" dist="38100" dir="2700000" algn="tl">
                    <a:srgbClr val="000000"/>
                  </a:outerShdw>
                </a:effectLst>
                <a:latin typeface="+mn-ea"/>
                <a:ea typeface="+mn-ea"/>
              </a:rPr>
              <a:t>HbA</a:t>
            </a:r>
            <a:r>
              <a:rPr lang="en-US" altLang="ja-JP" sz="2000" dirty="0">
                <a:solidFill>
                  <a:srgbClr val="FFFF00"/>
                </a:solidFill>
                <a:effectLst>
                  <a:outerShdw blurRad="38100" dist="38100" dir="2700000" algn="tl">
                    <a:srgbClr val="000000"/>
                  </a:outerShdw>
                </a:effectLst>
                <a:latin typeface="+mn-ea"/>
                <a:ea typeface="+mn-ea"/>
              </a:rPr>
              <a:t>1C</a:t>
            </a:r>
            <a:r>
              <a:rPr lang="en-US" altLang="ja-JP" sz="3200" dirty="0">
                <a:solidFill>
                  <a:srgbClr val="FFFF00"/>
                </a:solidFill>
                <a:effectLst>
                  <a:outerShdw blurRad="38100" dist="38100" dir="2700000" algn="tl">
                    <a:srgbClr val="000000"/>
                  </a:outerShdw>
                </a:effectLst>
                <a:latin typeface="+mn-ea"/>
                <a:ea typeface="+mn-ea"/>
              </a:rPr>
              <a:t>(NGSP) 6.5%</a:t>
            </a:r>
            <a:r>
              <a:rPr lang="ja-JP" altLang="en-US" sz="3200" dirty="0">
                <a:solidFill>
                  <a:srgbClr val="FFFF00"/>
                </a:solidFill>
                <a:effectLst>
                  <a:outerShdw blurRad="38100" dist="38100" dir="2700000" algn="tl">
                    <a:srgbClr val="000000"/>
                  </a:outerShdw>
                </a:effectLst>
                <a:latin typeface="+mn-ea"/>
                <a:ea typeface="+mn-ea"/>
              </a:rPr>
              <a:t>以上</a:t>
            </a:r>
            <a:endParaRPr lang="en-US" altLang="ja-JP" sz="3200" dirty="0">
              <a:solidFill>
                <a:srgbClr val="FFFF00"/>
              </a:solidFill>
              <a:effectLst>
                <a:outerShdw blurRad="38100" dist="38100" dir="2700000" algn="tl">
                  <a:srgbClr val="000000"/>
                </a:outerShdw>
              </a:effectLst>
              <a:latin typeface="+mn-ea"/>
              <a:ea typeface="+mn-ea"/>
            </a:endParaRPr>
          </a:p>
          <a:p>
            <a:pPr>
              <a:defRPr/>
            </a:pPr>
            <a:r>
              <a:rPr lang="ja-JP" altLang="en-US" sz="3200" dirty="0">
                <a:solidFill>
                  <a:srgbClr val="FFFF00"/>
                </a:solidFill>
                <a:effectLst>
                  <a:outerShdw blurRad="38100" dist="38100" dir="2700000" algn="tl">
                    <a:srgbClr val="000000"/>
                  </a:outerShdw>
                </a:effectLst>
                <a:latin typeface="+mn-ea"/>
                <a:ea typeface="+mn-ea"/>
              </a:rPr>
              <a:t>空腹時 </a:t>
            </a:r>
            <a:r>
              <a:rPr lang="en-US" altLang="ja-JP" sz="3200" dirty="0">
                <a:solidFill>
                  <a:srgbClr val="FFFF00"/>
                </a:solidFill>
                <a:effectLst>
                  <a:outerShdw blurRad="38100" dist="38100" dir="2700000" algn="tl">
                    <a:srgbClr val="000000"/>
                  </a:outerShdw>
                </a:effectLst>
                <a:latin typeface="+mn-ea"/>
                <a:ea typeface="+mn-ea"/>
              </a:rPr>
              <a:t>126mg/dl</a:t>
            </a:r>
            <a:r>
              <a:rPr lang="ja-JP" altLang="en-US" sz="3200" dirty="0">
                <a:solidFill>
                  <a:srgbClr val="FFFF00"/>
                </a:solidFill>
                <a:effectLst>
                  <a:outerShdw blurRad="38100" dist="38100" dir="2700000" algn="tl">
                    <a:srgbClr val="000000"/>
                  </a:outerShdw>
                </a:effectLst>
                <a:latin typeface="+mn-ea"/>
                <a:ea typeface="+mn-ea"/>
              </a:rPr>
              <a:t>以上，</a:t>
            </a:r>
          </a:p>
          <a:p>
            <a:pPr>
              <a:defRPr/>
            </a:pPr>
            <a:r>
              <a:rPr lang="ja-JP" altLang="en-US" sz="3200" dirty="0">
                <a:solidFill>
                  <a:srgbClr val="FFFF00"/>
                </a:solidFill>
                <a:effectLst>
                  <a:outerShdw blurRad="38100" dist="38100" dir="2700000" algn="tl">
                    <a:srgbClr val="000000"/>
                  </a:outerShdw>
                </a:effectLst>
                <a:latin typeface="+mn-ea"/>
                <a:ea typeface="+mn-ea"/>
              </a:rPr>
              <a:t>随時血糖 </a:t>
            </a:r>
            <a:r>
              <a:rPr lang="en-US" altLang="ja-JP" sz="3200" dirty="0">
                <a:solidFill>
                  <a:srgbClr val="FFFF00"/>
                </a:solidFill>
                <a:effectLst>
                  <a:outerShdw blurRad="38100" dist="38100" dir="2700000" algn="tl">
                    <a:srgbClr val="000000"/>
                  </a:outerShdw>
                </a:effectLst>
                <a:latin typeface="+mn-ea"/>
                <a:ea typeface="+mn-ea"/>
              </a:rPr>
              <a:t>200mg/dl</a:t>
            </a:r>
            <a:r>
              <a:rPr lang="ja-JP" altLang="en-US" sz="3200" dirty="0">
                <a:solidFill>
                  <a:srgbClr val="FFFF00"/>
                </a:solidFill>
                <a:effectLst>
                  <a:outerShdw blurRad="38100" dist="38100" dir="2700000" algn="tl">
                    <a:srgbClr val="000000"/>
                  </a:outerShdw>
                </a:effectLst>
                <a:latin typeface="+mn-ea"/>
                <a:ea typeface="+mn-ea"/>
              </a:rPr>
              <a:t>以上，</a:t>
            </a:r>
          </a:p>
          <a:p>
            <a:pPr>
              <a:defRPr/>
            </a:pPr>
            <a:r>
              <a:rPr lang="ja-JP" altLang="en-US" sz="3200" dirty="0">
                <a:solidFill>
                  <a:srgbClr val="FFFF00"/>
                </a:solidFill>
                <a:effectLst>
                  <a:outerShdw blurRad="38100" dist="38100" dir="2700000" algn="tl">
                    <a:srgbClr val="000000"/>
                  </a:outerShdw>
                </a:effectLst>
                <a:latin typeface="+mn-ea"/>
                <a:ea typeface="+mn-ea"/>
              </a:rPr>
              <a:t>負荷後 </a:t>
            </a:r>
            <a:r>
              <a:rPr lang="en-US" altLang="ja-JP" sz="3200" dirty="0">
                <a:solidFill>
                  <a:srgbClr val="FFFF00"/>
                </a:solidFill>
                <a:effectLst>
                  <a:outerShdw blurRad="38100" dist="38100" dir="2700000" algn="tl">
                    <a:srgbClr val="000000"/>
                  </a:outerShdw>
                </a:effectLst>
                <a:latin typeface="+mn-ea"/>
                <a:ea typeface="+mn-ea"/>
              </a:rPr>
              <a:t>200mg/dl</a:t>
            </a:r>
            <a:r>
              <a:rPr lang="ja-JP" altLang="en-US" sz="3200" dirty="0">
                <a:solidFill>
                  <a:srgbClr val="FFFF00"/>
                </a:solidFill>
                <a:effectLst>
                  <a:outerShdw blurRad="38100" dist="38100" dir="2700000" algn="tl">
                    <a:srgbClr val="000000"/>
                  </a:outerShdw>
                </a:effectLst>
                <a:latin typeface="+mn-ea"/>
                <a:ea typeface="+mn-ea"/>
              </a:rPr>
              <a:t>以上</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2581354" y="476250"/>
            <a:ext cx="3759042" cy="738664"/>
          </a:xfrm>
          <a:prstGeom prst="rect">
            <a:avLst/>
          </a:prstGeom>
          <a:noFill/>
          <a:ln w="9525">
            <a:noFill/>
            <a:miter lim="800000"/>
            <a:headEnd/>
            <a:tailEnd/>
          </a:ln>
        </p:spPr>
        <p:txBody>
          <a:bodyPr wrap="none" lIns="0" tIns="0" rIns="0" bIns="0">
            <a:spAutoFit/>
          </a:bodyPr>
          <a:lstStyle/>
          <a:p>
            <a:pPr algn="ctr">
              <a:defRPr/>
            </a:pPr>
            <a:r>
              <a:rPr lang="ja-JP" altLang="en-US" sz="4800">
                <a:solidFill>
                  <a:srgbClr val="FFFF00"/>
                </a:solidFill>
                <a:effectLst>
                  <a:outerShdw blurRad="38100" dist="38100" dir="2700000" algn="tl">
                    <a:srgbClr val="000000"/>
                  </a:outerShdw>
                </a:effectLst>
                <a:latin typeface="+mn-ea"/>
                <a:ea typeface="+mn-ea"/>
              </a:rPr>
              <a:t>糖尿病 とは？</a:t>
            </a:r>
            <a:endParaRPr lang="ja-JP" altLang="en-US" sz="3200">
              <a:solidFill>
                <a:srgbClr val="FFFF00"/>
              </a:solidFill>
              <a:effectLst>
                <a:outerShdw blurRad="38100" dist="38100" dir="2700000" algn="tl">
                  <a:srgbClr val="000000"/>
                </a:outerShdw>
              </a:effectLst>
              <a:latin typeface="+mn-ea"/>
              <a:ea typeface="+mn-ea"/>
            </a:endParaRPr>
          </a:p>
        </p:txBody>
      </p:sp>
      <p:sp>
        <p:nvSpPr>
          <p:cNvPr id="452611" name="Rectangle 3"/>
          <p:cNvSpPr>
            <a:spLocks noChangeArrowheads="1"/>
          </p:cNvSpPr>
          <p:nvPr/>
        </p:nvSpPr>
        <p:spPr bwMode="auto">
          <a:xfrm>
            <a:off x="1547813" y="1628775"/>
            <a:ext cx="6186487" cy="692150"/>
          </a:xfrm>
          <a:prstGeom prst="rect">
            <a:avLst/>
          </a:prstGeom>
          <a:noFill/>
          <a:ln w="9525">
            <a:noFill/>
            <a:miter lim="800000"/>
            <a:headEnd/>
            <a:tailEnd/>
          </a:ln>
        </p:spPr>
        <p:txBody>
          <a:bodyPr wrap="none" lIns="0" tIns="0" rIns="0" bIns="0">
            <a:spAutoFit/>
          </a:bodyPr>
          <a:lstStyle/>
          <a:p>
            <a:pPr>
              <a:defRPr/>
            </a:pPr>
            <a:r>
              <a:rPr lang="ja-JP" altLang="en-US" sz="4400" dirty="0">
                <a:solidFill>
                  <a:srgbClr val="FFFF00"/>
                </a:solidFill>
                <a:effectLst>
                  <a:outerShdw blurRad="38100" dist="38100" dir="2700000" algn="tl">
                    <a:srgbClr val="000000"/>
                  </a:outerShdw>
                </a:effectLst>
                <a:latin typeface="+mn-ea"/>
                <a:ea typeface="+mn-ea"/>
              </a:rPr>
              <a:t>血糖</a:t>
            </a:r>
            <a:r>
              <a:rPr lang="ja-JP" altLang="en-US" sz="4400" dirty="0">
                <a:solidFill>
                  <a:srgbClr val="FFFFFF"/>
                </a:solidFill>
                <a:effectLst>
                  <a:outerShdw blurRad="38100" dist="38100" dir="2700000" algn="tl">
                    <a:srgbClr val="000000"/>
                  </a:outerShdw>
                </a:effectLst>
                <a:latin typeface="+mn-ea"/>
                <a:ea typeface="+mn-ea"/>
              </a:rPr>
              <a:t>が上昇する病気です</a:t>
            </a:r>
            <a:endParaRPr lang="ja-JP" altLang="en-US" sz="2800" dirty="0">
              <a:solidFill>
                <a:srgbClr val="000000"/>
              </a:solidFill>
              <a:effectLst>
                <a:outerShdw blurRad="38100" dist="38100" dir="2700000" algn="tl">
                  <a:srgbClr val="FFFFFF"/>
                </a:outerShdw>
              </a:effectLst>
              <a:latin typeface="+mn-ea"/>
              <a:ea typeface="+mn-ea"/>
            </a:endParaRPr>
          </a:p>
        </p:txBody>
      </p:sp>
      <p:sp>
        <p:nvSpPr>
          <p:cNvPr id="60420" name="Rectangle 4"/>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60421" name="Rectangle 5"/>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452615" name="Rectangle 7"/>
          <p:cNvSpPr>
            <a:spLocks noChangeArrowheads="1"/>
          </p:cNvSpPr>
          <p:nvPr/>
        </p:nvSpPr>
        <p:spPr bwMode="auto">
          <a:xfrm>
            <a:off x="1377950" y="4521200"/>
            <a:ext cx="6423025" cy="685800"/>
          </a:xfrm>
          <a:prstGeom prst="rect">
            <a:avLst/>
          </a:prstGeom>
          <a:noFill/>
          <a:ln w="9525">
            <a:noFill/>
            <a:miter lim="800000"/>
            <a:headEnd/>
            <a:tailEnd/>
          </a:ln>
        </p:spPr>
        <p:txBody>
          <a:bodyPr wrap="none" lIns="0" tIns="0" rIns="0" bIns="0">
            <a:spAutoFit/>
          </a:bodyPr>
          <a:lstStyle/>
          <a:p>
            <a:pPr algn="ctr">
              <a:defRPr/>
            </a:pPr>
            <a:r>
              <a:rPr lang="ja-JP" altLang="en-US" sz="4400">
                <a:solidFill>
                  <a:srgbClr val="FFCCFF"/>
                </a:solidFill>
                <a:effectLst>
                  <a:outerShdw blurRad="38100" dist="38100" dir="2700000" algn="tl">
                    <a:srgbClr val="000000"/>
                  </a:outerShdw>
                </a:effectLst>
                <a:latin typeface="+mn-ea"/>
                <a:ea typeface="+mn-ea"/>
              </a:rPr>
              <a:t>放置すると</a:t>
            </a:r>
            <a:r>
              <a:rPr lang="ja-JP" altLang="en-US" sz="4400">
                <a:solidFill>
                  <a:srgbClr val="FF9966"/>
                </a:solidFill>
                <a:effectLst>
                  <a:outerShdw blurRad="38100" dist="38100" dir="2700000" algn="tl">
                    <a:srgbClr val="000000"/>
                  </a:outerShdw>
                </a:effectLst>
                <a:latin typeface="+mn-ea"/>
                <a:ea typeface="+mn-ea"/>
              </a:rPr>
              <a:t>合併症</a:t>
            </a:r>
            <a:r>
              <a:rPr lang="en-US" altLang="ja-JP" sz="4400">
                <a:solidFill>
                  <a:srgbClr val="FF9966"/>
                </a:solidFill>
                <a:effectLst>
                  <a:outerShdw blurRad="38100" dist="38100" dir="2700000" algn="tl">
                    <a:srgbClr val="000000"/>
                  </a:outerShdw>
                </a:effectLst>
                <a:latin typeface="+mn-ea"/>
                <a:ea typeface="+mn-ea"/>
              </a:rPr>
              <a:t>(</a:t>
            </a:r>
            <a:r>
              <a:rPr lang="ja-JP" altLang="en-US" sz="4400">
                <a:solidFill>
                  <a:srgbClr val="FF9966"/>
                </a:solidFill>
                <a:effectLst>
                  <a:outerShdw blurRad="38100" dist="38100" dir="2700000" algn="tl">
                    <a:srgbClr val="000000"/>
                  </a:outerShdw>
                </a:effectLst>
                <a:latin typeface="+mn-ea"/>
                <a:ea typeface="+mn-ea"/>
              </a:rPr>
              <a:t>網膜症</a:t>
            </a:r>
            <a:r>
              <a:rPr lang="en-US" altLang="ja-JP" sz="4400">
                <a:solidFill>
                  <a:srgbClr val="FF9966"/>
                </a:solidFill>
                <a:effectLst>
                  <a:outerShdw blurRad="38100" dist="38100" dir="2700000" algn="tl">
                    <a:srgbClr val="000000"/>
                  </a:outerShdw>
                </a:effectLst>
                <a:latin typeface="+mn-ea"/>
                <a:ea typeface="+mn-ea"/>
              </a:rPr>
              <a:t>)</a:t>
            </a:r>
            <a:endParaRPr lang="en-US" altLang="ja-JP" sz="2800">
              <a:solidFill>
                <a:srgbClr val="FFCCFF"/>
              </a:solidFill>
              <a:effectLst>
                <a:outerShdw blurRad="38100" dist="38100" dir="2700000" algn="tl">
                  <a:srgbClr val="000000"/>
                </a:outerShdw>
              </a:effectLst>
              <a:latin typeface="+mn-ea"/>
              <a:ea typeface="+mn-ea"/>
            </a:endParaRPr>
          </a:p>
        </p:txBody>
      </p:sp>
      <p:sp>
        <p:nvSpPr>
          <p:cNvPr id="452616" name="Text Box 8"/>
          <p:cNvSpPr txBox="1">
            <a:spLocks noChangeArrowheads="1"/>
          </p:cNvSpPr>
          <p:nvPr/>
        </p:nvSpPr>
        <p:spPr bwMode="auto">
          <a:xfrm>
            <a:off x="107950" y="5287963"/>
            <a:ext cx="8928100" cy="400110"/>
          </a:xfrm>
          <a:prstGeom prst="rect">
            <a:avLst/>
          </a:prstGeom>
          <a:noFill/>
          <a:ln w="9525">
            <a:noFill/>
            <a:miter lim="800000"/>
            <a:headEnd/>
            <a:tailEnd/>
          </a:ln>
          <a:effectLst/>
        </p:spPr>
        <p:txBody>
          <a:bodyPr>
            <a:spAutoFit/>
          </a:bodyPr>
          <a:lstStyle/>
          <a:p>
            <a:pPr algn="ctr">
              <a:defRPr/>
            </a:pPr>
            <a:r>
              <a:rPr lang="ja-JP" altLang="en-US" sz="2000">
                <a:solidFill>
                  <a:srgbClr val="D0EAEC"/>
                </a:solidFill>
                <a:effectLst>
                  <a:outerShdw blurRad="38100" dist="38100" dir="2700000" algn="tl">
                    <a:srgbClr val="000000"/>
                  </a:outerShdw>
                </a:effectLst>
                <a:latin typeface="+mn-ea"/>
                <a:ea typeface="+mn-ea"/>
              </a:rPr>
              <a:t>（糖尿病の診断基準の</a:t>
            </a:r>
            <a:r>
              <a:rPr lang="ja-JP" altLang="en-US" sz="2000">
                <a:solidFill>
                  <a:srgbClr val="FFFF00"/>
                </a:solidFill>
                <a:effectLst>
                  <a:outerShdw blurRad="38100" dist="38100" dir="2700000" algn="tl">
                    <a:srgbClr val="000000"/>
                  </a:outerShdw>
                </a:effectLst>
                <a:latin typeface="+mn-ea"/>
                <a:ea typeface="+mn-ea"/>
              </a:rPr>
              <a:t>血糖値</a:t>
            </a:r>
            <a:r>
              <a:rPr lang="ja-JP" altLang="en-US" sz="2000">
                <a:solidFill>
                  <a:srgbClr val="D0EAEC"/>
                </a:solidFill>
                <a:effectLst>
                  <a:outerShdw blurRad="38100" dist="38100" dir="2700000" algn="tl">
                    <a:srgbClr val="000000"/>
                  </a:outerShdw>
                </a:effectLst>
                <a:latin typeface="+mn-ea"/>
                <a:ea typeface="+mn-ea"/>
              </a:rPr>
              <a:t>は合併症発症で決めている！）</a:t>
            </a:r>
          </a:p>
        </p:txBody>
      </p:sp>
      <p:sp>
        <p:nvSpPr>
          <p:cNvPr id="9" name="Text Box 8"/>
          <p:cNvSpPr txBox="1">
            <a:spLocks noChangeArrowheads="1"/>
          </p:cNvSpPr>
          <p:nvPr/>
        </p:nvSpPr>
        <p:spPr bwMode="auto">
          <a:xfrm>
            <a:off x="2173288" y="2420938"/>
            <a:ext cx="4671472" cy="206210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3200" dirty="0">
                <a:solidFill>
                  <a:srgbClr val="FFFF00"/>
                </a:solidFill>
                <a:effectLst>
                  <a:outerShdw blurRad="38100" dist="38100" dir="2700000" algn="tl">
                    <a:srgbClr val="000000"/>
                  </a:outerShdw>
                </a:effectLst>
                <a:latin typeface="+mn-ea"/>
                <a:ea typeface="+mn-ea"/>
              </a:rPr>
              <a:t>HbA</a:t>
            </a:r>
            <a:r>
              <a:rPr lang="en-US" altLang="ja-JP" sz="2000" dirty="0">
                <a:solidFill>
                  <a:srgbClr val="FFFF00"/>
                </a:solidFill>
                <a:effectLst>
                  <a:outerShdw blurRad="38100" dist="38100" dir="2700000" algn="tl">
                    <a:srgbClr val="000000"/>
                  </a:outerShdw>
                </a:effectLst>
                <a:latin typeface="+mn-ea"/>
                <a:ea typeface="+mn-ea"/>
              </a:rPr>
              <a:t>1C</a:t>
            </a:r>
            <a:r>
              <a:rPr lang="en-US" altLang="ja-JP" sz="3200" dirty="0">
                <a:solidFill>
                  <a:srgbClr val="FFFF00"/>
                </a:solidFill>
                <a:effectLst>
                  <a:outerShdw blurRad="38100" dist="38100" dir="2700000" algn="tl">
                    <a:srgbClr val="000000"/>
                  </a:outerShdw>
                </a:effectLst>
                <a:latin typeface="+mn-ea"/>
                <a:ea typeface="+mn-ea"/>
              </a:rPr>
              <a:t>(NGSP) 6.5%</a:t>
            </a:r>
            <a:r>
              <a:rPr lang="ja-JP" altLang="en-US" sz="3200" dirty="0">
                <a:solidFill>
                  <a:srgbClr val="FFFF00"/>
                </a:solidFill>
                <a:effectLst>
                  <a:outerShdw blurRad="38100" dist="38100" dir="2700000" algn="tl">
                    <a:srgbClr val="000000"/>
                  </a:outerShdw>
                </a:effectLst>
                <a:latin typeface="+mn-ea"/>
                <a:ea typeface="+mn-ea"/>
              </a:rPr>
              <a:t>以上</a:t>
            </a:r>
            <a:endParaRPr lang="en-US" altLang="ja-JP" sz="3200" dirty="0">
              <a:solidFill>
                <a:srgbClr val="FFFF00"/>
              </a:solidFill>
              <a:effectLst>
                <a:outerShdw blurRad="38100" dist="38100" dir="2700000" algn="tl">
                  <a:srgbClr val="000000"/>
                </a:outerShdw>
              </a:effectLst>
              <a:latin typeface="+mn-ea"/>
              <a:ea typeface="+mn-ea"/>
            </a:endParaRPr>
          </a:p>
          <a:p>
            <a:pPr>
              <a:defRPr/>
            </a:pPr>
            <a:r>
              <a:rPr lang="ja-JP" altLang="en-US" sz="3200" dirty="0">
                <a:solidFill>
                  <a:srgbClr val="FFFF00"/>
                </a:solidFill>
                <a:effectLst>
                  <a:outerShdw blurRad="38100" dist="38100" dir="2700000" algn="tl">
                    <a:srgbClr val="000000"/>
                  </a:outerShdw>
                </a:effectLst>
                <a:latin typeface="+mn-ea"/>
                <a:ea typeface="+mn-ea"/>
              </a:rPr>
              <a:t>空腹時 </a:t>
            </a:r>
            <a:r>
              <a:rPr lang="en-US" altLang="ja-JP" sz="3200" dirty="0">
                <a:solidFill>
                  <a:srgbClr val="FFFF00"/>
                </a:solidFill>
                <a:effectLst>
                  <a:outerShdw blurRad="38100" dist="38100" dir="2700000" algn="tl">
                    <a:srgbClr val="000000"/>
                  </a:outerShdw>
                </a:effectLst>
                <a:latin typeface="+mn-ea"/>
                <a:ea typeface="+mn-ea"/>
              </a:rPr>
              <a:t>126mg/dl</a:t>
            </a:r>
            <a:r>
              <a:rPr lang="ja-JP" altLang="en-US" sz="3200" dirty="0">
                <a:solidFill>
                  <a:srgbClr val="FFFF00"/>
                </a:solidFill>
                <a:effectLst>
                  <a:outerShdw blurRad="38100" dist="38100" dir="2700000" algn="tl">
                    <a:srgbClr val="000000"/>
                  </a:outerShdw>
                </a:effectLst>
                <a:latin typeface="+mn-ea"/>
                <a:ea typeface="+mn-ea"/>
              </a:rPr>
              <a:t>以上，</a:t>
            </a:r>
          </a:p>
          <a:p>
            <a:pPr>
              <a:defRPr/>
            </a:pPr>
            <a:r>
              <a:rPr lang="ja-JP" altLang="en-US" sz="3200" dirty="0">
                <a:solidFill>
                  <a:srgbClr val="FFFF00"/>
                </a:solidFill>
                <a:effectLst>
                  <a:outerShdw blurRad="38100" dist="38100" dir="2700000" algn="tl">
                    <a:srgbClr val="000000"/>
                  </a:outerShdw>
                </a:effectLst>
                <a:latin typeface="+mn-ea"/>
                <a:ea typeface="+mn-ea"/>
              </a:rPr>
              <a:t>随時血糖 </a:t>
            </a:r>
            <a:r>
              <a:rPr lang="en-US" altLang="ja-JP" sz="3200" dirty="0">
                <a:solidFill>
                  <a:srgbClr val="FFFF00"/>
                </a:solidFill>
                <a:effectLst>
                  <a:outerShdw blurRad="38100" dist="38100" dir="2700000" algn="tl">
                    <a:srgbClr val="000000"/>
                  </a:outerShdw>
                </a:effectLst>
                <a:latin typeface="+mn-ea"/>
                <a:ea typeface="+mn-ea"/>
              </a:rPr>
              <a:t>200mg/dl</a:t>
            </a:r>
            <a:r>
              <a:rPr lang="ja-JP" altLang="en-US" sz="3200" dirty="0">
                <a:solidFill>
                  <a:srgbClr val="FFFF00"/>
                </a:solidFill>
                <a:effectLst>
                  <a:outerShdw blurRad="38100" dist="38100" dir="2700000" algn="tl">
                    <a:srgbClr val="000000"/>
                  </a:outerShdw>
                </a:effectLst>
                <a:latin typeface="+mn-ea"/>
                <a:ea typeface="+mn-ea"/>
              </a:rPr>
              <a:t>以上，</a:t>
            </a:r>
          </a:p>
          <a:p>
            <a:pPr>
              <a:defRPr/>
            </a:pPr>
            <a:r>
              <a:rPr lang="ja-JP" altLang="en-US" sz="3200" dirty="0">
                <a:solidFill>
                  <a:srgbClr val="FFFF00"/>
                </a:solidFill>
                <a:effectLst>
                  <a:outerShdw blurRad="38100" dist="38100" dir="2700000" algn="tl">
                    <a:srgbClr val="000000"/>
                  </a:outerShdw>
                </a:effectLst>
                <a:latin typeface="+mn-ea"/>
                <a:ea typeface="+mn-ea"/>
              </a:rPr>
              <a:t>負荷後 </a:t>
            </a:r>
            <a:r>
              <a:rPr lang="en-US" altLang="ja-JP" sz="3200" dirty="0">
                <a:solidFill>
                  <a:srgbClr val="FFFF00"/>
                </a:solidFill>
                <a:effectLst>
                  <a:outerShdw blurRad="38100" dist="38100" dir="2700000" algn="tl">
                    <a:srgbClr val="000000"/>
                  </a:outerShdw>
                </a:effectLst>
                <a:latin typeface="+mn-ea"/>
                <a:ea typeface="+mn-ea"/>
              </a:rPr>
              <a:t>200mg/dl</a:t>
            </a:r>
            <a:r>
              <a:rPr lang="ja-JP" altLang="en-US" sz="3200" dirty="0">
                <a:solidFill>
                  <a:srgbClr val="FFFF00"/>
                </a:solidFill>
                <a:effectLst>
                  <a:outerShdw blurRad="38100" dist="38100" dir="2700000" algn="tl">
                    <a:srgbClr val="000000"/>
                  </a:outerShdw>
                </a:effectLst>
                <a:latin typeface="+mn-ea"/>
                <a:ea typeface="+mn-ea"/>
              </a:rPr>
              <a:t>以上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4128" y="237946"/>
            <a:ext cx="8694565" cy="6740307"/>
          </a:xfrm>
          <a:prstGeom prst="rect">
            <a:avLst/>
          </a:prstGeom>
        </p:spPr>
        <p:txBody>
          <a:bodyPr wrap="square">
            <a:spAutoFit/>
          </a:bodyPr>
          <a:lstStyle/>
          <a:p>
            <a:r>
              <a:rPr lang="ja-JP" altLang="en-US" sz="1800" dirty="0">
                <a:solidFill>
                  <a:srgbClr val="FFFFFF"/>
                </a:solidFill>
              </a:rPr>
              <a:t>　氏名：　松田昌文（まつだまさふみ） </a:t>
            </a:r>
          </a:p>
          <a:p>
            <a:endParaRPr lang="ja-JP" altLang="en-US" sz="1800" dirty="0">
              <a:solidFill>
                <a:srgbClr val="FFFFFF"/>
              </a:solidFill>
            </a:endParaRPr>
          </a:p>
          <a:p>
            <a:r>
              <a:rPr lang="ja-JP" altLang="en-US" sz="1800" dirty="0">
                <a:solidFill>
                  <a:srgbClr val="FFFFFF"/>
                </a:solidFill>
              </a:rPr>
              <a:t>　研究分野：　内科学　内分泌　糖尿病代謝</a:t>
            </a:r>
          </a:p>
          <a:p>
            <a:r>
              <a:rPr lang="ja-JP" altLang="en-US" sz="1800" dirty="0">
                <a:solidFill>
                  <a:srgbClr val="FFFFFF"/>
                </a:solidFill>
              </a:rPr>
              <a:t>　　　　　　　　インスリン作用　脳下垂体視床下部制御機構</a:t>
            </a:r>
          </a:p>
          <a:p>
            <a:endParaRPr lang="ja-JP" altLang="en-US" sz="1800" dirty="0">
              <a:solidFill>
                <a:srgbClr val="FFFFFF"/>
              </a:solidFill>
            </a:endParaRPr>
          </a:p>
          <a:p>
            <a:r>
              <a:rPr lang="ja-JP" altLang="en-US" sz="1800" dirty="0">
                <a:solidFill>
                  <a:srgbClr val="FFFFFF"/>
                </a:solidFill>
              </a:rPr>
              <a:t>　略歴</a:t>
            </a:r>
          </a:p>
          <a:p>
            <a:r>
              <a:rPr lang="en-US" altLang="ja-JP" sz="1800" dirty="0">
                <a:solidFill>
                  <a:srgbClr val="FFFFFF"/>
                </a:solidFill>
              </a:rPr>
              <a:t>1982</a:t>
            </a:r>
            <a:r>
              <a:rPr lang="ja-JP" altLang="en-US" sz="1800" dirty="0">
                <a:solidFill>
                  <a:srgbClr val="FFFFFF"/>
                </a:solidFill>
              </a:rPr>
              <a:t>年 東京大学医学部医学科卒業</a:t>
            </a:r>
          </a:p>
          <a:p>
            <a:r>
              <a:rPr lang="en-US" altLang="ja-JP" sz="1800" dirty="0">
                <a:solidFill>
                  <a:srgbClr val="FFFFFF"/>
                </a:solidFill>
              </a:rPr>
              <a:t>1982</a:t>
            </a:r>
            <a:r>
              <a:rPr lang="ja-JP" altLang="en-US" sz="1800" dirty="0">
                <a:solidFill>
                  <a:srgbClr val="FFFFFF"/>
                </a:solidFill>
              </a:rPr>
              <a:t>年 東京大学医学部附属病院本院･分院研修</a:t>
            </a:r>
          </a:p>
          <a:p>
            <a:r>
              <a:rPr lang="en-US" altLang="ja-JP" sz="1800" dirty="0">
                <a:solidFill>
                  <a:srgbClr val="FFFFFF"/>
                </a:solidFill>
              </a:rPr>
              <a:t>1987</a:t>
            </a:r>
            <a:r>
              <a:rPr lang="ja-JP" altLang="en-US" sz="1800" dirty="0">
                <a:solidFill>
                  <a:srgbClr val="FFFFFF"/>
                </a:solidFill>
              </a:rPr>
              <a:t>年 山口大学医学部附属講座助手</a:t>
            </a:r>
            <a:r>
              <a:rPr lang="en-US" altLang="ja-JP" sz="1800" dirty="0">
                <a:solidFill>
                  <a:srgbClr val="FFFFFF"/>
                </a:solidFill>
              </a:rPr>
              <a:t>(</a:t>
            </a:r>
            <a:r>
              <a:rPr lang="ja-JP" altLang="en-US" sz="1800" dirty="0">
                <a:solidFill>
                  <a:srgbClr val="FFFFFF"/>
                </a:solidFill>
              </a:rPr>
              <a:t>第３内科</a:t>
            </a:r>
            <a:r>
              <a:rPr lang="en-US" altLang="ja-JP" sz="1800" dirty="0">
                <a:solidFill>
                  <a:srgbClr val="FFFFFF"/>
                </a:solidFill>
              </a:rPr>
              <a:t>)</a:t>
            </a:r>
          </a:p>
          <a:p>
            <a:r>
              <a:rPr lang="en-US" altLang="ja-JP" sz="1800" dirty="0">
                <a:solidFill>
                  <a:srgbClr val="FFFFFF"/>
                </a:solidFill>
              </a:rPr>
              <a:t>1988</a:t>
            </a:r>
            <a:r>
              <a:rPr lang="ja-JP" altLang="en-US" sz="1800" dirty="0">
                <a:solidFill>
                  <a:srgbClr val="FFFFFF"/>
                </a:solidFill>
              </a:rPr>
              <a:t>年 生山会斎木病院内科</a:t>
            </a:r>
            <a:r>
              <a:rPr lang="ja-JP" altLang="en-US" sz="1800" dirty="0" smtClean="0">
                <a:solidFill>
                  <a:srgbClr val="FFFFFF"/>
                </a:solidFill>
              </a:rPr>
              <a:t>医師</a:t>
            </a:r>
            <a:endParaRPr lang="en-US" altLang="ja-JP" sz="1800" dirty="0" smtClean="0">
              <a:solidFill>
                <a:srgbClr val="FFFFFF"/>
              </a:solidFill>
            </a:endParaRPr>
          </a:p>
          <a:p>
            <a:r>
              <a:rPr lang="en-US" altLang="ja-JP" sz="1800" dirty="0" smtClean="0">
                <a:solidFill>
                  <a:srgbClr val="FFFFFF"/>
                </a:solidFill>
              </a:rPr>
              <a:t>1990</a:t>
            </a:r>
            <a:r>
              <a:rPr lang="ja-JP" altLang="en-US" sz="1800" dirty="0" smtClean="0">
                <a:solidFill>
                  <a:srgbClr val="FFFFFF"/>
                </a:solidFill>
              </a:rPr>
              <a:t>年 </a:t>
            </a:r>
            <a:r>
              <a:rPr lang="en-US" altLang="ja-JP" sz="1800" dirty="0" smtClean="0">
                <a:solidFill>
                  <a:srgbClr val="FFFFFF"/>
                </a:solidFill>
              </a:rPr>
              <a:t>Visiting Scientist, University of Texas</a:t>
            </a:r>
            <a:endParaRPr lang="ja-JP" altLang="en-US" sz="1800" dirty="0">
              <a:solidFill>
                <a:srgbClr val="FFFFFF"/>
              </a:solidFill>
            </a:endParaRPr>
          </a:p>
          <a:p>
            <a:r>
              <a:rPr lang="en-US" altLang="ja-JP" sz="1800" dirty="0">
                <a:solidFill>
                  <a:srgbClr val="FFFFFF"/>
                </a:solidFill>
              </a:rPr>
              <a:t>1993</a:t>
            </a:r>
            <a:r>
              <a:rPr lang="ja-JP" altLang="en-US" sz="1800" dirty="0">
                <a:solidFill>
                  <a:srgbClr val="FFFFFF"/>
                </a:solidFill>
              </a:rPr>
              <a:t>年 </a:t>
            </a:r>
            <a:r>
              <a:rPr lang="en-US" altLang="ja-JP" sz="1800" dirty="0">
                <a:solidFill>
                  <a:srgbClr val="FFFFFF"/>
                </a:solidFill>
              </a:rPr>
              <a:t>Clinical Instructor, University of Texas</a:t>
            </a:r>
          </a:p>
          <a:p>
            <a:r>
              <a:rPr lang="en-US" altLang="ja-JP" sz="1800" dirty="0">
                <a:solidFill>
                  <a:srgbClr val="FFFFFF"/>
                </a:solidFill>
              </a:rPr>
              <a:t>1994</a:t>
            </a:r>
            <a:r>
              <a:rPr lang="ja-JP" altLang="en-US" sz="1800" dirty="0">
                <a:solidFill>
                  <a:srgbClr val="FFFFFF"/>
                </a:solidFill>
              </a:rPr>
              <a:t>年 </a:t>
            </a:r>
            <a:r>
              <a:rPr lang="en-US" altLang="ja-JP" sz="1800" dirty="0">
                <a:solidFill>
                  <a:srgbClr val="FFFFFF"/>
                </a:solidFill>
              </a:rPr>
              <a:t>Instructor, University of Texas</a:t>
            </a:r>
          </a:p>
          <a:p>
            <a:r>
              <a:rPr lang="en-US" altLang="ja-JP" sz="1800" dirty="0">
                <a:solidFill>
                  <a:srgbClr val="FFFFFF"/>
                </a:solidFill>
              </a:rPr>
              <a:t>1996</a:t>
            </a:r>
            <a:r>
              <a:rPr lang="ja-JP" altLang="en-US" sz="1800" dirty="0">
                <a:solidFill>
                  <a:srgbClr val="FFFFFF"/>
                </a:solidFill>
              </a:rPr>
              <a:t>年 </a:t>
            </a:r>
            <a:r>
              <a:rPr lang="en-US" altLang="ja-JP" sz="1800" dirty="0">
                <a:solidFill>
                  <a:srgbClr val="FFFFFF"/>
                </a:solidFill>
              </a:rPr>
              <a:t>Assistant Professor of Medicine, University of Texas</a:t>
            </a:r>
          </a:p>
          <a:p>
            <a:r>
              <a:rPr lang="en-US" altLang="ja-JP" sz="1800" dirty="0">
                <a:solidFill>
                  <a:srgbClr val="FFFFFF"/>
                </a:solidFill>
              </a:rPr>
              <a:t>1997</a:t>
            </a:r>
            <a:r>
              <a:rPr lang="ja-JP" altLang="en-US" sz="1800" dirty="0">
                <a:solidFill>
                  <a:srgbClr val="FFFFFF"/>
                </a:solidFill>
              </a:rPr>
              <a:t>年 </a:t>
            </a:r>
            <a:r>
              <a:rPr lang="en-US" altLang="ja-JP" sz="1800" dirty="0">
                <a:solidFill>
                  <a:srgbClr val="FFFFFF"/>
                </a:solidFill>
              </a:rPr>
              <a:t>Diabetes Research Director, Texas </a:t>
            </a:r>
            <a:r>
              <a:rPr lang="en-US" altLang="ja-JP" sz="1800" dirty="0" smtClean="0">
                <a:solidFill>
                  <a:srgbClr val="FFFFFF"/>
                </a:solidFill>
              </a:rPr>
              <a:t>Diabetes </a:t>
            </a:r>
            <a:r>
              <a:rPr lang="en-US" altLang="ja-JP" sz="1800" dirty="0" err="1">
                <a:solidFill>
                  <a:srgbClr val="FFFFFF"/>
                </a:solidFill>
              </a:rPr>
              <a:t>lnstitute</a:t>
            </a:r>
            <a:r>
              <a:rPr lang="en-US" altLang="ja-JP" sz="1800" dirty="0">
                <a:solidFill>
                  <a:srgbClr val="FFFFFF"/>
                </a:solidFill>
              </a:rPr>
              <a:t> (</a:t>
            </a:r>
            <a:r>
              <a:rPr lang="ja-JP" altLang="en-US" sz="1800" dirty="0">
                <a:solidFill>
                  <a:srgbClr val="FFFFFF"/>
                </a:solidFill>
              </a:rPr>
              <a:t>併任</a:t>
            </a:r>
            <a:r>
              <a:rPr lang="en-US" altLang="ja-JP" sz="1800" dirty="0">
                <a:solidFill>
                  <a:srgbClr val="FFFFFF"/>
                </a:solidFill>
              </a:rPr>
              <a:t>)</a:t>
            </a:r>
          </a:p>
          <a:p>
            <a:r>
              <a:rPr lang="en-US" altLang="ja-JP" sz="1800" dirty="0">
                <a:solidFill>
                  <a:srgbClr val="FFFFFF"/>
                </a:solidFill>
              </a:rPr>
              <a:t>1999</a:t>
            </a:r>
            <a:r>
              <a:rPr lang="ja-JP" altLang="en-US" sz="1800" dirty="0">
                <a:solidFill>
                  <a:srgbClr val="FFFFFF"/>
                </a:solidFill>
              </a:rPr>
              <a:t>年 川崎医科大学医学部内科学</a:t>
            </a:r>
            <a:r>
              <a:rPr lang="en-US" altLang="ja-JP" sz="1800" dirty="0">
                <a:solidFill>
                  <a:srgbClr val="FFFFFF"/>
                </a:solidFill>
              </a:rPr>
              <a:t>(</a:t>
            </a:r>
            <a:r>
              <a:rPr lang="ja-JP" altLang="en-US" sz="1800" dirty="0">
                <a:solidFill>
                  <a:srgbClr val="FFFFFF"/>
                </a:solidFill>
              </a:rPr>
              <a:t>糖尿病部門</a:t>
            </a:r>
            <a:r>
              <a:rPr lang="en-US" altLang="ja-JP" sz="1800" dirty="0">
                <a:solidFill>
                  <a:srgbClr val="FFFFFF"/>
                </a:solidFill>
              </a:rPr>
              <a:t>)</a:t>
            </a:r>
            <a:r>
              <a:rPr lang="ja-JP" altLang="en-US" sz="1800" dirty="0">
                <a:solidFill>
                  <a:srgbClr val="FFFFFF"/>
                </a:solidFill>
              </a:rPr>
              <a:t>講師</a:t>
            </a:r>
          </a:p>
          <a:p>
            <a:r>
              <a:rPr lang="en-US" altLang="ja-JP" sz="1800" dirty="0">
                <a:solidFill>
                  <a:srgbClr val="FFFFFF"/>
                </a:solidFill>
              </a:rPr>
              <a:t>2000</a:t>
            </a:r>
            <a:r>
              <a:rPr lang="ja-JP" altLang="en-US" sz="1800" dirty="0">
                <a:solidFill>
                  <a:srgbClr val="FFFFFF"/>
                </a:solidFill>
              </a:rPr>
              <a:t>年 川崎医科大学医学部内科学</a:t>
            </a:r>
            <a:r>
              <a:rPr lang="en-US" altLang="ja-JP" sz="1800" dirty="0">
                <a:solidFill>
                  <a:srgbClr val="FFFFFF"/>
                </a:solidFill>
              </a:rPr>
              <a:t>(</a:t>
            </a:r>
            <a:r>
              <a:rPr lang="ja-JP" altLang="en-US" sz="1800" dirty="0">
                <a:solidFill>
                  <a:srgbClr val="FFFFFF"/>
                </a:solidFill>
              </a:rPr>
              <a:t>内分泌糖尿病部門</a:t>
            </a:r>
            <a:r>
              <a:rPr lang="en-US" altLang="ja-JP" sz="1800" dirty="0">
                <a:solidFill>
                  <a:srgbClr val="FFFFFF"/>
                </a:solidFill>
              </a:rPr>
              <a:t>)</a:t>
            </a:r>
            <a:r>
              <a:rPr lang="ja-JP" altLang="en-US" sz="1800" dirty="0">
                <a:solidFill>
                  <a:srgbClr val="FFFFFF"/>
                </a:solidFill>
              </a:rPr>
              <a:t>講師</a:t>
            </a:r>
          </a:p>
          <a:p>
            <a:r>
              <a:rPr lang="en-US" altLang="ja-JP" sz="1800" dirty="0">
                <a:solidFill>
                  <a:srgbClr val="FFFFFF"/>
                </a:solidFill>
              </a:rPr>
              <a:t>2006</a:t>
            </a:r>
            <a:r>
              <a:rPr lang="ja-JP" altLang="en-US" sz="1800" dirty="0">
                <a:solidFill>
                  <a:srgbClr val="FFFFFF"/>
                </a:solidFill>
              </a:rPr>
              <a:t>年 亀田総合病院糖尿病内分泌内科部長</a:t>
            </a:r>
          </a:p>
          <a:p>
            <a:r>
              <a:rPr lang="en-US" altLang="ja-JP" sz="1800" dirty="0">
                <a:solidFill>
                  <a:srgbClr val="FFFFFF"/>
                </a:solidFill>
              </a:rPr>
              <a:t>2009</a:t>
            </a:r>
            <a:r>
              <a:rPr lang="ja-JP" altLang="en-US" sz="1800" dirty="0">
                <a:solidFill>
                  <a:srgbClr val="FFFFFF"/>
                </a:solidFill>
              </a:rPr>
              <a:t>年 埼玉医科大学総合医療センター内分泌･糖尿病内科教授</a:t>
            </a:r>
          </a:p>
          <a:p>
            <a:endParaRPr lang="ja-JP" altLang="en-US" sz="1800" dirty="0">
              <a:solidFill>
                <a:srgbClr val="FFFFFF"/>
              </a:solidFill>
            </a:endParaRPr>
          </a:p>
          <a:p>
            <a:r>
              <a:rPr lang="ja-JP" altLang="en-US" sz="1800" dirty="0">
                <a:solidFill>
                  <a:srgbClr val="FFFFFF"/>
                </a:solidFill>
              </a:rPr>
              <a:t>　資格</a:t>
            </a:r>
          </a:p>
          <a:p>
            <a:r>
              <a:rPr lang="ja-JP" altLang="en-US" sz="1800" dirty="0">
                <a:solidFill>
                  <a:srgbClr val="FFFFFF"/>
                </a:solidFill>
              </a:rPr>
              <a:t>　米国</a:t>
            </a:r>
            <a:r>
              <a:rPr lang="en-US" altLang="ja-JP" sz="1800" dirty="0">
                <a:solidFill>
                  <a:srgbClr val="FFFFFF"/>
                </a:solidFill>
              </a:rPr>
              <a:t>Standard ECFMG certificate (USMLE Step 1,2,3</a:t>
            </a:r>
            <a:r>
              <a:rPr lang="ja-JP" altLang="en-US" sz="1800" dirty="0">
                <a:solidFill>
                  <a:srgbClr val="FFFFFF"/>
                </a:solidFill>
              </a:rPr>
              <a:t>合格</a:t>
            </a:r>
            <a:r>
              <a:rPr lang="en-US" altLang="ja-JP" sz="1800" dirty="0">
                <a:solidFill>
                  <a:srgbClr val="FFFFFF"/>
                </a:solidFill>
              </a:rPr>
              <a:t>)</a:t>
            </a:r>
          </a:p>
          <a:p>
            <a:r>
              <a:rPr lang="ja-JP" altLang="en-US" sz="1800" dirty="0">
                <a:solidFill>
                  <a:srgbClr val="FFFFFF"/>
                </a:solidFill>
              </a:rPr>
              <a:t>　医学博士</a:t>
            </a:r>
          </a:p>
          <a:p>
            <a:r>
              <a:rPr lang="ja-JP" altLang="en-US" sz="1800" dirty="0">
                <a:solidFill>
                  <a:srgbClr val="FFFFFF"/>
                </a:solidFill>
              </a:rPr>
              <a:t>　日本内科学会，日本糖尿病学会，日本内分泌学会　　各学会</a:t>
            </a:r>
            <a:r>
              <a:rPr lang="ja-JP" altLang="en-US" sz="1800" dirty="0" smtClean="0">
                <a:solidFill>
                  <a:srgbClr val="FFFFFF"/>
                </a:solidFill>
              </a:rPr>
              <a:t>専門医</a:t>
            </a:r>
            <a:endParaRPr lang="ja-JP" altLang="en-US" sz="1800" dirty="0">
              <a:solidFill>
                <a:srgbClr val="FFFFFF"/>
              </a:solidFill>
            </a:endParaRPr>
          </a:p>
        </p:txBody>
      </p:sp>
      <p:grpSp>
        <p:nvGrpSpPr>
          <p:cNvPr id="9" name="グループ化 22"/>
          <p:cNvGrpSpPr>
            <a:grpSpLocks/>
          </p:cNvGrpSpPr>
          <p:nvPr/>
        </p:nvGrpSpPr>
        <p:grpSpPr bwMode="auto">
          <a:xfrm>
            <a:off x="4763991" y="139824"/>
            <a:ext cx="4224702" cy="857186"/>
            <a:chOff x="433136" y="3368842"/>
            <a:chExt cx="5694947" cy="1155032"/>
          </a:xfrm>
        </p:grpSpPr>
        <p:sp>
          <p:nvSpPr>
            <p:cNvPr id="10" name="角丸四角形 20"/>
            <p:cNvSpPr>
              <a:spLocks noChangeArrowheads="1"/>
            </p:cNvSpPr>
            <p:nvPr/>
          </p:nvSpPr>
          <p:spPr bwMode="auto">
            <a:xfrm>
              <a:off x="433136" y="3368842"/>
              <a:ext cx="5694947" cy="1155032"/>
            </a:xfrm>
            <a:prstGeom prst="roundRect">
              <a:avLst>
                <a:gd name="adj" fmla="val 16667"/>
              </a:avLst>
            </a:prstGeom>
            <a:solidFill>
              <a:schemeClr val="accent1"/>
            </a:solidFill>
            <a:ln w="9525" algn="ctr">
              <a:solidFill>
                <a:schemeClr val="tx1"/>
              </a:solidFill>
              <a:round/>
              <a:headEnd/>
              <a:tailEnd/>
            </a:ln>
          </p:spPr>
          <p:txBody>
            <a:bodyPr/>
            <a:lstStyle/>
            <a:p>
              <a:endParaRPr lang="ja-JP" altLang="en-US">
                <a:solidFill>
                  <a:srgbClr val="000000"/>
                </a:solidFill>
              </a:endParaRPr>
            </a:p>
          </p:txBody>
        </p:sp>
        <p:grpSp>
          <p:nvGrpSpPr>
            <p:cNvPr id="11" name="Group 7"/>
            <p:cNvGrpSpPr>
              <a:grpSpLocks noChangeAspect="1"/>
            </p:cNvGrpSpPr>
            <p:nvPr/>
          </p:nvGrpSpPr>
          <p:grpSpPr bwMode="auto">
            <a:xfrm>
              <a:off x="3229142" y="3628899"/>
              <a:ext cx="692150" cy="657225"/>
              <a:chOff x="0" y="637"/>
              <a:chExt cx="2858" cy="2711"/>
            </a:xfrm>
          </p:grpSpPr>
          <p:sp>
            <p:nvSpPr>
              <p:cNvPr id="17" name="Oval 8"/>
              <p:cNvSpPr>
                <a:spLocks noChangeAspect="1" noChangeArrowheads="1"/>
              </p:cNvSpPr>
              <p:nvPr/>
            </p:nvSpPr>
            <p:spPr bwMode="invGray">
              <a:xfrm>
                <a:off x="0" y="640"/>
                <a:ext cx="2858" cy="2708"/>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solidFill>
                    <a:srgbClr val="000000"/>
                  </a:solidFill>
                </a:endParaRPr>
              </a:p>
            </p:txBody>
          </p:sp>
          <p:sp>
            <p:nvSpPr>
              <p:cNvPr id="18" name="Oval 9"/>
              <p:cNvSpPr>
                <a:spLocks noChangeAspect="1" noChangeArrowheads="1"/>
              </p:cNvSpPr>
              <p:nvPr/>
            </p:nvSpPr>
            <p:spPr bwMode="invGray">
              <a:xfrm>
                <a:off x="82" y="637"/>
                <a:ext cx="2700" cy="25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solidFill>
                    <a:srgbClr val="000000"/>
                  </a:solidFill>
                </a:endParaRPr>
              </a:p>
            </p:txBody>
          </p:sp>
          <p:sp>
            <p:nvSpPr>
              <p:cNvPr id="19" name="Oval 10"/>
              <p:cNvSpPr>
                <a:spLocks noChangeAspect="1" noChangeArrowheads="1"/>
              </p:cNvSpPr>
              <p:nvPr/>
            </p:nvSpPr>
            <p:spPr bwMode="invGray">
              <a:xfrm>
                <a:off x="109" y="723"/>
                <a:ext cx="2640" cy="2486"/>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solidFill>
                    <a:srgbClr val="000000"/>
                  </a:solidFill>
                </a:endParaRPr>
              </a:p>
            </p:txBody>
          </p:sp>
          <p:sp>
            <p:nvSpPr>
              <p:cNvPr id="20" name="Oval 11"/>
              <p:cNvSpPr>
                <a:spLocks noChangeAspect="1" noChangeArrowheads="1"/>
              </p:cNvSpPr>
              <p:nvPr/>
            </p:nvSpPr>
            <p:spPr bwMode="invGray">
              <a:xfrm>
                <a:off x="178" y="717"/>
                <a:ext cx="2500" cy="238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solidFill>
                    <a:srgbClr val="000000"/>
                  </a:solidFill>
                </a:endParaRPr>
              </a:p>
            </p:txBody>
          </p:sp>
          <p:sp>
            <p:nvSpPr>
              <p:cNvPr id="21" name="Oval 12"/>
              <p:cNvSpPr>
                <a:spLocks noChangeAspect="1" noChangeArrowheads="1"/>
              </p:cNvSpPr>
              <p:nvPr/>
            </p:nvSpPr>
            <p:spPr bwMode="invGray">
              <a:xfrm>
                <a:off x="204" y="799"/>
                <a:ext cx="2448" cy="229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solidFill>
                    <a:srgbClr val="000000"/>
                  </a:solidFill>
                </a:endParaRPr>
              </a:p>
            </p:txBody>
          </p:sp>
          <p:sp>
            <p:nvSpPr>
              <p:cNvPr id="22" name="Oval 13"/>
              <p:cNvSpPr>
                <a:spLocks noChangeAspect="1" noChangeArrowheads="1"/>
              </p:cNvSpPr>
              <p:nvPr/>
            </p:nvSpPr>
            <p:spPr bwMode="invGray">
              <a:xfrm>
                <a:off x="275" y="786"/>
                <a:ext cx="2306" cy="219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solidFill>
                    <a:srgbClr val="000000"/>
                  </a:solidFill>
                </a:endParaRPr>
              </a:p>
            </p:txBody>
          </p:sp>
          <p:graphicFrame>
            <p:nvGraphicFramePr>
              <p:cNvPr id="23" name="Object 14"/>
              <p:cNvGraphicFramePr>
                <a:graphicFrameLocks noChangeAspect="1"/>
              </p:cNvGraphicFramePr>
              <p:nvPr/>
            </p:nvGraphicFramePr>
            <p:xfrm>
              <a:off x="834" y="637"/>
              <a:ext cx="1130" cy="2170"/>
            </p:xfrm>
            <a:graphic>
              <a:graphicData uri="http://schemas.openxmlformats.org/presentationml/2006/ole">
                <mc:AlternateContent xmlns:mc="http://schemas.openxmlformats.org/markup-compatibility/2006">
                  <mc:Choice xmlns:v="urn:schemas-microsoft-com:vml" Requires="v">
                    <p:oleObj spid="_x0000_s86065" name="Image" r:id="rId4" imgW="1118249" imgH="2147547" progId="">
                      <p:embed/>
                    </p:oleObj>
                  </mc:Choice>
                  <mc:Fallback>
                    <p:oleObj name="Image" r:id="rId4" imgW="1118249" imgH="214754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834" y="637"/>
                            <a:ext cx="1130" cy="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2" name="図 19" descr="SaitamaMed.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7589" y="3597645"/>
              <a:ext cx="778675" cy="71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K:\diabetesk0\kameda.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0453" y="3665785"/>
              <a:ext cx="920997" cy="5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6" descr="ut_logo.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94021" y="3539540"/>
              <a:ext cx="803858" cy="80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C:\Users\mmatsuda\Desktop\YU_logox.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1015" y="3616241"/>
              <a:ext cx="794419" cy="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21" descr="UT_logox.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347" y="3557251"/>
              <a:ext cx="794362" cy="79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02490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2675"/>
            <a:ext cx="9144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正方形/長方形 2"/>
          <p:cNvSpPr>
            <a:spLocks noChangeArrowheads="1"/>
          </p:cNvSpPr>
          <p:nvPr/>
        </p:nvSpPr>
        <p:spPr bwMode="auto">
          <a:xfrm>
            <a:off x="0" y="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2400">
                <a:solidFill>
                  <a:srgbClr val="000000"/>
                </a:solidFill>
                <a:latin typeface="ＭＳ Ｐゴシック" pitchFamily="50" charset="-128"/>
              </a:rPr>
              <a:t>糖尿病診断基準としての</a:t>
            </a:r>
            <a:r>
              <a:rPr lang="en-US" altLang="ja-JP" sz="2400">
                <a:solidFill>
                  <a:srgbClr val="000000"/>
                </a:solidFill>
                <a:latin typeface="ＭＳ Ｐゴシック" pitchFamily="50" charset="-128"/>
              </a:rPr>
              <a:t>HbA</a:t>
            </a:r>
            <a:r>
              <a:rPr lang="en-US" altLang="ja-JP">
                <a:solidFill>
                  <a:srgbClr val="000000"/>
                </a:solidFill>
                <a:latin typeface="ＭＳ Ｐゴシック" pitchFamily="50" charset="-128"/>
              </a:rPr>
              <a:t>1C</a:t>
            </a:r>
            <a:r>
              <a:rPr lang="en-US" altLang="ja-JP" sz="2400">
                <a:solidFill>
                  <a:srgbClr val="000000"/>
                </a:solidFill>
                <a:latin typeface="ＭＳ Ｐゴシック" pitchFamily="50" charset="-128"/>
              </a:rPr>
              <a:t>(NGSP)</a:t>
            </a:r>
            <a:r>
              <a:rPr lang="ja-JP" altLang="en-US" sz="2400">
                <a:solidFill>
                  <a:srgbClr val="000000"/>
                </a:solidFill>
                <a:latin typeface="ＭＳ Ｐゴシック" pitchFamily="50" charset="-128"/>
              </a:rPr>
              <a:t>カットオフポイント</a:t>
            </a:r>
            <a:r>
              <a:rPr lang="en-US" altLang="ja-JP" sz="2400">
                <a:solidFill>
                  <a:srgbClr val="000000"/>
                </a:solidFill>
                <a:latin typeface="ＭＳ Ｐゴシック" pitchFamily="50" charset="-128"/>
              </a:rPr>
              <a:t> </a:t>
            </a:r>
            <a:endParaRPr lang="ja-JP" altLang="ja-JP" sz="2400">
              <a:solidFill>
                <a:srgbClr val="000000"/>
              </a:solidFill>
              <a:latin typeface="ＭＳ Ｐゴシック" pitchFamily="50" charset="-128"/>
            </a:endParaRPr>
          </a:p>
        </p:txBody>
      </p:sp>
      <p:sp>
        <p:nvSpPr>
          <p:cNvPr id="61444" name="下矢印 3"/>
          <p:cNvSpPr>
            <a:spLocks noChangeArrowheads="1"/>
          </p:cNvSpPr>
          <p:nvPr/>
        </p:nvSpPr>
        <p:spPr bwMode="auto">
          <a:xfrm>
            <a:off x="4081463" y="1377950"/>
            <a:ext cx="368300" cy="874713"/>
          </a:xfrm>
          <a:prstGeom prst="downArrow">
            <a:avLst>
              <a:gd name="adj1" fmla="val 50000"/>
              <a:gd name="adj2" fmla="val 50095"/>
            </a:avLst>
          </a:prstGeom>
          <a:solidFill>
            <a:srgbClr val="00B8FF"/>
          </a:solidFill>
          <a:ln w="9525" algn="ctr">
            <a:solidFill>
              <a:schemeClr val="tx1"/>
            </a:solidFill>
            <a:round/>
            <a:headEnd/>
            <a:tailEnd/>
          </a:ln>
        </p:spPr>
        <p:txBody>
          <a:bodyPr/>
          <a:lstStyle/>
          <a:p>
            <a:pPr eaLnBrk="0" hangingPunct="0"/>
            <a:endParaRPr kumimoji="0" lang="ja-JP" altLang="en-US" sz="2000" b="0">
              <a:solidFill>
                <a:srgbClr val="000000"/>
              </a:solidFill>
              <a:latin typeface="ＭＳ Ｐゴシック" pitchFamily="50" charset="-128"/>
            </a:endParaRPr>
          </a:p>
        </p:txBody>
      </p:sp>
      <p:sp>
        <p:nvSpPr>
          <p:cNvPr id="61445" name="正方形/長方形 4"/>
          <p:cNvSpPr>
            <a:spLocks noChangeArrowheads="1"/>
          </p:cNvSpPr>
          <p:nvPr/>
        </p:nvSpPr>
        <p:spPr bwMode="auto">
          <a:xfrm>
            <a:off x="1651000" y="1022350"/>
            <a:ext cx="1692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a:solidFill>
                  <a:srgbClr val="000000"/>
                </a:solidFill>
                <a:latin typeface="ＭＳ Ｐゴシック" pitchFamily="50" charset="-128"/>
              </a:rPr>
              <a:t>(n=</a:t>
            </a:r>
            <a:r>
              <a:rPr lang="ja-JP" altLang="en-US">
                <a:solidFill>
                  <a:srgbClr val="000000"/>
                </a:solidFill>
                <a:latin typeface="ＭＳ Ｐゴシック" pitchFamily="50" charset="-128"/>
              </a:rPr>
              <a:t>～</a:t>
            </a:r>
            <a:r>
              <a:rPr lang="en-US" altLang="ja-JP">
                <a:solidFill>
                  <a:srgbClr val="000000"/>
                </a:solidFill>
                <a:latin typeface="ＭＳ Ｐゴシック" pitchFamily="50" charset="-128"/>
              </a:rPr>
              <a:t>19,000) </a:t>
            </a:r>
          </a:p>
          <a:p>
            <a:endParaRPr lang="ja-JP" altLang="ja-JP">
              <a:solidFill>
                <a:srgbClr val="000000"/>
              </a:solidFill>
              <a:latin typeface="ＭＳ Ｐゴシック" pitchFamily="50" charset="-128"/>
            </a:endParaRPr>
          </a:p>
        </p:txBody>
      </p:sp>
      <p:sp>
        <p:nvSpPr>
          <p:cNvPr id="61446" name="正方形/長方形 5"/>
          <p:cNvSpPr>
            <a:spLocks noChangeArrowheads="1"/>
          </p:cNvSpPr>
          <p:nvPr/>
        </p:nvSpPr>
        <p:spPr bwMode="auto">
          <a:xfrm>
            <a:off x="4518025" y="6488113"/>
            <a:ext cx="4625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ja-JP" b="0">
                <a:solidFill>
                  <a:srgbClr val="000000"/>
                </a:solidFill>
                <a:latin typeface="ＭＳ Ｐゴシック" pitchFamily="50" charset="-128"/>
              </a:rPr>
              <a:t>DIABETES CARE 32: 1327-1334, 2009</a:t>
            </a:r>
            <a:endParaRPr lang="ja-JP" altLang="ja-JP" b="0">
              <a:solidFill>
                <a:srgbClr val="000000"/>
              </a:solidFill>
              <a:latin typeface="ＭＳ Ｐゴシック" pitchFamily="50" charset="-128"/>
            </a:endParaRPr>
          </a:p>
        </p:txBody>
      </p:sp>
      <p:sp>
        <p:nvSpPr>
          <p:cNvPr id="7" name="Rectangle 1"/>
          <p:cNvSpPr>
            <a:spLocks noChangeArrowheads="1"/>
          </p:cNvSpPr>
          <p:nvPr/>
        </p:nvSpPr>
        <p:spPr bwMode="auto">
          <a:xfrm>
            <a:off x="0" y="4942220"/>
            <a:ext cx="91440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55600" indent="-355600">
              <a:spcBef>
                <a:spcPts val="600"/>
              </a:spcBef>
            </a:pPr>
            <a:r>
              <a:rPr lang="ja-JP" altLang="ja-JP" sz="2400">
                <a:solidFill>
                  <a:srgbClr val="FF0000"/>
                </a:solidFill>
                <a:latin typeface="ＭＳ Ｐゴシック" pitchFamily="50" charset="-128"/>
              </a:rPr>
              <a:t>●</a:t>
            </a:r>
            <a:r>
              <a:rPr lang="en-US" altLang="ja-JP" sz="2400">
                <a:solidFill>
                  <a:srgbClr val="FF0000"/>
                </a:solidFill>
                <a:latin typeface="ＭＳ Ｐゴシック" pitchFamily="50" charset="-128"/>
              </a:rPr>
              <a:t>HbA1c(NGSP) </a:t>
            </a:r>
            <a:r>
              <a:rPr lang="ja-JP" altLang="ja-JP" sz="2400">
                <a:solidFill>
                  <a:srgbClr val="FF0000"/>
                </a:solidFill>
                <a:latin typeface="ＭＳ Ｐゴシック" pitchFamily="50" charset="-128"/>
              </a:rPr>
              <a:t>≧</a:t>
            </a:r>
            <a:r>
              <a:rPr lang="en-US" altLang="ja-JP" sz="2400">
                <a:solidFill>
                  <a:srgbClr val="FF0000"/>
                </a:solidFill>
                <a:latin typeface="ＭＳ Ｐゴシック" pitchFamily="50" charset="-128"/>
              </a:rPr>
              <a:t>6.5%</a:t>
            </a:r>
            <a:r>
              <a:rPr lang="ja-JP" altLang="en-US" sz="2400">
                <a:solidFill>
                  <a:srgbClr val="FF0000"/>
                </a:solidFill>
                <a:latin typeface="ＭＳ Ｐゴシック" pitchFamily="50" charset="-128"/>
              </a:rPr>
              <a:t>で糖尿病を診断すべきである。</a:t>
            </a:r>
            <a:endParaRPr lang="ja-JP" altLang="ja-JP" sz="2400">
              <a:solidFill>
                <a:srgbClr val="FF0000"/>
              </a:solidFill>
              <a:latin typeface="ＭＳ Ｐゴシック" pitchFamily="50" charset="-128"/>
            </a:endParaRPr>
          </a:p>
          <a:p>
            <a:pPr marL="355600" indent="-355600">
              <a:spcBef>
                <a:spcPts val="600"/>
              </a:spcBef>
            </a:pPr>
            <a:r>
              <a:rPr lang="ja-JP" altLang="ja-JP" sz="2400">
                <a:solidFill>
                  <a:srgbClr val="FF0000"/>
                </a:solidFill>
                <a:latin typeface="ＭＳ Ｐゴシック" pitchFamily="50" charset="-128"/>
              </a:rPr>
              <a:t>●</a:t>
            </a:r>
            <a:r>
              <a:rPr lang="en-US" altLang="ja-JP" sz="2400">
                <a:solidFill>
                  <a:srgbClr val="FF0000"/>
                </a:solidFill>
                <a:latin typeface="ＭＳ Ｐゴシック" pitchFamily="50" charset="-128"/>
              </a:rPr>
              <a:t>IFG</a:t>
            </a:r>
            <a:r>
              <a:rPr lang="ja-JP" altLang="en-US" sz="2400">
                <a:solidFill>
                  <a:srgbClr val="FF0000"/>
                </a:solidFill>
                <a:latin typeface="ＭＳ Ｐゴシック" pitchFamily="50" charset="-128"/>
              </a:rPr>
              <a:t>や</a:t>
            </a:r>
            <a:r>
              <a:rPr lang="en-US" altLang="ja-JP" sz="2400">
                <a:solidFill>
                  <a:srgbClr val="FF0000"/>
                </a:solidFill>
                <a:latin typeface="ＭＳ Ｐゴシック" pitchFamily="50" charset="-128"/>
              </a:rPr>
              <a:t>IGT</a:t>
            </a:r>
            <a:r>
              <a:rPr lang="ja-JP" altLang="en-US" sz="2400">
                <a:solidFill>
                  <a:srgbClr val="FF0000"/>
                </a:solidFill>
                <a:latin typeface="ＭＳ Ｐゴシック" pitchFamily="50" charset="-128"/>
              </a:rPr>
              <a:t>という言い方は止め、</a:t>
            </a:r>
            <a:r>
              <a:rPr lang="en-US" altLang="ja-JP" sz="2400">
                <a:solidFill>
                  <a:srgbClr val="FF0000"/>
                </a:solidFill>
                <a:latin typeface="ＭＳ Ｐゴシック" pitchFamily="50" charset="-128"/>
              </a:rPr>
              <a:t>HbA1c(NGSP)</a:t>
            </a:r>
            <a:r>
              <a:rPr lang="ja-JP" altLang="en-US" sz="2400">
                <a:solidFill>
                  <a:srgbClr val="FF0000"/>
                </a:solidFill>
                <a:latin typeface="ＭＳ Ｐゴシック" pitchFamily="50" charset="-128"/>
              </a:rPr>
              <a:t>が</a:t>
            </a:r>
            <a:r>
              <a:rPr lang="en-US" altLang="ja-JP" sz="2400">
                <a:solidFill>
                  <a:srgbClr val="FF0000"/>
                </a:solidFill>
                <a:latin typeface="ＭＳ Ｐゴシック" pitchFamily="50" charset="-128"/>
              </a:rPr>
              <a:t>6.0%</a:t>
            </a:r>
            <a:r>
              <a:rPr lang="ja-JP" altLang="en-US" sz="2400">
                <a:solidFill>
                  <a:srgbClr val="FF0000"/>
                </a:solidFill>
                <a:latin typeface="ＭＳ Ｐゴシック" pitchFamily="50" charset="-128"/>
              </a:rPr>
              <a:t>以上では効果的な予防介入を行うべきである。⇒メタボ</a:t>
            </a:r>
            <a:endParaRPr lang="ja-JP" altLang="ja-JP" sz="2400">
              <a:solidFill>
                <a:srgbClr val="FF0000"/>
              </a:solidFill>
              <a:latin typeface="ＭＳ Ｐゴシック" pitchFamily="50" charset="-128"/>
            </a:endParaRPr>
          </a:p>
        </p:txBody>
      </p:sp>
      <p:sp>
        <p:nvSpPr>
          <p:cNvPr id="61448" name="テキスト ボックス 7"/>
          <p:cNvSpPr txBox="1">
            <a:spLocks noChangeArrowheads="1"/>
          </p:cNvSpPr>
          <p:nvPr/>
        </p:nvSpPr>
        <p:spPr bwMode="auto">
          <a:xfrm>
            <a:off x="494626" y="1282700"/>
            <a:ext cx="430887"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a:solidFill>
                  <a:srgbClr val="000000"/>
                </a:solidFill>
                <a:latin typeface="ＭＳ Ｐゴシック" pitchFamily="50" charset="-128"/>
              </a:rPr>
              <a:t>網膜症の頻度</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1965770" y="476250"/>
            <a:ext cx="4996561" cy="738664"/>
          </a:xfrm>
          <a:prstGeom prst="rect">
            <a:avLst/>
          </a:prstGeom>
          <a:noFill/>
          <a:ln w="9525">
            <a:noFill/>
            <a:miter lim="800000"/>
            <a:headEnd/>
            <a:tailEnd/>
          </a:ln>
        </p:spPr>
        <p:txBody>
          <a:bodyPr wrap="none" lIns="0" tIns="0" rIns="0" bIns="0">
            <a:spAutoFit/>
          </a:bodyPr>
          <a:lstStyle/>
          <a:p>
            <a:pPr algn="ctr">
              <a:defRPr/>
            </a:pPr>
            <a:r>
              <a:rPr lang="ja-JP" altLang="en-US" sz="4800">
                <a:solidFill>
                  <a:srgbClr val="FFFF00"/>
                </a:solidFill>
                <a:effectLst>
                  <a:outerShdw blurRad="38100" dist="38100" dir="2700000" algn="tl">
                    <a:srgbClr val="000000"/>
                  </a:outerShdw>
                </a:effectLst>
                <a:latin typeface="+mn-ea"/>
                <a:ea typeface="+mn-ea"/>
              </a:rPr>
              <a:t>妊娠糖尿病 とは？</a:t>
            </a:r>
            <a:endParaRPr lang="ja-JP" altLang="en-US" sz="3200">
              <a:solidFill>
                <a:srgbClr val="FFFF00"/>
              </a:solidFill>
              <a:effectLst>
                <a:outerShdw blurRad="38100" dist="38100" dir="2700000" algn="tl">
                  <a:srgbClr val="000000"/>
                </a:outerShdw>
              </a:effectLst>
              <a:latin typeface="+mn-ea"/>
              <a:ea typeface="+mn-ea"/>
            </a:endParaRPr>
          </a:p>
        </p:txBody>
      </p:sp>
      <p:sp>
        <p:nvSpPr>
          <p:cNvPr id="452611" name="Rectangle 3"/>
          <p:cNvSpPr>
            <a:spLocks noChangeArrowheads="1"/>
          </p:cNvSpPr>
          <p:nvPr/>
        </p:nvSpPr>
        <p:spPr bwMode="auto">
          <a:xfrm>
            <a:off x="1492250" y="1628775"/>
            <a:ext cx="6186487" cy="692150"/>
          </a:xfrm>
          <a:prstGeom prst="rect">
            <a:avLst/>
          </a:prstGeom>
          <a:noFill/>
          <a:ln w="9525">
            <a:noFill/>
            <a:miter lim="800000"/>
            <a:headEnd/>
            <a:tailEnd/>
          </a:ln>
        </p:spPr>
        <p:txBody>
          <a:bodyPr wrap="none" lIns="0" tIns="0" rIns="0" bIns="0">
            <a:spAutoFit/>
          </a:bodyPr>
          <a:lstStyle/>
          <a:p>
            <a:pPr>
              <a:defRPr/>
            </a:pPr>
            <a:r>
              <a:rPr lang="ja-JP" altLang="en-US" sz="4400">
                <a:solidFill>
                  <a:srgbClr val="FFFF00"/>
                </a:solidFill>
                <a:effectLst>
                  <a:outerShdw blurRad="38100" dist="38100" dir="2700000" algn="tl">
                    <a:srgbClr val="000000"/>
                  </a:outerShdw>
                </a:effectLst>
                <a:latin typeface="+mn-ea"/>
                <a:ea typeface="+mn-ea"/>
              </a:rPr>
              <a:t>血糖</a:t>
            </a:r>
            <a:r>
              <a:rPr lang="ja-JP" altLang="en-US" sz="4400">
                <a:solidFill>
                  <a:srgbClr val="FFFFFF"/>
                </a:solidFill>
                <a:effectLst>
                  <a:outerShdw blurRad="38100" dist="38100" dir="2700000" algn="tl">
                    <a:srgbClr val="000000"/>
                  </a:outerShdw>
                </a:effectLst>
                <a:latin typeface="+mn-ea"/>
                <a:ea typeface="+mn-ea"/>
              </a:rPr>
              <a:t>が上昇する病気です</a:t>
            </a:r>
            <a:endParaRPr lang="ja-JP" altLang="en-US" sz="2800">
              <a:solidFill>
                <a:srgbClr val="000000"/>
              </a:solidFill>
              <a:effectLst>
                <a:outerShdw blurRad="38100" dist="38100" dir="2700000" algn="tl">
                  <a:srgbClr val="FFFFFF"/>
                </a:outerShdw>
              </a:effectLst>
              <a:latin typeface="+mn-ea"/>
              <a:ea typeface="+mn-ea"/>
            </a:endParaRPr>
          </a:p>
        </p:txBody>
      </p:sp>
      <p:sp>
        <p:nvSpPr>
          <p:cNvPr id="62468" name="Rectangle 4"/>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62469" name="Rectangle 5"/>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452615" name="Rectangle 7"/>
          <p:cNvSpPr>
            <a:spLocks noChangeArrowheads="1"/>
          </p:cNvSpPr>
          <p:nvPr/>
        </p:nvSpPr>
        <p:spPr bwMode="auto">
          <a:xfrm>
            <a:off x="2409825" y="4292600"/>
            <a:ext cx="4351338" cy="685800"/>
          </a:xfrm>
          <a:prstGeom prst="rect">
            <a:avLst/>
          </a:prstGeom>
          <a:noFill/>
          <a:ln w="9525">
            <a:noFill/>
            <a:miter lim="800000"/>
            <a:headEnd/>
            <a:tailEnd/>
          </a:ln>
        </p:spPr>
        <p:txBody>
          <a:bodyPr wrap="none" lIns="0" tIns="0" rIns="0" bIns="0">
            <a:spAutoFit/>
          </a:bodyPr>
          <a:lstStyle/>
          <a:p>
            <a:pPr algn="ctr">
              <a:defRPr/>
            </a:pPr>
            <a:r>
              <a:rPr lang="ja-JP" altLang="en-US" sz="4400">
                <a:solidFill>
                  <a:srgbClr val="FFCCFF"/>
                </a:solidFill>
                <a:effectLst>
                  <a:outerShdw blurRad="38100" dist="38100" dir="2700000" algn="tl">
                    <a:srgbClr val="000000"/>
                  </a:outerShdw>
                </a:effectLst>
                <a:latin typeface="+mn-ea"/>
                <a:ea typeface="+mn-ea"/>
              </a:rPr>
              <a:t>放置すると</a:t>
            </a:r>
            <a:r>
              <a:rPr lang="ja-JP" altLang="en-US" sz="4400">
                <a:solidFill>
                  <a:srgbClr val="FF9966"/>
                </a:solidFill>
                <a:effectLst>
                  <a:outerShdw blurRad="38100" dist="38100" dir="2700000" algn="tl">
                    <a:srgbClr val="000000"/>
                  </a:outerShdw>
                </a:effectLst>
                <a:latin typeface="+mn-ea"/>
                <a:ea typeface="+mn-ea"/>
              </a:rPr>
              <a:t>合併症</a:t>
            </a:r>
            <a:endParaRPr lang="ja-JP" altLang="en-US" sz="2800">
              <a:solidFill>
                <a:srgbClr val="FFCCFF"/>
              </a:solidFill>
              <a:effectLst>
                <a:outerShdw blurRad="38100" dist="38100" dir="2700000" algn="tl">
                  <a:srgbClr val="000000"/>
                </a:outerShdw>
              </a:effectLst>
              <a:latin typeface="+mn-ea"/>
              <a:ea typeface="+mn-ea"/>
            </a:endParaRPr>
          </a:p>
        </p:txBody>
      </p:sp>
      <p:sp>
        <p:nvSpPr>
          <p:cNvPr id="873479" name="Text Box 7"/>
          <p:cNvSpPr txBox="1">
            <a:spLocks noChangeArrowheads="1"/>
          </p:cNvSpPr>
          <p:nvPr/>
        </p:nvSpPr>
        <p:spPr bwMode="auto">
          <a:xfrm>
            <a:off x="2173288" y="2420938"/>
            <a:ext cx="4719562" cy="181588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solidFill>
                  <a:srgbClr val="FFFF00"/>
                </a:solidFill>
                <a:effectLst>
                  <a:outerShdw blurRad="38100" dist="38100" dir="2700000" algn="tl">
                    <a:srgbClr val="000000"/>
                  </a:outerShdw>
                </a:effectLst>
                <a:latin typeface="+mn-ea"/>
                <a:ea typeface="+mn-ea"/>
              </a:rPr>
              <a:t>空腹時 </a:t>
            </a:r>
            <a:r>
              <a:rPr lang="en-US" altLang="ja-JP" sz="2800" dirty="0">
                <a:solidFill>
                  <a:srgbClr val="FFFF00"/>
                </a:solidFill>
                <a:effectLst>
                  <a:outerShdw blurRad="38100" dist="38100" dir="2700000" algn="tl">
                    <a:srgbClr val="000000"/>
                  </a:outerShdw>
                </a:effectLst>
                <a:latin typeface="+mn-ea"/>
                <a:ea typeface="+mn-ea"/>
              </a:rPr>
              <a:t>92mg/dl</a:t>
            </a:r>
            <a:r>
              <a:rPr lang="ja-JP" altLang="en-US" sz="2800" dirty="0">
                <a:solidFill>
                  <a:srgbClr val="FFFF00"/>
                </a:solidFill>
                <a:effectLst>
                  <a:outerShdw blurRad="38100" dist="38100" dir="2700000" algn="tl">
                    <a:srgbClr val="000000"/>
                  </a:outerShdw>
                </a:effectLst>
                <a:latin typeface="+mn-ea"/>
                <a:ea typeface="+mn-ea"/>
              </a:rPr>
              <a:t>以上，</a:t>
            </a:r>
          </a:p>
          <a:p>
            <a:pPr>
              <a:defRPr/>
            </a:pPr>
            <a:r>
              <a:rPr lang="ja-JP" altLang="en-US" sz="2800" dirty="0">
                <a:solidFill>
                  <a:srgbClr val="FFFF00"/>
                </a:solidFill>
                <a:effectLst>
                  <a:outerShdw blurRad="38100" dist="38100" dir="2700000" algn="tl">
                    <a:srgbClr val="000000"/>
                  </a:outerShdw>
                </a:effectLst>
                <a:latin typeface="+mn-ea"/>
                <a:ea typeface="+mn-ea"/>
              </a:rPr>
              <a:t>負荷後１時間 </a:t>
            </a:r>
            <a:r>
              <a:rPr lang="en-US" altLang="ja-JP" sz="2800" dirty="0">
                <a:solidFill>
                  <a:srgbClr val="FFFF00"/>
                </a:solidFill>
                <a:effectLst>
                  <a:outerShdw blurRad="38100" dist="38100" dir="2700000" algn="tl">
                    <a:srgbClr val="000000"/>
                  </a:outerShdw>
                </a:effectLst>
                <a:latin typeface="+mn-ea"/>
                <a:ea typeface="+mn-ea"/>
              </a:rPr>
              <a:t>180mg/dl</a:t>
            </a:r>
            <a:r>
              <a:rPr lang="ja-JP" altLang="en-US" sz="2800" dirty="0">
                <a:solidFill>
                  <a:srgbClr val="FFFF00"/>
                </a:solidFill>
                <a:effectLst>
                  <a:outerShdw blurRad="38100" dist="38100" dir="2700000" algn="tl">
                    <a:srgbClr val="000000"/>
                  </a:outerShdw>
                </a:effectLst>
                <a:latin typeface="+mn-ea"/>
                <a:ea typeface="+mn-ea"/>
              </a:rPr>
              <a:t>以上，</a:t>
            </a:r>
          </a:p>
          <a:p>
            <a:pPr>
              <a:defRPr/>
            </a:pPr>
            <a:r>
              <a:rPr lang="ja-JP" altLang="en-US" sz="2800" dirty="0">
                <a:solidFill>
                  <a:srgbClr val="FFFF00"/>
                </a:solidFill>
                <a:effectLst>
                  <a:outerShdw blurRad="38100" dist="38100" dir="2700000" algn="tl">
                    <a:srgbClr val="000000"/>
                  </a:outerShdw>
                </a:effectLst>
                <a:latin typeface="+mn-ea"/>
                <a:ea typeface="+mn-ea"/>
              </a:rPr>
              <a:t>負荷後２時間 </a:t>
            </a:r>
            <a:r>
              <a:rPr lang="en-US" altLang="ja-JP" sz="2800" dirty="0">
                <a:solidFill>
                  <a:srgbClr val="FFFF00"/>
                </a:solidFill>
                <a:effectLst>
                  <a:outerShdw blurRad="38100" dist="38100" dir="2700000" algn="tl">
                    <a:srgbClr val="000000"/>
                  </a:outerShdw>
                </a:effectLst>
                <a:latin typeface="+mn-ea"/>
                <a:ea typeface="+mn-ea"/>
              </a:rPr>
              <a:t>153mg/dl</a:t>
            </a:r>
            <a:r>
              <a:rPr lang="ja-JP" altLang="en-US" sz="2800" dirty="0" smtClean="0">
                <a:solidFill>
                  <a:srgbClr val="FFFF00"/>
                </a:solidFill>
                <a:effectLst>
                  <a:outerShdw blurRad="38100" dist="38100" dir="2700000" algn="tl">
                    <a:srgbClr val="000000"/>
                  </a:outerShdw>
                </a:effectLst>
                <a:latin typeface="+mn-ea"/>
                <a:ea typeface="+mn-ea"/>
              </a:rPr>
              <a:t>以上</a:t>
            </a:r>
            <a:endParaRPr lang="en-US" altLang="ja-JP" sz="2800" dirty="0" smtClean="0">
              <a:solidFill>
                <a:srgbClr val="FFFF00"/>
              </a:solidFill>
              <a:effectLst>
                <a:outerShdw blurRad="38100" dist="38100" dir="2700000" algn="tl">
                  <a:srgbClr val="000000"/>
                </a:outerShdw>
              </a:effectLst>
              <a:latin typeface="+mn-ea"/>
              <a:ea typeface="+mn-ea"/>
            </a:endParaRPr>
          </a:p>
          <a:p>
            <a:pPr>
              <a:defRPr/>
            </a:pPr>
            <a:r>
              <a:rPr lang="ja-JP" altLang="en-US" sz="2800" dirty="0" smtClean="0">
                <a:solidFill>
                  <a:srgbClr val="FFFF00"/>
                </a:solidFill>
                <a:effectLst>
                  <a:outerShdw blurRad="38100" dist="38100" dir="2700000" algn="tl">
                    <a:srgbClr val="000000"/>
                  </a:outerShdw>
                </a:effectLst>
                <a:latin typeface="+mn-ea"/>
                <a:ea typeface="+mn-ea"/>
              </a:rPr>
              <a:t>（どれか１つ）</a:t>
            </a:r>
            <a:endParaRPr lang="ja-JP" altLang="en-US" sz="2800" dirty="0">
              <a:solidFill>
                <a:srgbClr val="FFFF00"/>
              </a:solidFill>
              <a:effectLst>
                <a:outerShdw blurRad="38100" dist="38100" dir="2700000" algn="tl">
                  <a:srgbClr val="000000"/>
                </a:outerShdw>
              </a:effectLst>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3479"/>
                                        </p:tgtEl>
                                        <p:attrNameLst>
                                          <p:attrName>style.visibility</p:attrName>
                                        </p:attrNameLst>
                                      </p:cBhvr>
                                      <p:to>
                                        <p:strVal val="visible"/>
                                      </p:to>
                                    </p:set>
                                    <p:animEffect transition="in" filter="blinds(horizontal)">
                                      <p:cBhvr>
                                        <p:cTn id="7" dur="500"/>
                                        <p:tgtEl>
                                          <p:spTgt spid="873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1965770" y="476250"/>
            <a:ext cx="4996561" cy="738664"/>
          </a:xfrm>
          <a:prstGeom prst="rect">
            <a:avLst/>
          </a:prstGeom>
          <a:noFill/>
          <a:ln w="9525">
            <a:noFill/>
            <a:miter lim="800000"/>
            <a:headEnd/>
            <a:tailEnd/>
          </a:ln>
        </p:spPr>
        <p:txBody>
          <a:bodyPr wrap="none" lIns="0" tIns="0" rIns="0" bIns="0">
            <a:spAutoFit/>
          </a:bodyPr>
          <a:lstStyle/>
          <a:p>
            <a:pPr algn="ctr">
              <a:defRPr/>
            </a:pPr>
            <a:r>
              <a:rPr lang="ja-JP" altLang="en-US" sz="4800">
                <a:solidFill>
                  <a:srgbClr val="FFFF00"/>
                </a:solidFill>
                <a:effectLst>
                  <a:outerShdw blurRad="38100" dist="38100" dir="2700000" algn="tl">
                    <a:srgbClr val="000000"/>
                  </a:outerShdw>
                </a:effectLst>
                <a:latin typeface="ＭＳ Ｐゴシック" pitchFamily="50" charset="-128"/>
              </a:rPr>
              <a:t>妊娠糖尿病 とは？</a:t>
            </a:r>
            <a:endParaRPr lang="ja-JP" altLang="en-US" sz="3200">
              <a:solidFill>
                <a:srgbClr val="FFFF00"/>
              </a:solidFill>
              <a:effectLst>
                <a:outerShdw blurRad="38100" dist="38100" dir="2700000" algn="tl">
                  <a:srgbClr val="000000"/>
                </a:outerShdw>
              </a:effectLst>
              <a:latin typeface="ＭＳ Ｐゴシック" pitchFamily="50" charset="-128"/>
            </a:endParaRPr>
          </a:p>
        </p:txBody>
      </p:sp>
      <p:sp>
        <p:nvSpPr>
          <p:cNvPr id="452611" name="Rectangle 3"/>
          <p:cNvSpPr>
            <a:spLocks noChangeArrowheads="1"/>
          </p:cNvSpPr>
          <p:nvPr/>
        </p:nvSpPr>
        <p:spPr bwMode="auto">
          <a:xfrm>
            <a:off x="1547813" y="1628775"/>
            <a:ext cx="6186487" cy="692150"/>
          </a:xfrm>
          <a:prstGeom prst="rect">
            <a:avLst/>
          </a:prstGeom>
          <a:noFill/>
          <a:ln w="9525">
            <a:noFill/>
            <a:miter lim="800000"/>
            <a:headEnd/>
            <a:tailEnd/>
          </a:ln>
        </p:spPr>
        <p:txBody>
          <a:bodyPr wrap="none" lIns="0" tIns="0" rIns="0" bIns="0">
            <a:spAutoFit/>
          </a:bodyPr>
          <a:lstStyle/>
          <a:p>
            <a:pPr>
              <a:defRPr/>
            </a:pPr>
            <a:r>
              <a:rPr lang="ja-JP" altLang="en-US" sz="4400">
                <a:solidFill>
                  <a:srgbClr val="FFFF00"/>
                </a:solidFill>
                <a:effectLst>
                  <a:outerShdw blurRad="38100" dist="38100" dir="2700000" algn="tl">
                    <a:srgbClr val="000000"/>
                  </a:outerShdw>
                </a:effectLst>
                <a:latin typeface="ＭＳ Ｐゴシック" pitchFamily="50" charset="-128"/>
              </a:rPr>
              <a:t>血糖</a:t>
            </a:r>
            <a:r>
              <a:rPr lang="ja-JP" altLang="en-US" sz="4400">
                <a:solidFill>
                  <a:srgbClr val="FFFFFF"/>
                </a:solidFill>
                <a:effectLst>
                  <a:outerShdw blurRad="38100" dist="38100" dir="2700000" algn="tl">
                    <a:srgbClr val="000000"/>
                  </a:outerShdw>
                </a:effectLst>
                <a:latin typeface="ＭＳ Ｐゴシック" pitchFamily="50" charset="-128"/>
              </a:rPr>
              <a:t>が上昇する病気です</a:t>
            </a:r>
            <a:endParaRPr lang="ja-JP" altLang="en-US" sz="2800">
              <a:solidFill>
                <a:srgbClr val="000000"/>
              </a:solidFill>
              <a:effectLst>
                <a:outerShdw blurRad="38100" dist="38100" dir="2700000" algn="tl">
                  <a:srgbClr val="FFFFFF"/>
                </a:outerShdw>
              </a:effectLst>
              <a:latin typeface="ＭＳ Ｐゴシック" pitchFamily="50" charset="-128"/>
            </a:endParaRPr>
          </a:p>
        </p:txBody>
      </p:sp>
      <p:sp>
        <p:nvSpPr>
          <p:cNvPr id="63492" name="Rectangle 4"/>
          <p:cNvSpPr>
            <a:spLocks noChangeArrowheads="1"/>
          </p:cNvSpPr>
          <p:nvPr/>
        </p:nvSpPr>
        <p:spPr bwMode="auto">
          <a:xfrm>
            <a:off x="8396288" y="6054725"/>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63493" name="Rectangle 5"/>
          <p:cNvSpPr>
            <a:spLocks noChangeArrowheads="1"/>
          </p:cNvSpPr>
          <p:nvPr/>
        </p:nvSpPr>
        <p:spPr bwMode="auto">
          <a:xfrm>
            <a:off x="8396288" y="6054725"/>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861192" name="Text Box 8"/>
          <p:cNvSpPr txBox="1">
            <a:spLocks noChangeArrowheads="1"/>
          </p:cNvSpPr>
          <p:nvPr/>
        </p:nvSpPr>
        <p:spPr bwMode="auto">
          <a:xfrm>
            <a:off x="2173288" y="2420938"/>
            <a:ext cx="4719562" cy="181588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solidFill>
                  <a:srgbClr val="FFFF00"/>
                </a:solidFill>
                <a:effectLst>
                  <a:outerShdw blurRad="38100" dist="38100" dir="2700000" algn="tl">
                    <a:srgbClr val="000000"/>
                  </a:outerShdw>
                </a:effectLst>
                <a:latin typeface="ＭＳ Ｐゴシック" pitchFamily="50" charset="-128"/>
              </a:rPr>
              <a:t>空腹時 </a:t>
            </a:r>
            <a:r>
              <a:rPr lang="en-US" altLang="ja-JP" sz="2800" dirty="0">
                <a:solidFill>
                  <a:srgbClr val="FFFF00"/>
                </a:solidFill>
                <a:effectLst>
                  <a:outerShdw blurRad="38100" dist="38100" dir="2700000" algn="tl">
                    <a:srgbClr val="000000"/>
                  </a:outerShdw>
                </a:effectLst>
                <a:latin typeface="ＭＳ Ｐゴシック" pitchFamily="50" charset="-128"/>
              </a:rPr>
              <a:t>92mg/dl</a:t>
            </a:r>
            <a:r>
              <a:rPr lang="ja-JP" altLang="en-US" sz="2800" dirty="0">
                <a:solidFill>
                  <a:srgbClr val="FFFF00"/>
                </a:solidFill>
                <a:effectLst>
                  <a:outerShdw blurRad="38100" dist="38100" dir="2700000" algn="tl">
                    <a:srgbClr val="000000"/>
                  </a:outerShdw>
                </a:effectLst>
                <a:latin typeface="ＭＳ Ｐゴシック" pitchFamily="50" charset="-128"/>
              </a:rPr>
              <a:t>以上，</a:t>
            </a:r>
          </a:p>
          <a:p>
            <a:pPr>
              <a:defRPr/>
            </a:pPr>
            <a:r>
              <a:rPr lang="ja-JP" altLang="en-US" sz="2800" dirty="0">
                <a:solidFill>
                  <a:srgbClr val="FFFF00"/>
                </a:solidFill>
                <a:effectLst>
                  <a:outerShdw blurRad="38100" dist="38100" dir="2700000" algn="tl">
                    <a:srgbClr val="000000"/>
                  </a:outerShdw>
                </a:effectLst>
                <a:latin typeface="ＭＳ Ｐゴシック" pitchFamily="50" charset="-128"/>
              </a:rPr>
              <a:t>負荷後１時間 </a:t>
            </a:r>
            <a:r>
              <a:rPr lang="en-US" altLang="ja-JP" sz="2800" dirty="0">
                <a:solidFill>
                  <a:srgbClr val="FFFF00"/>
                </a:solidFill>
                <a:effectLst>
                  <a:outerShdw blurRad="38100" dist="38100" dir="2700000" algn="tl">
                    <a:srgbClr val="000000"/>
                  </a:outerShdw>
                </a:effectLst>
                <a:latin typeface="ＭＳ Ｐゴシック" pitchFamily="50" charset="-128"/>
              </a:rPr>
              <a:t>180mg/dl</a:t>
            </a:r>
            <a:r>
              <a:rPr lang="ja-JP" altLang="en-US" sz="2800" dirty="0">
                <a:solidFill>
                  <a:srgbClr val="FFFF00"/>
                </a:solidFill>
                <a:effectLst>
                  <a:outerShdw blurRad="38100" dist="38100" dir="2700000" algn="tl">
                    <a:srgbClr val="000000"/>
                  </a:outerShdw>
                </a:effectLst>
                <a:latin typeface="ＭＳ Ｐゴシック" pitchFamily="50" charset="-128"/>
              </a:rPr>
              <a:t>以上，</a:t>
            </a:r>
          </a:p>
          <a:p>
            <a:pPr>
              <a:defRPr/>
            </a:pPr>
            <a:r>
              <a:rPr lang="ja-JP" altLang="en-US" sz="2800" dirty="0">
                <a:solidFill>
                  <a:srgbClr val="FFFF00"/>
                </a:solidFill>
                <a:effectLst>
                  <a:outerShdw blurRad="38100" dist="38100" dir="2700000" algn="tl">
                    <a:srgbClr val="000000"/>
                  </a:outerShdw>
                </a:effectLst>
                <a:latin typeface="ＭＳ Ｐゴシック" pitchFamily="50" charset="-128"/>
              </a:rPr>
              <a:t>負荷後２時間 </a:t>
            </a:r>
            <a:r>
              <a:rPr lang="en-US" altLang="ja-JP" sz="2800" dirty="0">
                <a:solidFill>
                  <a:srgbClr val="FFFF00"/>
                </a:solidFill>
                <a:effectLst>
                  <a:outerShdw blurRad="38100" dist="38100" dir="2700000" algn="tl">
                    <a:srgbClr val="000000"/>
                  </a:outerShdw>
                </a:effectLst>
                <a:latin typeface="ＭＳ Ｐゴシック" pitchFamily="50" charset="-128"/>
              </a:rPr>
              <a:t>153mg/dl</a:t>
            </a:r>
            <a:r>
              <a:rPr lang="ja-JP" altLang="en-US" sz="2800" dirty="0">
                <a:solidFill>
                  <a:srgbClr val="FFFF00"/>
                </a:solidFill>
                <a:effectLst>
                  <a:outerShdw blurRad="38100" dist="38100" dir="2700000" algn="tl">
                    <a:srgbClr val="000000"/>
                  </a:outerShdw>
                </a:effectLst>
                <a:latin typeface="ＭＳ Ｐゴシック" pitchFamily="50" charset="-128"/>
              </a:rPr>
              <a:t>以上</a:t>
            </a:r>
            <a:endParaRPr lang="en-US" altLang="ja-JP" sz="2800" dirty="0">
              <a:solidFill>
                <a:srgbClr val="FFFF00"/>
              </a:solidFill>
              <a:effectLst>
                <a:outerShdw blurRad="38100" dist="38100" dir="2700000" algn="tl">
                  <a:srgbClr val="000000"/>
                </a:outerShdw>
              </a:effectLst>
              <a:latin typeface="ＭＳ Ｐゴシック" pitchFamily="50" charset="-128"/>
            </a:endParaRPr>
          </a:p>
          <a:p>
            <a:pPr>
              <a:defRPr/>
            </a:pPr>
            <a:r>
              <a:rPr lang="en-US" altLang="ja-JP" sz="2800" dirty="0">
                <a:solidFill>
                  <a:srgbClr val="FFFF00"/>
                </a:solidFill>
                <a:effectLst>
                  <a:outerShdw blurRad="38100" dist="38100" dir="2700000" algn="tl">
                    <a:srgbClr val="000000"/>
                  </a:outerShdw>
                </a:effectLst>
                <a:latin typeface="ＭＳ Ｐゴシック" pitchFamily="50" charset="-128"/>
              </a:rPr>
              <a:t>(</a:t>
            </a:r>
            <a:r>
              <a:rPr lang="ja-JP" altLang="en-US" sz="2800" dirty="0">
                <a:solidFill>
                  <a:srgbClr val="FFFF00"/>
                </a:solidFill>
                <a:effectLst>
                  <a:outerShdw blurRad="38100" dist="38100" dir="2700000" algn="tl">
                    <a:srgbClr val="000000"/>
                  </a:outerShdw>
                </a:effectLst>
                <a:latin typeface="ＭＳ Ｐゴシック" pitchFamily="50" charset="-128"/>
              </a:rPr>
              <a:t>どれか１つ</a:t>
            </a:r>
            <a:r>
              <a:rPr lang="en-US" altLang="ja-JP" sz="2800" dirty="0">
                <a:solidFill>
                  <a:srgbClr val="FFFF00"/>
                </a:solidFill>
                <a:effectLst>
                  <a:outerShdw blurRad="38100" dist="38100" dir="2700000" algn="tl">
                    <a:srgbClr val="000000"/>
                  </a:outerShdw>
                </a:effectLst>
                <a:latin typeface="ＭＳ Ｐゴシック" pitchFamily="50" charset="-128"/>
              </a:rPr>
              <a:t>)</a:t>
            </a:r>
            <a:endParaRPr lang="ja-JP" altLang="en-US" sz="2800" dirty="0">
              <a:solidFill>
                <a:srgbClr val="FFFF00"/>
              </a:solidFill>
              <a:effectLst>
                <a:outerShdw blurRad="38100" dist="38100" dir="2700000" algn="tl">
                  <a:srgbClr val="000000"/>
                </a:outerShdw>
              </a:effectLst>
              <a:latin typeface="ＭＳ Ｐゴシック" pitchFamily="50" charset="-128"/>
            </a:endParaRPr>
          </a:p>
        </p:txBody>
      </p:sp>
      <p:sp>
        <p:nvSpPr>
          <p:cNvPr id="452615" name="Rectangle 7"/>
          <p:cNvSpPr>
            <a:spLocks noChangeArrowheads="1"/>
          </p:cNvSpPr>
          <p:nvPr/>
        </p:nvSpPr>
        <p:spPr bwMode="auto">
          <a:xfrm>
            <a:off x="719138" y="4491038"/>
            <a:ext cx="7745412" cy="692150"/>
          </a:xfrm>
          <a:prstGeom prst="rect">
            <a:avLst/>
          </a:prstGeom>
          <a:noFill/>
          <a:ln w="9525">
            <a:noFill/>
            <a:miter lim="800000"/>
            <a:headEnd/>
            <a:tailEnd/>
          </a:ln>
        </p:spPr>
        <p:txBody>
          <a:bodyPr wrap="none" lIns="0" tIns="0" rIns="0" bIns="0">
            <a:spAutoFit/>
          </a:bodyPr>
          <a:lstStyle/>
          <a:p>
            <a:pPr algn="ctr">
              <a:defRPr/>
            </a:pPr>
            <a:r>
              <a:rPr lang="ja-JP" altLang="en-US" sz="4400">
                <a:solidFill>
                  <a:srgbClr val="FFCCFF"/>
                </a:solidFill>
                <a:effectLst>
                  <a:outerShdw blurRad="38100" dist="38100" dir="2700000" algn="tl">
                    <a:srgbClr val="000000"/>
                  </a:outerShdw>
                </a:effectLst>
                <a:latin typeface="ＭＳ Ｐゴシック" pitchFamily="50" charset="-128"/>
              </a:rPr>
              <a:t>放置すると</a:t>
            </a:r>
            <a:r>
              <a:rPr lang="ja-JP" altLang="en-US" sz="4400">
                <a:solidFill>
                  <a:srgbClr val="FF9966"/>
                </a:solidFill>
                <a:effectLst>
                  <a:outerShdw blurRad="38100" dist="38100" dir="2700000" algn="tl">
                    <a:srgbClr val="000000"/>
                  </a:outerShdw>
                </a:effectLst>
                <a:latin typeface="ＭＳ Ｐゴシック" pitchFamily="50" charset="-128"/>
              </a:rPr>
              <a:t>合併症（巨大児など）</a:t>
            </a:r>
            <a:endParaRPr lang="ja-JP" altLang="en-US" sz="2800">
              <a:solidFill>
                <a:srgbClr val="FFCCFF"/>
              </a:solidFill>
              <a:effectLst>
                <a:outerShdw blurRad="38100" dist="38100" dir="2700000" algn="tl">
                  <a:srgbClr val="000000"/>
                </a:outerShdw>
              </a:effectLst>
              <a:latin typeface="ＭＳ Ｐゴシック" pitchFamily="50" charset="-128"/>
            </a:endParaRPr>
          </a:p>
        </p:txBody>
      </p:sp>
      <p:sp>
        <p:nvSpPr>
          <p:cNvPr id="452616" name="Text Box 8"/>
          <p:cNvSpPr txBox="1">
            <a:spLocks noChangeArrowheads="1"/>
          </p:cNvSpPr>
          <p:nvPr/>
        </p:nvSpPr>
        <p:spPr bwMode="auto">
          <a:xfrm>
            <a:off x="107950" y="5257800"/>
            <a:ext cx="8928100" cy="400110"/>
          </a:xfrm>
          <a:prstGeom prst="rect">
            <a:avLst/>
          </a:prstGeom>
          <a:noFill/>
          <a:ln w="9525">
            <a:noFill/>
            <a:miter lim="800000"/>
            <a:headEnd/>
            <a:tailEnd/>
          </a:ln>
          <a:effectLst/>
        </p:spPr>
        <p:txBody>
          <a:bodyPr>
            <a:spAutoFit/>
          </a:bodyPr>
          <a:lstStyle/>
          <a:p>
            <a:pPr algn="ctr">
              <a:defRPr/>
            </a:pPr>
            <a:r>
              <a:rPr lang="ja-JP" altLang="en-US" sz="2000">
                <a:solidFill>
                  <a:srgbClr val="D0EAEC"/>
                </a:solidFill>
                <a:effectLst>
                  <a:outerShdw blurRad="38100" dist="38100" dir="2700000" algn="tl">
                    <a:srgbClr val="000000"/>
                  </a:outerShdw>
                </a:effectLst>
                <a:latin typeface="ＭＳ Ｐゴシック" pitchFamily="50" charset="-128"/>
              </a:rPr>
              <a:t>（糖尿病の診断基準の</a:t>
            </a:r>
            <a:r>
              <a:rPr lang="ja-JP" altLang="en-US" sz="2000">
                <a:solidFill>
                  <a:srgbClr val="FFFF00"/>
                </a:solidFill>
                <a:effectLst>
                  <a:outerShdw blurRad="38100" dist="38100" dir="2700000" algn="tl">
                    <a:srgbClr val="000000"/>
                  </a:outerShdw>
                </a:effectLst>
                <a:latin typeface="ＭＳ Ｐゴシック" pitchFamily="50" charset="-128"/>
              </a:rPr>
              <a:t>血糖値</a:t>
            </a:r>
            <a:r>
              <a:rPr lang="ja-JP" altLang="en-US" sz="2000">
                <a:solidFill>
                  <a:srgbClr val="D0EAEC"/>
                </a:solidFill>
                <a:effectLst>
                  <a:outerShdw blurRad="38100" dist="38100" dir="2700000" algn="tl">
                    <a:srgbClr val="000000"/>
                  </a:outerShdw>
                </a:effectLst>
                <a:latin typeface="ＭＳ Ｐゴシック" pitchFamily="50" charset="-128"/>
              </a:rPr>
              <a:t>は合併症発症で決めている！）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215011" y="115570"/>
            <a:ext cx="6713979" cy="5266055"/>
          </a:xfrm>
          <a:prstGeom prst="rect">
            <a:avLst/>
          </a:prstGeom>
        </p:spPr>
      </p:pic>
      <p:sp>
        <p:nvSpPr>
          <p:cNvPr id="3" name="正方形/長方形 2"/>
          <p:cNvSpPr/>
          <p:nvPr/>
        </p:nvSpPr>
        <p:spPr>
          <a:xfrm>
            <a:off x="0" y="5380672"/>
            <a:ext cx="9144000" cy="1477328"/>
          </a:xfrm>
          <a:prstGeom prst="rect">
            <a:avLst/>
          </a:prstGeom>
        </p:spPr>
        <p:txBody>
          <a:bodyPr wrap="square">
            <a:spAutoFit/>
          </a:bodyPr>
          <a:lstStyle/>
          <a:p>
            <a:r>
              <a:rPr lang="en-US" altLang="ja-JP" sz="1800" b="0" dirty="0" smtClean="0">
                <a:solidFill>
                  <a:schemeClr val="bg1"/>
                </a:solidFill>
              </a:rPr>
              <a:t>The </a:t>
            </a:r>
            <a:r>
              <a:rPr lang="en-US" altLang="ja-JP" sz="1800" b="0" dirty="0">
                <a:solidFill>
                  <a:schemeClr val="bg1"/>
                </a:solidFill>
              </a:rPr>
              <a:t>group developed </a:t>
            </a:r>
            <a:r>
              <a:rPr lang="en-US" altLang="ja-JP" sz="1800" b="0" dirty="0" smtClean="0">
                <a:solidFill>
                  <a:schemeClr val="bg1"/>
                </a:solidFill>
              </a:rPr>
              <a:t>diagnostic</a:t>
            </a:r>
            <a:r>
              <a:rPr lang="ja-JP" altLang="en-US" sz="1800" b="0" dirty="0">
                <a:solidFill>
                  <a:schemeClr val="bg1"/>
                </a:solidFill>
              </a:rPr>
              <a:t> </a:t>
            </a:r>
            <a:r>
              <a:rPr lang="en-US" altLang="ja-JP" sz="1800" b="0" dirty="0" smtClean="0">
                <a:solidFill>
                  <a:schemeClr val="bg1"/>
                </a:solidFill>
              </a:rPr>
              <a:t>cut </a:t>
            </a:r>
            <a:r>
              <a:rPr lang="en-US" altLang="ja-JP" sz="1800" b="0" dirty="0">
                <a:solidFill>
                  <a:schemeClr val="bg1"/>
                </a:solidFill>
              </a:rPr>
              <a:t>points for the fasting, 1-h, </a:t>
            </a:r>
            <a:r>
              <a:rPr lang="en-US" altLang="ja-JP" sz="1800" b="0" dirty="0" smtClean="0">
                <a:solidFill>
                  <a:schemeClr val="bg1"/>
                </a:solidFill>
              </a:rPr>
              <a:t>and 2-h </a:t>
            </a:r>
            <a:r>
              <a:rPr lang="en-US" altLang="ja-JP" sz="1800" b="0" dirty="0">
                <a:solidFill>
                  <a:schemeClr val="bg1"/>
                </a:solidFill>
              </a:rPr>
              <a:t>plasma glucose measurements </a:t>
            </a:r>
            <a:r>
              <a:rPr lang="en-US" altLang="ja-JP" sz="1800" b="0" dirty="0" smtClean="0">
                <a:solidFill>
                  <a:schemeClr val="bg1"/>
                </a:solidFill>
              </a:rPr>
              <a:t>that conveyed </a:t>
            </a:r>
            <a:r>
              <a:rPr lang="en-US" altLang="ja-JP" sz="1800" b="0" dirty="0">
                <a:solidFill>
                  <a:schemeClr val="bg1"/>
                </a:solidFill>
              </a:rPr>
              <a:t>an odds ratio for adverse </a:t>
            </a:r>
            <a:r>
              <a:rPr lang="en-US" altLang="ja-JP" sz="1800" b="0" dirty="0" smtClean="0">
                <a:solidFill>
                  <a:schemeClr val="bg1"/>
                </a:solidFill>
              </a:rPr>
              <a:t>outcomes of </a:t>
            </a:r>
            <a:r>
              <a:rPr lang="en-US" altLang="ja-JP" sz="1800" b="0" dirty="0">
                <a:solidFill>
                  <a:srgbClr val="FFFF00"/>
                </a:solidFill>
              </a:rPr>
              <a:t>at least 1.75 </a:t>
            </a:r>
            <a:r>
              <a:rPr lang="en-US" altLang="ja-JP" sz="1800" b="0" dirty="0">
                <a:solidFill>
                  <a:schemeClr val="bg1"/>
                </a:solidFill>
              </a:rPr>
              <a:t>compared </a:t>
            </a:r>
            <a:r>
              <a:rPr lang="en-US" altLang="ja-JP" sz="1800" b="0" dirty="0" smtClean="0">
                <a:solidFill>
                  <a:schemeClr val="bg1"/>
                </a:solidFill>
              </a:rPr>
              <a:t>with women </a:t>
            </a:r>
            <a:r>
              <a:rPr lang="en-US" altLang="ja-JP" sz="1800" b="0" dirty="0">
                <a:solidFill>
                  <a:schemeClr val="bg1"/>
                </a:solidFill>
              </a:rPr>
              <a:t>with the mean glucose levels </a:t>
            </a:r>
            <a:r>
              <a:rPr lang="en-US" altLang="ja-JP" sz="1800" b="0" dirty="0" smtClean="0">
                <a:solidFill>
                  <a:schemeClr val="bg1"/>
                </a:solidFill>
              </a:rPr>
              <a:t>in the </a:t>
            </a:r>
            <a:r>
              <a:rPr lang="en-US" altLang="ja-JP" sz="1800" b="0" dirty="0">
                <a:solidFill>
                  <a:schemeClr val="bg1"/>
                </a:solidFill>
              </a:rPr>
              <a:t>HAPO </a:t>
            </a:r>
            <a:r>
              <a:rPr lang="en-US" altLang="ja-JP" sz="1800" b="0" dirty="0" smtClean="0">
                <a:solidFill>
                  <a:schemeClr val="bg1"/>
                </a:solidFill>
              </a:rPr>
              <a:t>study</a:t>
            </a:r>
            <a:r>
              <a:rPr lang="ja-JP" altLang="en-US" sz="1800" b="0" dirty="0">
                <a:solidFill>
                  <a:schemeClr val="bg1"/>
                </a:solidFill>
              </a:rPr>
              <a:t> </a:t>
            </a:r>
            <a:r>
              <a:rPr lang="en-US" altLang="ja-JP" sz="1800" b="0" dirty="0" smtClean="0">
                <a:solidFill>
                  <a:schemeClr val="bg1"/>
                </a:solidFill>
              </a:rPr>
              <a:t>(23316 </a:t>
            </a:r>
            <a:r>
              <a:rPr lang="en-US" altLang="ja-JP" sz="1800" b="0" dirty="0">
                <a:solidFill>
                  <a:schemeClr val="bg1"/>
                </a:solidFill>
              </a:rPr>
              <a:t>pregnant </a:t>
            </a:r>
            <a:r>
              <a:rPr lang="en-US" altLang="ja-JP" sz="1800" b="0" dirty="0" smtClean="0">
                <a:solidFill>
                  <a:schemeClr val="bg1"/>
                </a:solidFill>
              </a:rPr>
              <a:t>women). </a:t>
            </a:r>
            <a:r>
              <a:rPr lang="en-US" altLang="ja-JP" sz="1800" b="0" dirty="0">
                <a:solidFill>
                  <a:schemeClr val="bg1"/>
                </a:solidFill>
              </a:rPr>
              <a:t> </a:t>
            </a:r>
            <a:r>
              <a:rPr lang="ja-JP" altLang="en-US" sz="1800" b="0" dirty="0" smtClean="0">
                <a:solidFill>
                  <a:schemeClr val="bg1"/>
                </a:solidFill>
              </a:rPr>
              <a:t>平均血糖 </a:t>
            </a:r>
            <a:r>
              <a:rPr lang="en-US" altLang="ja-JP" sz="1800" b="0" dirty="0" smtClean="0">
                <a:solidFill>
                  <a:schemeClr val="bg1"/>
                </a:solidFill>
              </a:rPr>
              <a:t>(FPG 80.9mg/dl, 1-h PG 134.1mg/dl, 2-h PG 111.0mg/dl) </a:t>
            </a:r>
            <a:r>
              <a:rPr lang="ja-JP" altLang="en-US" sz="1800" b="0" dirty="0" smtClean="0">
                <a:solidFill>
                  <a:schemeClr val="bg1"/>
                </a:solidFill>
              </a:rPr>
              <a:t>の女性に比較し</a:t>
            </a:r>
            <a:r>
              <a:rPr lang="en-US" altLang="ja-JP" sz="1800" b="0" dirty="0" smtClean="0">
                <a:solidFill>
                  <a:schemeClr val="bg1"/>
                </a:solidFill>
              </a:rPr>
              <a:t>1.75</a:t>
            </a:r>
            <a:r>
              <a:rPr lang="ja-JP" altLang="en-US" sz="1800" b="0" dirty="0" smtClean="0">
                <a:solidFill>
                  <a:schemeClr val="bg1"/>
                </a:solidFill>
              </a:rPr>
              <a:t>倍</a:t>
            </a:r>
            <a:r>
              <a:rPr lang="ja-JP" altLang="en-US" sz="1800" b="0" dirty="0">
                <a:solidFill>
                  <a:schemeClr val="bg1"/>
                </a:solidFill>
              </a:rPr>
              <a:t>以上</a:t>
            </a:r>
            <a:r>
              <a:rPr lang="ja-JP" altLang="en-US" sz="1800" b="0" dirty="0" smtClean="0">
                <a:solidFill>
                  <a:schemeClr val="bg1"/>
                </a:solidFill>
              </a:rPr>
              <a:t>のリスクとなる血糖が閾値</a:t>
            </a:r>
            <a:endParaRPr lang="ja-JP" altLang="en-US" sz="1800" dirty="0">
              <a:solidFill>
                <a:schemeClr val="bg1"/>
              </a:solidFill>
            </a:endParaRPr>
          </a:p>
        </p:txBody>
      </p:sp>
    </p:spTree>
    <p:extLst>
      <p:ext uri="{BB962C8B-B14F-4D97-AF65-F5344CB8AC3E}">
        <p14:creationId xmlns:p14="http://schemas.microsoft.com/office/powerpoint/2010/main" val="1396954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2581354" y="476250"/>
            <a:ext cx="3759041" cy="738664"/>
          </a:xfrm>
          <a:prstGeom prst="rect">
            <a:avLst/>
          </a:prstGeom>
          <a:noFill/>
          <a:ln w="9525">
            <a:noFill/>
            <a:miter lim="800000"/>
            <a:headEnd/>
            <a:tailEnd/>
          </a:ln>
        </p:spPr>
        <p:txBody>
          <a:bodyPr wrap="none" lIns="0" tIns="0" rIns="0" bIns="0">
            <a:spAutoFit/>
          </a:bodyPr>
          <a:lstStyle/>
          <a:p>
            <a:pPr algn="ctr">
              <a:defRPr/>
            </a:pPr>
            <a:r>
              <a:rPr lang="ja-JP" altLang="en-US" sz="4800" dirty="0">
                <a:solidFill>
                  <a:srgbClr val="FFFF00"/>
                </a:solidFill>
                <a:effectLst>
                  <a:outerShdw blurRad="38100" dist="38100" dir="2700000" algn="tl">
                    <a:srgbClr val="000000"/>
                  </a:outerShdw>
                </a:effectLst>
                <a:latin typeface="ＭＳ Ｐゴシック" pitchFamily="50" charset="-128"/>
              </a:rPr>
              <a:t>糖尿病 とは？</a:t>
            </a:r>
            <a:endParaRPr lang="ja-JP" altLang="en-US" sz="3200" dirty="0">
              <a:solidFill>
                <a:srgbClr val="FFFF00"/>
              </a:solidFill>
              <a:effectLst>
                <a:outerShdw blurRad="38100" dist="38100" dir="2700000" algn="tl">
                  <a:srgbClr val="000000"/>
                </a:outerShdw>
              </a:effectLst>
              <a:latin typeface="ＭＳ Ｐゴシック" pitchFamily="50" charset="-128"/>
            </a:endParaRPr>
          </a:p>
        </p:txBody>
      </p:sp>
      <p:sp>
        <p:nvSpPr>
          <p:cNvPr id="452611" name="Rectangle 3"/>
          <p:cNvSpPr>
            <a:spLocks noChangeArrowheads="1"/>
          </p:cNvSpPr>
          <p:nvPr/>
        </p:nvSpPr>
        <p:spPr bwMode="auto">
          <a:xfrm>
            <a:off x="1547813" y="1628775"/>
            <a:ext cx="6051337" cy="677108"/>
          </a:xfrm>
          <a:prstGeom prst="rect">
            <a:avLst/>
          </a:prstGeom>
          <a:noFill/>
          <a:ln w="9525">
            <a:noFill/>
            <a:miter lim="800000"/>
            <a:headEnd/>
            <a:tailEnd/>
          </a:ln>
        </p:spPr>
        <p:txBody>
          <a:bodyPr wrap="none" lIns="0" tIns="0" rIns="0" bIns="0">
            <a:spAutoFit/>
          </a:bodyPr>
          <a:lstStyle/>
          <a:p>
            <a:pPr>
              <a:defRPr/>
            </a:pPr>
            <a:r>
              <a:rPr lang="ja-JP" altLang="en-US" sz="4400">
                <a:solidFill>
                  <a:srgbClr val="FFFF00"/>
                </a:solidFill>
                <a:effectLst>
                  <a:outerShdw blurRad="38100" dist="38100" dir="2700000" algn="tl">
                    <a:srgbClr val="000000"/>
                  </a:outerShdw>
                </a:effectLst>
                <a:latin typeface="ＭＳ Ｐゴシック" pitchFamily="50" charset="-128"/>
              </a:rPr>
              <a:t>血糖</a:t>
            </a:r>
            <a:r>
              <a:rPr lang="ja-JP" altLang="en-US" sz="4400">
                <a:solidFill>
                  <a:srgbClr val="FFFFFF"/>
                </a:solidFill>
                <a:effectLst>
                  <a:outerShdw blurRad="38100" dist="38100" dir="2700000" algn="tl">
                    <a:srgbClr val="000000"/>
                  </a:outerShdw>
                </a:effectLst>
                <a:latin typeface="ＭＳ Ｐゴシック" pitchFamily="50" charset="-128"/>
              </a:rPr>
              <a:t>が上昇する病気です</a:t>
            </a:r>
            <a:endParaRPr lang="ja-JP" altLang="en-US" sz="2800">
              <a:solidFill>
                <a:srgbClr val="000000"/>
              </a:solidFill>
              <a:effectLst>
                <a:outerShdw blurRad="38100" dist="38100" dir="2700000" algn="tl">
                  <a:srgbClr val="FFFFFF"/>
                </a:outerShdw>
              </a:effectLst>
              <a:latin typeface="ＭＳ Ｐゴシック" pitchFamily="50" charset="-128"/>
            </a:endParaRPr>
          </a:p>
        </p:txBody>
      </p:sp>
      <p:sp>
        <p:nvSpPr>
          <p:cNvPr id="64516" name="Rectangle 4"/>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64517" name="Rectangle 5"/>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452615" name="Rectangle 7"/>
          <p:cNvSpPr>
            <a:spLocks noChangeArrowheads="1"/>
          </p:cNvSpPr>
          <p:nvPr/>
        </p:nvSpPr>
        <p:spPr bwMode="auto">
          <a:xfrm>
            <a:off x="2389188" y="4551363"/>
            <a:ext cx="4392612" cy="692150"/>
          </a:xfrm>
          <a:prstGeom prst="rect">
            <a:avLst/>
          </a:prstGeom>
          <a:noFill/>
          <a:ln w="9525">
            <a:noFill/>
            <a:miter lim="800000"/>
            <a:headEnd/>
            <a:tailEnd/>
          </a:ln>
        </p:spPr>
        <p:txBody>
          <a:bodyPr wrap="none" lIns="0" tIns="0" rIns="0" bIns="0">
            <a:spAutoFit/>
          </a:bodyPr>
          <a:lstStyle/>
          <a:p>
            <a:pPr algn="ctr">
              <a:defRPr/>
            </a:pPr>
            <a:r>
              <a:rPr lang="ja-JP" altLang="en-US" sz="4400" dirty="0">
                <a:solidFill>
                  <a:srgbClr val="FFCCFF"/>
                </a:solidFill>
                <a:effectLst>
                  <a:outerShdw blurRad="38100" dist="38100" dir="2700000" algn="tl">
                    <a:srgbClr val="000000"/>
                  </a:outerShdw>
                </a:effectLst>
                <a:latin typeface="ＭＳ Ｐゴシック" pitchFamily="50" charset="-128"/>
              </a:rPr>
              <a:t>放置すると</a:t>
            </a:r>
            <a:r>
              <a:rPr lang="ja-JP" altLang="en-US" sz="4400" dirty="0">
                <a:solidFill>
                  <a:srgbClr val="FF9966"/>
                </a:solidFill>
                <a:effectLst>
                  <a:outerShdw blurRad="38100" dist="38100" dir="2700000" algn="tl">
                    <a:srgbClr val="000000"/>
                  </a:outerShdw>
                </a:effectLst>
                <a:latin typeface="ＭＳ Ｐゴシック" pitchFamily="50" charset="-128"/>
              </a:rPr>
              <a:t>合併症</a:t>
            </a:r>
            <a:endParaRPr lang="ja-JP" altLang="en-US" sz="2800" dirty="0">
              <a:solidFill>
                <a:srgbClr val="FFCCFF"/>
              </a:solidFill>
              <a:effectLst>
                <a:outerShdw blurRad="38100" dist="38100" dir="2700000" algn="tl">
                  <a:srgbClr val="000000"/>
                </a:outerShdw>
              </a:effectLst>
              <a:latin typeface="ＭＳ Ｐゴシック" pitchFamily="50" charset="-128"/>
            </a:endParaRPr>
          </a:p>
        </p:txBody>
      </p:sp>
      <p:sp>
        <p:nvSpPr>
          <p:cNvPr id="452616" name="Text Box 8"/>
          <p:cNvSpPr txBox="1">
            <a:spLocks noChangeArrowheads="1"/>
          </p:cNvSpPr>
          <p:nvPr/>
        </p:nvSpPr>
        <p:spPr bwMode="auto">
          <a:xfrm>
            <a:off x="107950" y="5318125"/>
            <a:ext cx="8928100" cy="400110"/>
          </a:xfrm>
          <a:prstGeom prst="rect">
            <a:avLst/>
          </a:prstGeom>
          <a:noFill/>
          <a:ln w="9525">
            <a:noFill/>
            <a:miter lim="800000"/>
            <a:headEnd/>
            <a:tailEnd/>
          </a:ln>
          <a:effectLst/>
        </p:spPr>
        <p:txBody>
          <a:bodyPr>
            <a:spAutoFit/>
          </a:bodyPr>
          <a:lstStyle/>
          <a:p>
            <a:pPr algn="ctr">
              <a:defRPr/>
            </a:pPr>
            <a:r>
              <a:rPr lang="ja-JP" altLang="en-US" sz="2000">
                <a:solidFill>
                  <a:srgbClr val="D0EAEC"/>
                </a:solidFill>
                <a:effectLst>
                  <a:outerShdw blurRad="38100" dist="38100" dir="2700000" algn="tl">
                    <a:srgbClr val="000000"/>
                  </a:outerShdw>
                </a:effectLst>
                <a:latin typeface="ＭＳ Ｐゴシック" pitchFamily="50" charset="-128"/>
              </a:rPr>
              <a:t>（糖尿病の診断基準の</a:t>
            </a:r>
            <a:r>
              <a:rPr lang="ja-JP" altLang="en-US" sz="2000">
                <a:solidFill>
                  <a:srgbClr val="FFFF00"/>
                </a:solidFill>
                <a:effectLst>
                  <a:outerShdw blurRad="38100" dist="38100" dir="2700000" algn="tl">
                    <a:srgbClr val="000000"/>
                  </a:outerShdw>
                </a:effectLst>
                <a:latin typeface="ＭＳ Ｐゴシック" pitchFamily="50" charset="-128"/>
              </a:rPr>
              <a:t>血糖値</a:t>
            </a:r>
            <a:r>
              <a:rPr lang="ja-JP" altLang="en-US" sz="2000">
                <a:solidFill>
                  <a:srgbClr val="D0EAEC"/>
                </a:solidFill>
                <a:effectLst>
                  <a:outerShdw blurRad="38100" dist="38100" dir="2700000" algn="tl">
                    <a:srgbClr val="000000"/>
                  </a:outerShdw>
                </a:effectLst>
                <a:latin typeface="ＭＳ Ｐゴシック" pitchFamily="50" charset="-128"/>
              </a:rPr>
              <a:t>は合併症発症で決めている！）</a:t>
            </a:r>
          </a:p>
        </p:txBody>
      </p:sp>
      <p:sp>
        <p:nvSpPr>
          <p:cNvPr id="522248" name="Text Box 8"/>
          <p:cNvSpPr txBox="1">
            <a:spLocks noChangeArrowheads="1"/>
          </p:cNvSpPr>
          <p:nvPr/>
        </p:nvSpPr>
        <p:spPr bwMode="auto">
          <a:xfrm>
            <a:off x="2173288" y="2420938"/>
            <a:ext cx="4671472" cy="206210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3200" dirty="0">
                <a:solidFill>
                  <a:srgbClr val="FFFF00"/>
                </a:solidFill>
                <a:effectLst>
                  <a:outerShdw blurRad="38100" dist="38100" dir="2700000" algn="tl">
                    <a:srgbClr val="000000"/>
                  </a:outerShdw>
                </a:effectLst>
                <a:latin typeface="ＭＳ Ｐゴシック" pitchFamily="50" charset="-128"/>
              </a:rPr>
              <a:t>HbA</a:t>
            </a:r>
            <a:r>
              <a:rPr lang="en-US" altLang="ja-JP" sz="2000" dirty="0">
                <a:solidFill>
                  <a:srgbClr val="FFFF00"/>
                </a:solidFill>
                <a:effectLst>
                  <a:outerShdw blurRad="38100" dist="38100" dir="2700000" algn="tl">
                    <a:srgbClr val="000000"/>
                  </a:outerShdw>
                </a:effectLst>
                <a:latin typeface="ＭＳ Ｐゴシック" pitchFamily="50" charset="-128"/>
              </a:rPr>
              <a:t>1C</a:t>
            </a:r>
            <a:r>
              <a:rPr lang="en-US" altLang="ja-JP" sz="3200" dirty="0">
                <a:solidFill>
                  <a:srgbClr val="FFFF00"/>
                </a:solidFill>
                <a:effectLst>
                  <a:outerShdw blurRad="38100" dist="38100" dir="2700000" algn="tl">
                    <a:srgbClr val="000000"/>
                  </a:outerShdw>
                </a:effectLst>
                <a:latin typeface="ＭＳ Ｐゴシック" pitchFamily="50" charset="-128"/>
              </a:rPr>
              <a:t>(NGSP) 6.5%</a:t>
            </a:r>
            <a:r>
              <a:rPr lang="ja-JP" altLang="en-US" sz="3200" dirty="0">
                <a:solidFill>
                  <a:srgbClr val="FFFF00"/>
                </a:solidFill>
                <a:effectLst>
                  <a:outerShdw blurRad="38100" dist="38100" dir="2700000" algn="tl">
                    <a:srgbClr val="000000"/>
                  </a:outerShdw>
                </a:effectLst>
                <a:latin typeface="ＭＳ Ｐゴシック" pitchFamily="50" charset="-128"/>
              </a:rPr>
              <a:t>以上</a:t>
            </a:r>
            <a:endParaRPr lang="en-US" altLang="ja-JP" sz="3200" dirty="0">
              <a:solidFill>
                <a:srgbClr val="FFFF00"/>
              </a:solidFill>
              <a:effectLst>
                <a:outerShdw blurRad="38100" dist="38100" dir="2700000" algn="tl">
                  <a:srgbClr val="000000"/>
                </a:outerShdw>
              </a:effectLst>
              <a:latin typeface="ＭＳ Ｐゴシック" pitchFamily="50" charset="-128"/>
            </a:endParaRPr>
          </a:p>
          <a:p>
            <a:pPr>
              <a:defRPr/>
            </a:pPr>
            <a:r>
              <a:rPr lang="ja-JP" altLang="en-US" sz="3200" dirty="0">
                <a:solidFill>
                  <a:srgbClr val="FFFF00"/>
                </a:solidFill>
                <a:effectLst>
                  <a:outerShdw blurRad="38100" dist="38100" dir="2700000" algn="tl">
                    <a:srgbClr val="000000"/>
                  </a:outerShdw>
                </a:effectLst>
                <a:latin typeface="ＭＳ Ｐゴシック" pitchFamily="50" charset="-128"/>
              </a:rPr>
              <a:t>空腹時 </a:t>
            </a:r>
            <a:r>
              <a:rPr lang="en-US" altLang="ja-JP" sz="3200" dirty="0">
                <a:solidFill>
                  <a:srgbClr val="FFFF00"/>
                </a:solidFill>
                <a:effectLst>
                  <a:outerShdw blurRad="38100" dist="38100" dir="2700000" algn="tl">
                    <a:srgbClr val="000000"/>
                  </a:outerShdw>
                </a:effectLst>
                <a:latin typeface="ＭＳ Ｐゴシック" pitchFamily="50" charset="-128"/>
              </a:rPr>
              <a:t>126mg/dl</a:t>
            </a:r>
            <a:r>
              <a:rPr lang="ja-JP" altLang="en-US" sz="3200" dirty="0">
                <a:solidFill>
                  <a:srgbClr val="FFFF00"/>
                </a:solidFill>
                <a:effectLst>
                  <a:outerShdw blurRad="38100" dist="38100" dir="2700000" algn="tl">
                    <a:srgbClr val="000000"/>
                  </a:outerShdw>
                </a:effectLst>
                <a:latin typeface="ＭＳ Ｐゴシック" pitchFamily="50" charset="-128"/>
              </a:rPr>
              <a:t>以上，</a:t>
            </a:r>
          </a:p>
          <a:p>
            <a:pPr>
              <a:defRPr/>
            </a:pPr>
            <a:r>
              <a:rPr lang="ja-JP" altLang="en-US" sz="3200" dirty="0">
                <a:solidFill>
                  <a:srgbClr val="FFFF00"/>
                </a:solidFill>
                <a:effectLst>
                  <a:outerShdw blurRad="38100" dist="38100" dir="2700000" algn="tl">
                    <a:srgbClr val="000000"/>
                  </a:outerShdw>
                </a:effectLst>
                <a:latin typeface="ＭＳ Ｐゴシック" pitchFamily="50" charset="-128"/>
              </a:rPr>
              <a:t>随時血糖 </a:t>
            </a:r>
            <a:r>
              <a:rPr lang="en-US" altLang="ja-JP" sz="3200" dirty="0">
                <a:solidFill>
                  <a:srgbClr val="FFFF00"/>
                </a:solidFill>
                <a:effectLst>
                  <a:outerShdw blurRad="38100" dist="38100" dir="2700000" algn="tl">
                    <a:srgbClr val="000000"/>
                  </a:outerShdw>
                </a:effectLst>
                <a:latin typeface="ＭＳ Ｐゴシック" pitchFamily="50" charset="-128"/>
              </a:rPr>
              <a:t>200mg/dl</a:t>
            </a:r>
            <a:r>
              <a:rPr lang="ja-JP" altLang="en-US" sz="3200" dirty="0">
                <a:solidFill>
                  <a:srgbClr val="FFFF00"/>
                </a:solidFill>
                <a:effectLst>
                  <a:outerShdw blurRad="38100" dist="38100" dir="2700000" algn="tl">
                    <a:srgbClr val="000000"/>
                  </a:outerShdw>
                </a:effectLst>
                <a:latin typeface="ＭＳ Ｐゴシック" pitchFamily="50" charset="-128"/>
              </a:rPr>
              <a:t>以上，</a:t>
            </a:r>
          </a:p>
          <a:p>
            <a:pPr>
              <a:defRPr/>
            </a:pPr>
            <a:r>
              <a:rPr lang="ja-JP" altLang="en-US" sz="3200" dirty="0">
                <a:solidFill>
                  <a:srgbClr val="FFFF00"/>
                </a:solidFill>
                <a:effectLst>
                  <a:outerShdw blurRad="38100" dist="38100" dir="2700000" algn="tl">
                    <a:srgbClr val="000000"/>
                  </a:outerShdw>
                </a:effectLst>
                <a:latin typeface="ＭＳ Ｐゴシック" pitchFamily="50" charset="-128"/>
              </a:rPr>
              <a:t>負荷後 </a:t>
            </a:r>
            <a:r>
              <a:rPr lang="en-US" altLang="ja-JP" sz="3200" dirty="0">
                <a:solidFill>
                  <a:srgbClr val="FFFF00"/>
                </a:solidFill>
                <a:effectLst>
                  <a:outerShdw blurRad="38100" dist="38100" dir="2700000" algn="tl">
                    <a:srgbClr val="000000"/>
                  </a:outerShdw>
                </a:effectLst>
                <a:latin typeface="ＭＳ Ｐゴシック" pitchFamily="50" charset="-128"/>
              </a:rPr>
              <a:t>200mg/dl</a:t>
            </a:r>
            <a:r>
              <a:rPr lang="ja-JP" altLang="en-US" sz="3200" dirty="0">
                <a:solidFill>
                  <a:srgbClr val="FFFF00"/>
                </a:solidFill>
                <a:effectLst>
                  <a:outerShdw blurRad="38100" dist="38100" dir="2700000" algn="tl">
                    <a:srgbClr val="000000"/>
                  </a:outerShdw>
                </a:effectLst>
                <a:latin typeface="ＭＳ Ｐゴシック" pitchFamily="50" charset="-128"/>
              </a:rPr>
              <a:t>以上</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pi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6979" name="AutoShape 3"/>
          <p:cNvSpPr>
            <a:spLocks noChangeArrowheads="1"/>
          </p:cNvSpPr>
          <p:nvPr/>
        </p:nvSpPr>
        <p:spPr bwMode="auto">
          <a:xfrm>
            <a:off x="6084888" y="1385888"/>
            <a:ext cx="2879725" cy="5283200"/>
          </a:xfrm>
          <a:prstGeom prst="roundRect">
            <a:avLst>
              <a:gd name="adj" fmla="val 16667"/>
            </a:avLst>
          </a:prstGeom>
          <a:noFill/>
          <a:ln w="9525">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ja-JP"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6979"/>
                                        </p:tgtEl>
                                        <p:attrNameLst>
                                          <p:attrName>style.visibility</p:attrName>
                                        </p:attrNameLst>
                                      </p:cBhvr>
                                      <p:to>
                                        <p:strVal val="visible"/>
                                      </p:to>
                                    </p:set>
                                    <p:animEffect transition="in" filter="blinds(horizontal)">
                                      <p:cBhvr>
                                        <p:cTn id="7" dur="500"/>
                                        <p:tgtEl>
                                          <p:spTgt spid="76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5275" y="1104692"/>
            <a:ext cx="8705850" cy="5509200"/>
          </a:xfrm>
          <a:prstGeom prst="rect">
            <a:avLst/>
          </a:prstGeom>
        </p:spPr>
        <p:txBody>
          <a:bodyPr wrap="square">
            <a:spAutoFit/>
          </a:bodyPr>
          <a:lstStyle/>
          <a:p>
            <a:r>
              <a:rPr lang="ja-JP" altLang="ja-JP" sz="2800" dirty="0" smtClean="0">
                <a:solidFill>
                  <a:srgbClr val="7030A0"/>
                </a:solidFill>
              </a:rPr>
              <a:t>糖尿病といってもいろいろな病態があります</a:t>
            </a:r>
            <a:endParaRPr lang="en-US" altLang="ja-JP" sz="2800" dirty="0" smtClean="0">
              <a:solidFill>
                <a:srgbClr val="7030A0"/>
              </a:solidFill>
            </a:endParaRPr>
          </a:p>
          <a:p>
            <a:r>
              <a:rPr lang="ja-JP" altLang="en-US" sz="2800" dirty="0" smtClean="0">
                <a:solidFill>
                  <a:srgbClr val="7030A0"/>
                </a:solidFill>
              </a:rPr>
              <a:t>　　</a:t>
            </a:r>
            <a:r>
              <a:rPr lang="ja-JP" altLang="ja-JP" sz="2800" dirty="0" smtClean="0">
                <a:solidFill>
                  <a:srgbClr val="7030A0"/>
                </a:solidFill>
              </a:rPr>
              <a:t>→</a:t>
            </a:r>
            <a:r>
              <a:rPr lang="ja-JP" altLang="ja-JP" sz="2800" dirty="0" smtClean="0">
                <a:solidFill>
                  <a:srgbClr val="FF0000"/>
                </a:solidFill>
              </a:rPr>
              <a:t>治療が異なります</a:t>
            </a:r>
            <a:endParaRPr lang="en-US" altLang="ja-JP" sz="2800" dirty="0" smtClean="0">
              <a:solidFill>
                <a:srgbClr val="FF0000"/>
              </a:solidFill>
            </a:endParaRPr>
          </a:p>
          <a:p>
            <a:endParaRPr lang="ja-JP" altLang="ja-JP" sz="2800" dirty="0" smtClean="0">
              <a:solidFill>
                <a:srgbClr val="000000"/>
              </a:solidFill>
            </a:endParaRPr>
          </a:p>
          <a:p>
            <a:r>
              <a:rPr lang="ja-JP" altLang="ja-JP" sz="2800" dirty="0" smtClean="0">
                <a:solidFill>
                  <a:srgbClr val="000000"/>
                </a:solidFill>
              </a:rPr>
              <a:t>１型糖尿病　膵β細胞の破壊による消失</a:t>
            </a:r>
            <a:r>
              <a:rPr lang="en-US" altLang="ja-JP" sz="2800" dirty="0" smtClean="0">
                <a:solidFill>
                  <a:srgbClr val="000000"/>
                </a:solidFill>
              </a:rPr>
              <a:t>[</a:t>
            </a:r>
            <a:r>
              <a:rPr lang="ja-JP" altLang="ja-JP" sz="2800" dirty="0" smtClean="0">
                <a:solidFill>
                  <a:srgbClr val="000000"/>
                </a:solidFill>
              </a:rPr>
              <a:t>進行中も含む</a:t>
            </a:r>
            <a:r>
              <a:rPr lang="en-US" altLang="ja-JP" sz="2800" dirty="0" smtClean="0">
                <a:solidFill>
                  <a:srgbClr val="000000"/>
                </a:solidFill>
              </a:rPr>
              <a:t>]</a:t>
            </a:r>
            <a:endParaRPr lang="ja-JP" altLang="ja-JP" sz="2800" dirty="0" smtClean="0">
              <a:solidFill>
                <a:srgbClr val="000000"/>
              </a:solidFill>
            </a:endParaRPr>
          </a:p>
          <a:p>
            <a:r>
              <a:rPr lang="en-US" altLang="ja-JP" sz="2400" dirty="0" smtClean="0">
                <a:solidFill>
                  <a:srgbClr val="000000"/>
                </a:solidFill>
              </a:rPr>
              <a:t>	</a:t>
            </a:r>
            <a:r>
              <a:rPr lang="en-US" altLang="ja-JP" sz="2400" b="0" dirty="0" smtClean="0">
                <a:solidFill>
                  <a:srgbClr val="000000"/>
                </a:solidFill>
              </a:rPr>
              <a:t>Type 1 diabetes</a:t>
            </a:r>
            <a:endParaRPr lang="en-US" altLang="ja-JP" sz="2400" dirty="0" smtClean="0">
              <a:solidFill>
                <a:srgbClr val="000000"/>
              </a:solidFill>
            </a:endParaRPr>
          </a:p>
          <a:p>
            <a:r>
              <a:rPr lang="ja-JP" altLang="ja-JP" sz="2800" dirty="0" smtClean="0">
                <a:solidFill>
                  <a:srgbClr val="000000"/>
                </a:solidFill>
              </a:rPr>
              <a:t>２型糖尿病　膵β細胞の血糖低下能力が十分でない</a:t>
            </a:r>
          </a:p>
          <a:p>
            <a:r>
              <a:rPr lang="en-US" altLang="ja-JP" sz="2400" dirty="0" smtClean="0">
                <a:solidFill>
                  <a:srgbClr val="000000"/>
                </a:solidFill>
              </a:rPr>
              <a:t>	</a:t>
            </a:r>
            <a:r>
              <a:rPr lang="en-US" altLang="ja-JP" sz="2400" b="0" dirty="0" smtClean="0">
                <a:solidFill>
                  <a:srgbClr val="000000"/>
                </a:solidFill>
              </a:rPr>
              <a:t>Type 2 diabetes</a:t>
            </a:r>
            <a:endParaRPr lang="en-US" altLang="ja-JP" sz="2400" dirty="0" smtClean="0">
              <a:solidFill>
                <a:srgbClr val="000000"/>
              </a:solidFill>
            </a:endParaRPr>
          </a:p>
          <a:p>
            <a:r>
              <a:rPr lang="ja-JP" altLang="ja-JP" sz="2800" dirty="0" smtClean="0">
                <a:solidFill>
                  <a:srgbClr val="000000"/>
                </a:solidFill>
              </a:rPr>
              <a:t>その他の糖尿病　膵臓を手術で摘出したなど原因が特定されるもの</a:t>
            </a:r>
          </a:p>
          <a:p>
            <a:r>
              <a:rPr lang="en-US" altLang="ja-JP" sz="2400" dirty="0" smtClean="0">
                <a:solidFill>
                  <a:srgbClr val="000000"/>
                </a:solidFill>
              </a:rPr>
              <a:t>	</a:t>
            </a:r>
            <a:r>
              <a:rPr lang="en-US" altLang="ja-JP" sz="2400" b="0" dirty="0" smtClean="0">
                <a:solidFill>
                  <a:srgbClr val="000000"/>
                </a:solidFill>
              </a:rPr>
              <a:t>Other specific types of diabetes due to</a:t>
            </a:r>
            <a:r>
              <a:rPr lang="ja-JP" altLang="en-US" sz="2400" b="0" dirty="0" smtClean="0">
                <a:solidFill>
                  <a:srgbClr val="000000"/>
                </a:solidFill>
              </a:rPr>
              <a:t> </a:t>
            </a:r>
            <a:r>
              <a:rPr lang="en-US" altLang="ja-JP" sz="2400" b="0" dirty="0" smtClean="0">
                <a:solidFill>
                  <a:srgbClr val="000000"/>
                </a:solidFill>
              </a:rPr>
              <a:t>other causes</a:t>
            </a:r>
            <a:endParaRPr lang="en-US" altLang="ja-JP" sz="2400" dirty="0" smtClean="0">
              <a:solidFill>
                <a:srgbClr val="000000"/>
              </a:solidFill>
            </a:endParaRPr>
          </a:p>
          <a:p>
            <a:r>
              <a:rPr lang="ja-JP" altLang="ja-JP" sz="2800" dirty="0" smtClean="0">
                <a:solidFill>
                  <a:srgbClr val="000000"/>
                </a:solidFill>
              </a:rPr>
              <a:t>妊娠糖尿病　妊娠前は糖尿病ではないが妊娠後に血糖が上昇</a:t>
            </a:r>
            <a:endParaRPr lang="en-US" altLang="ja-JP" sz="2800" dirty="0" smtClean="0">
              <a:solidFill>
                <a:srgbClr val="000000"/>
              </a:solidFill>
            </a:endParaRPr>
          </a:p>
          <a:p>
            <a:r>
              <a:rPr lang="en-US" altLang="ja-JP" sz="2400" dirty="0">
                <a:solidFill>
                  <a:srgbClr val="000000"/>
                </a:solidFill>
              </a:rPr>
              <a:t>	</a:t>
            </a:r>
            <a:r>
              <a:rPr lang="en-US" altLang="ja-JP" sz="2400" b="0" dirty="0">
                <a:solidFill>
                  <a:srgbClr val="000000"/>
                </a:solidFill>
              </a:rPr>
              <a:t>Gestational diabetes mellitus</a:t>
            </a:r>
            <a:endParaRPr lang="ja-JP" altLang="ja-JP" sz="2400" dirty="0">
              <a:solidFill>
                <a:srgbClr val="000000"/>
              </a:solidFill>
            </a:endParaRPr>
          </a:p>
        </p:txBody>
      </p:sp>
      <p:sp>
        <p:nvSpPr>
          <p:cNvPr id="3" name="正方形/長方形 2"/>
          <p:cNvSpPr/>
          <p:nvPr/>
        </p:nvSpPr>
        <p:spPr>
          <a:xfrm>
            <a:off x="3089864" y="211723"/>
            <a:ext cx="2964273" cy="646331"/>
          </a:xfrm>
          <a:prstGeom prst="rect">
            <a:avLst/>
          </a:prstGeom>
        </p:spPr>
        <p:txBody>
          <a:bodyPr wrap="none">
            <a:spAutoFit/>
          </a:bodyPr>
          <a:lstStyle/>
          <a:p>
            <a:r>
              <a:rPr lang="ja-JP" altLang="ja-JP" sz="3600" dirty="0">
                <a:solidFill>
                  <a:srgbClr val="000000"/>
                </a:solidFill>
              </a:rPr>
              <a:t>糖尿病の種類</a:t>
            </a:r>
          </a:p>
        </p:txBody>
      </p:sp>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323850"/>
            <a:ext cx="15811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53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2423" y="608799"/>
            <a:ext cx="8620125" cy="6124754"/>
          </a:xfrm>
          <a:prstGeom prst="rect">
            <a:avLst/>
          </a:prstGeom>
        </p:spPr>
        <p:txBody>
          <a:bodyPr wrap="square">
            <a:spAutoFit/>
          </a:bodyPr>
          <a:lstStyle/>
          <a:p>
            <a:r>
              <a:rPr lang="en-US" altLang="ja-JP" sz="2400" dirty="0"/>
              <a:t>A.</a:t>
            </a:r>
            <a:r>
              <a:rPr lang="ja-JP" altLang="ja-JP" sz="2400" dirty="0"/>
              <a:t>自己</a:t>
            </a:r>
            <a:r>
              <a:rPr lang="ja-JP" altLang="ja-JP" sz="2400" dirty="0" smtClean="0"/>
              <a:t>免疫性</a:t>
            </a:r>
            <a:endParaRPr lang="en-US" altLang="ja-JP" sz="2400" dirty="0" smtClean="0"/>
          </a:p>
          <a:p>
            <a:r>
              <a:rPr lang="en-US" altLang="ja-JP" sz="2400" dirty="0" smtClean="0"/>
              <a:t>B</a:t>
            </a:r>
            <a:r>
              <a:rPr lang="en-US" altLang="ja-JP" sz="2400" dirty="0"/>
              <a:t>.</a:t>
            </a:r>
            <a:r>
              <a:rPr lang="ja-JP" altLang="ja-JP" sz="2400" dirty="0" smtClean="0"/>
              <a:t>特発性</a:t>
            </a:r>
            <a:endParaRPr lang="en-US" altLang="ja-JP" sz="2400" dirty="0" smtClean="0"/>
          </a:p>
          <a:p>
            <a:endParaRPr lang="en-US" altLang="ja-JP" sz="1800" dirty="0" smtClean="0"/>
          </a:p>
          <a:p>
            <a:r>
              <a:rPr lang="ja-JP" altLang="ja-JP" sz="2400" dirty="0" smtClean="0"/>
              <a:t>基本的</a:t>
            </a:r>
            <a:r>
              <a:rPr lang="ja-JP" altLang="ja-JP" sz="2400" dirty="0"/>
              <a:t>に自己免疫機序を背景として惹起されるため抗</a:t>
            </a:r>
            <a:r>
              <a:rPr lang="en-US" altLang="ja-JP" sz="2400" dirty="0"/>
              <a:t>GAD</a:t>
            </a:r>
            <a:r>
              <a:rPr lang="ja-JP" altLang="ja-JP" sz="2400" dirty="0"/>
              <a:t>抗体、</a:t>
            </a:r>
            <a:r>
              <a:rPr lang="en-US" altLang="ja-JP" sz="2400" dirty="0"/>
              <a:t>IA-2</a:t>
            </a:r>
            <a:r>
              <a:rPr lang="ja-JP" altLang="ja-JP" sz="2400" dirty="0"/>
              <a:t>抗体、インスリン抗体などの膵β細胞の抗原に対する</a:t>
            </a:r>
            <a:r>
              <a:rPr lang="ja-JP" altLang="ja-JP" sz="2400" u="sng" dirty="0">
                <a:solidFill>
                  <a:srgbClr val="FF0000"/>
                </a:solidFill>
              </a:rPr>
              <a:t>自己抗体が陽性</a:t>
            </a:r>
            <a:r>
              <a:rPr lang="ja-JP" altLang="ja-JP" sz="2400" dirty="0"/>
              <a:t>である。発症のしやすさには遺伝的な背景が関与し特定の</a:t>
            </a:r>
            <a:r>
              <a:rPr lang="en-US" altLang="ja-JP" sz="2400" dirty="0"/>
              <a:t>HLA</a:t>
            </a:r>
            <a:r>
              <a:rPr lang="ja-JP" altLang="ja-JP" sz="2400" dirty="0"/>
              <a:t>ハプロタイプが関与するとされる</a:t>
            </a:r>
            <a:r>
              <a:rPr lang="ja-JP" altLang="ja-JP" sz="2400" dirty="0" smtClean="0"/>
              <a:t>。</a:t>
            </a:r>
            <a:endParaRPr lang="en-US" altLang="ja-JP" sz="2400" dirty="0" smtClean="0"/>
          </a:p>
          <a:p>
            <a:r>
              <a:rPr lang="en-US" altLang="ja-JP" sz="2400" dirty="0">
                <a:solidFill>
                  <a:srgbClr val="FF0000"/>
                </a:solidFill>
              </a:rPr>
              <a:t>DR4</a:t>
            </a:r>
            <a:r>
              <a:rPr lang="ja-JP" altLang="en-US" sz="2400" dirty="0" err="1">
                <a:solidFill>
                  <a:srgbClr val="FF0000"/>
                </a:solidFill>
              </a:rPr>
              <a:t>、</a:t>
            </a:r>
            <a:r>
              <a:rPr lang="en-US" altLang="ja-JP" sz="2400" dirty="0">
                <a:solidFill>
                  <a:srgbClr val="FF0000"/>
                </a:solidFill>
              </a:rPr>
              <a:t>DR9 </a:t>
            </a:r>
            <a:r>
              <a:rPr lang="ja-JP" altLang="en-US" sz="2400" dirty="0"/>
              <a:t>は </a:t>
            </a:r>
            <a:r>
              <a:rPr lang="en-US" altLang="ja-JP" sz="2400" dirty="0"/>
              <a:t>1 </a:t>
            </a:r>
            <a:r>
              <a:rPr lang="ja-JP" altLang="en-US" sz="2400" dirty="0"/>
              <a:t>型糖尿病の疾患感受性、 </a:t>
            </a:r>
            <a:r>
              <a:rPr lang="en-US" altLang="ja-JP" sz="2400" dirty="0">
                <a:solidFill>
                  <a:srgbClr val="0070C0"/>
                </a:solidFill>
              </a:rPr>
              <a:t>DR2 </a:t>
            </a:r>
            <a:r>
              <a:rPr lang="ja-JP" altLang="en-US" sz="2400" dirty="0"/>
              <a:t>は疾患抵抗性を示すとされている。 </a:t>
            </a:r>
            <a:endParaRPr lang="en-US" altLang="ja-JP" sz="2400" dirty="0" smtClean="0"/>
          </a:p>
          <a:p>
            <a:endParaRPr lang="ja-JP" altLang="ja-JP" sz="1400" dirty="0"/>
          </a:p>
          <a:p>
            <a:r>
              <a:rPr lang="ja-JP" altLang="ja-JP" sz="2400" u="sng" dirty="0"/>
              <a:t>劇症１型糖尿病</a:t>
            </a:r>
            <a:r>
              <a:rPr lang="ja-JP" altLang="ja-JP" sz="2400" dirty="0"/>
              <a:t>では膵β細胞の破壊が急激に起こる。タイプが存在する。診断基準は初診時尿ケトン体陽性か血中ケトン体上昇、随時血糖</a:t>
            </a:r>
            <a:r>
              <a:rPr lang="en-US" altLang="ja-JP" sz="2400" dirty="0"/>
              <a:t>288mg/dl</a:t>
            </a:r>
            <a:r>
              <a:rPr lang="ja-JP" altLang="ja-JP" sz="2400" dirty="0"/>
              <a:t>以上かつ</a:t>
            </a:r>
            <a:r>
              <a:rPr lang="en-US" altLang="ja-JP" sz="2400" dirty="0"/>
              <a:t>HbA1c(NGSP) </a:t>
            </a:r>
            <a:r>
              <a:rPr lang="en-US" altLang="ja-JP" sz="2400" dirty="0" smtClean="0"/>
              <a:t>8.7%</a:t>
            </a:r>
            <a:r>
              <a:rPr lang="ja-JP" altLang="ja-JP" sz="2400" dirty="0"/>
              <a:t>未満、尿中</a:t>
            </a:r>
            <a:r>
              <a:rPr lang="en-US" altLang="ja-JP" sz="2400" dirty="0"/>
              <a:t>C</a:t>
            </a:r>
            <a:r>
              <a:rPr lang="ja-JP" altLang="ja-JP" sz="2400" dirty="0"/>
              <a:t>ペプチド　</a:t>
            </a:r>
            <a:r>
              <a:rPr lang="en-US" altLang="ja-JP" sz="2400" dirty="0"/>
              <a:t>10</a:t>
            </a:r>
            <a:r>
              <a:rPr lang="ja-JP" altLang="ja-JP" sz="2400" dirty="0"/>
              <a:t>μ</a:t>
            </a:r>
            <a:r>
              <a:rPr lang="ja-JP" altLang="ja-JP" sz="2400" dirty="0" err="1"/>
              <a:t>ｇ</a:t>
            </a:r>
            <a:r>
              <a:rPr lang="en-US" altLang="ja-JP" sz="2400" dirty="0"/>
              <a:t>/</a:t>
            </a:r>
            <a:r>
              <a:rPr lang="ja-JP" altLang="ja-JP" sz="2400" dirty="0"/>
              <a:t>日未満、または空腹時血清</a:t>
            </a:r>
            <a:r>
              <a:rPr lang="en-US" altLang="ja-JP" sz="2400" dirty="0"/>
              <a:t>C-peptide</a:t>
            </a:r>
            <a:r>
              <a:rPr lang="ja-JP" altLang="ja-JP" sz="2400" dirty="0"/>
              <a:t>　</a:t>
            </a:r>
            <a:r>
              <a:rPr lang="en-US" altLang="ja-JP" sz="2400" dirty="0"/>
              <a:t>0.3ng/ml</a:t>
            </a:r>
            <a:r>
              <a:rPr lang="ja-JP" altLang="ja-JP" sz="2400" dirty="0"/>
              <a:t>未満かつグルカゴン負荷（か食後２時間）血清</a:t>
            </a:r>
            <a:r>
              <a:rPr lang="en-US" altLang="ja-JP" sz="2400" dirty="0"/>
              <a:t>C-peptide</a:t>
            </a:r>
            <a:r>
              <a:rPr lang="ja-JP" altLang="ja-JP" sz="2400" dirty="0"/>
              <a:t>　</a:t>
            </a:r>
            <a:r>
              <a:rPr lang="en-US" altLang="ja-JP" sz="2400" dirty="0"/>
              <a:t>0.5ng/ml</a:t>
            </a:r>
            <a:r>
              <a:rPr lang="ja-JP" altLang="ja-JP" sz="2400" dirty="0"/>
              <a:t>未満。（抗</a:t>
            </a:r>
            <a:r>
              <a:rPr lang="en-US" altLang="ja-JP" sz="2400" dirty="0"/>
              <a:t>GAD</a:t>
            </a:r>
            <a:r>
              <a:rPr lang="ja-JP" altLang="ja-JP" sz="2400" dirty="0"/>
              <a:t>抗体や抗</a:t>
            </a:r>
            <a:r>
              <a:rPr lang="en-US" altLang="ja-JP" sz="2400" dirty="0"/>
              <a:t>IA-2</a:t>
            </a:r>
            <a:r>
              <a:rPr lang="ja-JP" altLang="ja-JP" sz="2400" dirty="0"/>
              <a:t>抗体は陰性の場合がほとんどである。）</a:t>
            </a:r>
          </a:p>
        </p:txBody>
      </p:sp>
      <p:sp>
        <p:nvSpPr>
          <p:cNvPr id="3" name="正方形/長方形 2"/>
          <p:cNvSpPr/>
          <p:nvPr/>
        </p:nvSpPr>
        <p:spPr>
          <a:xfrm>
            <a:off x="0" y="85579"/>
            <a:ext cx="9144000" cy="461665"/>
          </a:xfrm>
          <a:prstGeom prst="rect">
            <a:avLst/>
          </a:prstGeom>
        </p:spPr>
        <p:txBody>
          <a:bodyPr wrap="square">
            <a:spAutoFit/>
          </a:bodyPr>
          <a:lstStyle/>
          <a:p>
            <a:r>
              <a:rPr lang="ja-JP" altLang="ja-JP" sz="2400" dirty="0">
                <a:solidFill>
                  <a:srgbClr val="7030A0"/>
                </a:solidFill>
              </a:rPr>
              <a:t>１型糖尿病　膵β細胞の破壊による消失</a:t>
            </a:r>
            <a:r>
              <a:rPr lang="en-US" altLang="ja-JP" sz="2400" dirty="0">
                <a:solidFill>
                  <a:srgbClr val="7030A0"/>
                </a:solidFill>
              </a:rPr>
              <a:t>[</a:t>
            </a:r>
            <a:r>
              <a:rPr lang="ja-JP" altLang="ja-JP" sz="2400" dirty="0">
                <a:solidFill>
                  <a:srgbClr val="7030A0"/>
                </a:solidFill>
              </a:rPr>
              <a:t>進行中も含む</a:t>
            </a:r>
            <a:r>
              <a:rPr lang="en-US" altLang="ja-JP" sz="2400" dirty="0">
                <a:solidFill>
                  <a:srgbClr val="7030A0"/>
                </a:solidFill>
              </a:rPr>
              <a:t>]</a:t>
            </a:r>
            <a:endParaRPr lang="ja-JP" altLang="ja-JP" sz="2400" dirty="0">
              <a:solidFill>
                <a:srgbClr val="7030A0"/>
              </a:solidFill>
            </a:endParaRPr>
          </a:p>
        </p:txBody>
      </p:sp>
    </p:spTree>
    <p:extLst>
      <p:ext uri="{BB962C8B-B14F-4D97-AF65-F5344CB8AC3E}">
        <p14:creationId xmlns:p14="http://schemas.microsoft.com/office/powerpoint/2010/main" val="3559070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833" y="937885"/>
            <a:ext cx="8006258" cy="501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0" y="-6637"/>
            <a:ext cx="9144000" cy="461665"/>
          </a:xfrm>
          <a:prstGeom prst="rect">
            <a:avLst/>
          </a:prstGeom>
        </p:spPr>
        <p:txBody>
          <a:bodyPr wrap="square">
            <a:spAutoFit/>
          </a:bodyPr>
          <a:lstStyle/>
          <a:p>
            <a:r>
              <a:rPr lang="ja-JP" altLang="en-US" sz="2400" dirty="0">
                <a:solidFill>
                  <a:srgbClr val="7030A0"/>
                </a:solidFill>
              </a:rPr>
              <a:t>２型糖尿病　膵</a:t>
            </a:r>
            <a:r>
              <a:rPr lang="en-US" altLang="ja-JP" sz="2400" dirty="0">
                <a:solidFill>
                  <a:srgbClr val="7030A0"/>
                </a:solidFill>
              </a:rPr>
              <a:t>β</a:t>
            </a:r>
            <a:r>
              <a:rPr lang="ja-JP" altLang="en-US" sz="2400" dirty="0">
                <a:solidFill>
                  <a:srgbClr val="7030A0"/>
                </a:solidFill>
              </a:rPr>
              <a:t>細胞の血糖低下能力が十分でない</a:t>
            </a:r>
          </a:p>
        </p:txBody>
      </p:sp>
      <p:sp>
        <p:nvSpPr>
          <p:cNvPr id="4" name="テキスト ボックス 3"/>
          <p:cNvSpPr txBox="1"/>
          <p:nvPr/>
        </p:nvSpPr>
        <p:spPr>
          <a:xfrm>
            <a:off x="723900" y="6219825"/>
            <a:ext cx="3296095" cy="338554"/>
          </a:xfrm>
          <a:prstGeom prst="rect">
            <a:avLst/>
          </a:prstGeom>
          <a:noFill/>
        </p:spPr>
        <p:txBody>
          <a:bodyPr wrap="none" rtlCol="0">
            <a:spAutoFit/>
          </a:bodyPr>
          <a:lstStyle/>
          <a:p>
            <a:r>
              <a:rPr kumimoji="1" lang="ja-JP" altLang="en-US" dirty="0" smtClean="0"/>
              <a:t>２型糖尿病の進展　（米国のデータ）</a:t>
            </a:r>
            <a:endParaRPr kumimoji="1" lang="ja-JP" altLang="en-US" dirty="0"/>
          </a:p>
        </p:txBody>
      </p:sp>
    </p:spTree>
    <p:extLst>
      <p:ext uri="{BB962C8B-B14F-4D97-AF65-F5344CB8AC3E}">
        <p14:creationId xmlns:p14="http://schemas.microsoft.com/office/powerpoint/2010/main" val="1972937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476250" y="12700"/>
            <a:ext cx="8229600" cy="881063"/>
          </a:xfrm>
        </p:spPr>
        <p:txBody>
          <a:bodyPr/>
          <a:lstStyle/>
          <a:p>
            <a:r>
              <a:rPr lang="ja-JP" altLang="en-US" sz="5400" b="1">
                <a:solidFill>
                  <a:srgbClr val="FFFF00"/>
                </a:solidFill>
                <a:effectLst>
                  <a:outerShdw blurRad="38100" dist="38100" dir="2700000" algn="tl">
                    <a:srgbClr val="000000"/>
                  </a:outerShdw>
                </a:effectLst>
              </a:rPr>
              <a:t>インスリン抵抗性</a:t>
            </a:r>
          </a:p>
        </p:txBody>
      </p:sp>
      <p:sp>
        <p:nvSpPr>
          <p:cNvPr id="561155" name="Rectangle 3"/>
          <p:cNvSpPr>
            <a:spLocks noGrp="1" noChangeArrowheads="1"/>
          </p:cNvSpPr>
          <p:nvPr>
            <p:ph type="body" idx="1"/>
          </p:nvPr>
        </p:nvSpPr>
        <p:spPr>
          <a:xfrm>
            <a:off x="739775" y="930275"/>
            <a:ext cx="7732713" cy="885825"/>
          </a:xfrm>
        </p:spPr>
        <p:txBody>
          <a:bodyPr/>
          <a:lstStyle/>
          <a:p>
            <a:pPr algn="ctr">
              <a:buFontTx/>
              <a:buNone/>
              <a:tabLst>
                <a:tab pos="444500" algn="l"/>
              </a:tabLst>
            </a:pPr>
            <a:r>
              <a:rPr lang="ja-JP" altLang="en-US" sz="4400" b="1">
                <a:solidFill>
                  <a:srgbClr val="FFFF99"/>
                </a:solidFill>
                <a:effectLst>
                  <a:outerShdw blurRad="38100" dist="38100" dir="2700000" algn="tl">
                    <a:srgbClr val="000000"/>
                  </a:outerShdw>
                </a:effectLst>
              </a:rPr>
              <a:t>インスリン「治療」への抵抗性</a:t>
            </a:r>
          </a:p>
        </p:txBody>
      </p:sp>
      <p:sp>
        <p:nvSpPr>
          <p:cNvPr id="561156" name="Rectangle 4"/>
          <p:cNvSpPr>
            <a:spLocks noChangeArrowheads="1"/>
          </p:cNvSpPr>
          <p:nvPr/>
        </p:nvSpPr>
        <p:spPr bwMode="auto">
          <a:xfrm>
            <a:off x="698500" y="4629150"/>
            <a:ext cx="7732713" cy="828675"/>
          </a:xfrm>
          <a:prstGeom prst="rect">
            <a:avLst/>
          </a:prstGeom>
          <a:noFill/>
          <a:ln w="9525">
            <a:noFill/>
            <a:miter lim="800000"/>
            <a:headEnd/>
            <a:tailEnd/>
          </a:ln>
          <a:effectLst/>
        </p:spPr>
        <p:txBody>
          <a:bodyPr/>
          <a:lstStyle/>
          <a:p>
            <a:pPr marL="342900" indent="-342900" algn="ctr">
              <a:spcBef>
                <a:spcPct val="20000"/>
              </a:spcBef>
              <a:tabLst>
                <a:tab pos="444500" algn="l"/>
              </a:tabLst>
            </a:pPr>
            <a:r>
              <a:rPr lang="ja-JP" altLang="en-US" sz="4400">
                <a:solidFill>
                  <a:srgbClr val="FFFF99"/>
                </a:solidFill>
                <a:effectLst>
                  <a:outerShdw blurRad="38100" dist="38100" dir="2700000" algn="tl">
                    <a:srgbClr val="000000"/>
                  </a:outerShdw>
                </a:effectLst>
              </a:rPr>
              <a:t>インスリン「作用」への抵抗性</a:t>
            </a:r>
          </a:p>
        </p:txBody>
      </p:sp>
      <p:sp>
        <p:nvSpPr>
          <p:cNvPr id="561157" name="Rectangle 5"/>
          <p:cNvSpPr>
            <a:spLocks noChangeArrowheads="1"/>
          </p:cNvSpPr>
          <p:nvPr/>
        </p:nvSpPr>
        <p:spPr bwMode="auto">
          <a:xfrm>
            <a:off x="192088" y="1649413"/>
            <a:ext cx="8537575" cy="1300162"/>
          </a:xfrm>
          <a:prstGeom prst="rect">
            <a:avLst/>
          </a:prstGeom>
          <a:noFill/>
          <a:ln w="9525">
            <a:noFill/>
            <a:miter lim="800000"/>
            <a:headEnd/>
            <a:tailEnd/>
          </a:ln>
          <a:effectLst/>
        </p:spPr>
        <p:txBody>
          <a:bodyPr/>
          <a:lstStyle/>
          <a:p>
            <a:pPr marL="363538" indent="-363538">
              <a:lnSpc>
                <a:spcPct val="90000"/>
              </a:lnSpc>
              <a:spcBef>
                <a:spcPct val="20000"/>
              </a:spcBef>
              <a:buFontTx/>
              <a:buChar char="•"/>
              <a:tabLst>
                <a:tab pos="360363" algn="l"/>
              </a:tabLst>
            </a:pPr>
            <a:r>
              <a:rPr lang="ja-JP" altLang="en-US" sz="3600">
                <a:solidFill>
                  <a:srgbClr val="FFFFFF"/>
                </a:solidFill>
                <a:effectLst>
                  <a:outerShdw blurRad="38100" dist="38100" dir="2700000" algn="tl">
                    <a:srgbClr val="000000"/>
                  </a:outerShdw>
                </a:effectLst>
              </a:rPr>
              <a:t>インスリンを用いても血糖が低下しない</a:t>
            </a:r>
          </a:p>
          <a:p>
            <a:pPr marL="363538" indent="-363538">
              <a:lnSpc>
                <a:spcPct val="90000"/>
              </a:lnSpc>
              <a:spcBef>
                <a:spcPct val="20000"/>
              </a:spcBef>
              <a:tabLst>
                <a:tab pos="360363" algn="l"/>
              </a:tabLst>
            </a:pPr>
            <a:r>
              <a:rPr lang="ja-JP" altLang="en-US" sz="2000">
                <a:solidFill>
                  <a:srgbClr val="CCFFFF"/>
                </a:solidFill>
                <a:effectLst>
                  <a:outerShdw blurRad="38100" dist="38100" dir="2700000" algn="tl">
                    <a:srgbClr val="000000"/>
                  </a:outerShdw>
                </a:effectLst>
              </a:rPr>
              <a:t>	</a:t>
            </a:r>
            <a:r>
              <a:rPr lang="en-US" altLang="ja-JP" sz="2000">
                <a:solidFill>
                  <a:srgbClr val="CCFFFF"/>
                </a:solidFill>
                <a:effectLst>
                  <a:outerShdw blurRad="38100" dist="38100" dir="2700000" algn="tl">
                    <a:srgbClr val="000000"/>
                  </a:outerShdw>
                </a:effectLst>
              </a:rPr>
              <a:t>Himsworth HP: Diabetes mellitus: Its differentiation into insulin-sensitive and insensitive types. </a:t>
            </a:r>
            <a:r>
              <a:rPr lang="en-US" altLang="ja-JP" sz="2000" i="1">
                <a:solidFill>
                  <a:srgbClr val="CCFFFF"/>
                </a:solidFill>
                <a:effectLst>
                  <a:outerShdw blurRad="38100" dist="38100" dir="2700000" algn="tl">
                    <a:srgbClr val="000000"/>
                  </a:outerShdw>
                </a:effectLst>
              </a:rPr>
              <a:t>Lancet</a:t>
            </a:r>
            <a:r>
              <a:rPr lang="en-US" altLang="ja-JP" sz="2000">
                <a:solidFill>
                  <a:srgbClr val="CCFFFF"/>
                </a:solidFill>
                <a:effectLst>
                  <a:outerShdw blurRad="38100" dist="38100" dir="2700000" algn="tl">
                    <a:srgbClr val="000000"/>
                  </a:outerShdw>
                </a:effectLst>
              </a:rPr>
              <a:t>  i:127-130, 1936.</a:t>
            </a:r>
          </a:p>
          <a:p>
            <a:pPr marL="363538" indent="-363538">
              <a:lnSpc>
                <a:spcPct val="90000"/>
              </a:lnSpc>
              <a:spcBef>
                <a:spcPct val="20000"/>
              </a:spcBef>
              <a:tabLst>
                <a:tab pos="360363" algn="l"/>
              </a:tabLst>
            </a:pPr>
            <a:endParaRPr lang="ja-JP" altLang="en-US" sz="400">
              <a:solidFill>
                <a:srgbClr val="CCFFFF"/>
              </a:solidFill>
              <a:effectLst>
                <a:outerShdw blurRad="38100" dist="38100" dir="2700000" algn="tl">
                  <a:srgbClr val="000000"/>
                </a:outerShdw>
              </a:effectLst>
            </a:endParaRPr>
          </a:p>
        </p:txBody>
      </p:sp>
      <p:sp>
        <p:nvSpPr>
          <p:cNvPr id="561158" name="Rectangle 6"/>
          <p:cNvSpPr>
            <a:spLocks noChangeArrowheads="1"/>
          </p:cNvSpPr>
          <p:nvPr/>
        </p:nvSpPr>
        <p:spPr bwMode="auto">
          <a:xfrm>
            <a:off x="228600" y="5416550"/>
            <a:ext cx="8915400" cy="1441450"/>
          </a:xfrm>
          <a:prstGeom prst="rect">
            <a:avLst/>
          </a:prstGeom>
          <a:noFill/>
          <a:ln w="9525">
            <a:noFill/>
            <a:miter lim="800000"/>
            <a:headEnd/>
            <a:tailEnd/>
          </a:ln>
          <a:effectLst/>
        </p:spPr>
        <p:txBody>
          <a:bodyPr/>
          <a:lstStyle/>
          <a:p>
            <a:pPr marL="342900" indent="-342900">
              <a:lnSpc>
                <a:spcPct val="90000"/>
              </a:lnSpc>
              <a:spcBef>
                <a:spcPct val="20000"/>
              </a:spcBef>
              <a:buFontTx/>
              <a:buChar char="•"/>
              <a:tabLst>
                <a:tab pos="360363" algn="l"/>
              </a:tabLst>
            </a:pPr>
            <a:r>
              <a:rPr lang="ja-JP" altLang="en-US" sz="3400">
                <a:solidFill>
                  <a:srgbClr val="FFFFFF"/>
                </a:solidFill>
                <a:effectLst>
                  <a:outerShdw blurRad="38100" dist="38100" dir="2700000" algn="tl">
                    <a:srgbClr val="000000"/>
                  </a:outerShdw>
                </a:effectLst>
              </a:rPr>
              <a:t>インスリン測定したら糖尿病患者で高かった！</a:t>
            </a:r>
            <a:endParaRPr lang="ja-JP" altLang="en-US" sz="800">
              <a:solidFill>
                <a:srgbClr val="CCFFFF"/>
              </a:solidFill>
              <a:effectLst>
                <a:outerShdw blurRad="38100" dist="38100" dir="2700000" algn="tl">
                  <a:srgbClr val="000000"/>
                </a:outerShdw>
              </a:effectLst>
            </a:endParaRPr>
          </a:p>
          <a:p>
            <a:pPr marL="342900" indent="-342900">
              <a:lnSpc>
                <a:spcPct val="90000"/>
              </a:lnSpc>
              <a:spcBef>
                <a:spcPct val="20000"/>
              </a:spcBef>
              <a:tabLst>
                <a:tab pos="360363" algn="l"/>
              </a:tabLst>
            </a:pPr>
            <a:r>
              <a:rPr lang="ja-JP" altLang="en-US" sz="2000">
                <a:solidFill>
                  <a:srgbClr val="CCFFFF"/>
                </a:solidFill>
                <a:effectLst>
                  <a:outerShdw blurRad="38100" dist="38100" dir="2700000" algn="tl">
                    <a:srgbClr val="000000"/>
                  </a:outerShdw>
                </a:effectLst>
              </a:rPr>
              <a:t>	</a:t>
            </a:r>
            <a:r>
              <a:rPr lang="en-US" altLang="ja-JP" sz="2000">
                <a:solidFill>
                  <a:srgbClr val="CCFFFF"/>
                </a:solidFill>
                <a:effectLst>
                  <a:outerShdw blurRad="38100" dist="38100" dir="2700000" algn="tl">
                    <a:srgbClr val="000000"/>
                  </a:outerShdw>
                </a:effectLst>
              </a:rPr>
              <a:t>Yalow R, Berson S: Immunoassay of endogenous plasma insulin in man. </a:t>
            </a:r>
            <a:r>
              <a:rPr lang="en-US" altLang="ja-JP" sz="2000" i="1">
                <a:solidFill>
                  <a:srgbClr val="CCFFFF"/>
                </a:solidFill>
                <a:effectLst>
                  <a:outerShdw blurRad="38100" dist="38100" dir="2700000" algn="tl">
                    <a:srgbClr val="000000"/>
                  </a:outerShdw>
                </a:effectLst>
              </a:rPr>
              <a:t>J Clin Invest</a:t>
            </a:r>
            <a:r>
              <a:rPr lang="en-US" altLang="ja-JP" sz="2000">
                <a:solidFill>
                  <a:srgbClr val="CCFFFF"/>
                </a:solidFill>
                <a:effectLst>
                  <a:outerShdw blurRad="38100" dist="38100" dir="2700000" algn="tl">
                    <a:srgbClr val="000000"/>
                  </a:outerShdw>
                </a:effectLst>
              </a:rPr>
              <a:t>  39:1157-1175, 1960.</a:t>
            </a:r>
          </a:p>
        </p:txBody>
      </p:sp>
      <p:sp>
        <p:nvSpPr>
          <p:cNvPr id="561159" name="Rectangle 7"/>
          <p:cNvSpPr>
            <a:spLocks noChangeArrowheads="1"/>
          </p:cNvSpPr>
          <p:nvPr/>
        </p:nvSpPr>
        <p:spPr bwMode="auto">
          <a:xfrm>
            <a:off x="238125" y="2811463"/>
            <a:ext cx="8537575" cy="1839912"/>
          </a:xfrm>
          <a:prstGeom prst="rect">
            <a:avLst/>
          </a:prstGeom>
          <a:noFill/>
          <a:ln w="9525">
            <a:noFill/>
            <a:miter lim="800000"/>
            <a:headEnd/>
            <a:tailEnd/>
          </a:ln>
          <a:effectLst/>
        </p:spPr>
        <p:txBody>
          <a:bodyPr/>
          <a:lstStyle/>
          <a:p>
            <a:pPr marL="342900" indent="-342900">
              <a:lnSpc>
                <a:spcPct val="90000"/>
              </a:lnSpc>
              <a:spcBef>
                <a:spcPct val="20000"/>
              </a:spcBef>
              <a:tabLst>
                <a:tab pos="363538" algn="l"/>
              </a:tabLst>
            </a:pPr>
            <a:endParaRPr lang="ja-JP" altLang="en-US" sz="400">
              <a:solidFill>
                <a:srgbClr val="FFFFFF"/>
              </a:solidFill>
              <a:effectLst>
                <a:outerShdw blurRad="38100" dist="38100" dir="2700000" algn="tl">
                  <a:srgbClr val="000000"/>
                </a:outerShdw>
              </a:effectLst>
            </a:endParaRPr>
          </a:p>
          <a:p>
            <a:pPr marL="342900" indent="-342900">
              <a:lnSpc>
                <a:spcPct val="90000"/>
              </a:lnSpc>
              <a:spcBef>
                <a:spcPct val="20000"/>
              </a:spcBef>
              <a:buFontTx/>
              <a:buChar char="•"/>
              <a:tabLst>
                <a:tab pos="363538" algn="l"/>
              </a:tabLst>
            </a:pPr>
            <a:r>
              <a:rPr lang="ja-JP" altLang="en-US" sz="2800">
                <a:solidFill>
                  <a:srgbClr val="F7F7C9"/>
                </a:solidFill>
                <a:effectLst>
                  <a:outerShdw blurRad="38100" dist="38100" dir="2700000" algn="tl">
                    <a:srgbClr val="000000"/>
                  </a:outerShdw>
                </a:effectLst>
              </a:rPr>
              <a:t>１日</a:t>
            </a:r>
            <a:r>
              <a:rPr lang="en-US" altLang="ja-JP" sz="2800">
                <a:solidFill>
                  <a:srgbClr val="F7F7C9"/>
                </a:solidFill>
                <a:effectLst>
                  <a:outerShdw blurRad="38100" dist="38100" dir="2700000" algn="tl">
                    <a:srgbClr val="000000"/>
                  </a:outerShdw>
                </a:effectLst>
              </a:rPr>
              <a:t>100</a:t>
            </a:r>
            <a:r>
              <a:rPr lang="ja-JP" altLang="en-US" sz="2800">
                <a:solidFill>
                  <a:srgbClr val="F7F7C9"/>
                </a:solidFill>
                <a:effectLst>
                  <a:outerShdw blurRad="38100" dist="38100" dir="2700000" algn="tl">
                    <a:srgbClr val="000000"/>
                  </a:outerShdw>
                </a:effectLst>
              </a:rPr>
              <a:t>単位以上</a:t>
            </a:r>
          </a:p>
          <a:p>
            <a:pPr marL="342900" indent="-342900">
              <a:lnSpc>
                <a:spcPct val="90000"/>
              </a:lnSpc>
              <a:spcBef>
                <a:spcPct val="20000"/>
              </a:spcBef>
              <a:buFontTx/>
              <a:buChar char="•"/>
              <a:tabLst>
                <a:tab pos="363538" algn="l"/>
              </a:tabLst>
            </a:pPr>
            <a:r>
              <a:rPr lang="ja-JP" altLang="en-US" sz="2800">
                <a:solidFill>
                  <a:srgbClr val="F7F7C9"/>
                </a:solidFill>
                <a:effectLst>
                  <a:outerShdw blurRad="38100" dist="38100" dir="2700000" algn="tl">
                    <a:srgbClr val="000000"/>
                  </a:outerShdw>
                </a:effectLst>
              </a:rPr>
              <a:t>	１日</a:t>
            </a:r>
            <a:r>
              <a:rPr lang="en-US" altLang="ja-JP" sz="2800">
                <a:solidFill>
                  <a:srgbClr val="F7F7C9"/>
                </a:solidFill>
                <a:effectLst>
                  <a:outerShdw blurRad="38100" dist="38100" dir="2700000" algn="tl">
                    <a:srgbClr val="000000"/>
                  </a:outerShdw>
                </a:effectLst>
              </a:rPr>
              <a:t>1.4</a:t>
            </a:r>
            <a:r>
              <a:rPr lang="ja-JP" altLang="en-US" sz="2800">
                <a:solidFill>
                  <a:srgbClr val="F7F7C9"/>
                </a:solidFill>
                <a:effectLst>
                  <a:outerShdw blurRad="38100" dist="38100" dir="2700000" algn="tl">
                    <a:srgbClr val="000000"/>
                  </a:outerShdw>
                </a:effectLst>
              </a:rPr>
              <a:t>単位</a:t>
            </a:r>
            <a:r>
              <a:rPr lang="en-US" altLang="ja-JP" sz="2800">
                <a:solidFill>
                  <a:srgbClr val="F7F7C9"/>
                </a:solidFill>
                <a:effectLst>
                  <a:outerShdw blurRad="38100" dist="38100" dir="2700000" algn="tl">
                    <a:srgbClr val="000000"/>
                  </a:outerShdw>
                </a:effectLst>
              </a:rPr>
              <a:t>/kg</a:t>
            </a:r>
            <a:r>
              <a:rPr lang="ja-JP" altLang="en-US" sz="2800">
                <a:solidFill>
                  <a:srgbClr val="F7F7C9"/>
                </a:solidFill>
                <a:effectLst>
                  <a:outerShdw blurRad="38100" dist="38100" dir="2700000" algn="tl">
                    <a:srgbClr val="000000"/>
                  </a:outerShdw>
                </a:effectLst>
              </a:rPr>
              <a:t>体重を越える</a:t>
            </a:r>
            <a:endParaRPr lang="ja-JP" altLang="en-US" sz="600">
              <a:solidFill>
                <a:srgbClr val="F7F7C9"/>
              </a:solidFill>
              <a:effectLst>
                <a:outerShdw blurRad="38100" dist="38100" dir="2700000" algn="tl">
                  <a:srgbClr val="000000"/>
                </a:outerShdw>
              </a:effectLst>
            </a:endParaRPr>
          </a:p>
          <a:p>
            <a:pPr marL="342900" indent="-342900">
              <a:lnSpc>
                <a:spcPct val="90000"/>
              </a:lnSpc>
              <a:spcBef>
                <a:spcPct val="20000"/>
              </a:spcBef>
              <a:tabLst>
                <a:tab pos="363538" algn="l"/>
              </a:tabLst>
            </a:pPr>
            <a:r>
              <a:rPr lang="ja-JP" altLang="en-US" sz="2000">
                <a:solidFill>
                  <a:srgbClr val="CCFFFF"/>
                </a:solidFill>
                <a:effectLst>
                  <a:outerShdw blurRad="38100" dist="38100" dir="2700000" algn="tl">
                    <a:srgbClr val="000000"/>
                  </a:outerShdw>
                </a:effectLst>
              </a:rPr>
              <a:t>	</a:t>
            </a:r>
            <a:r>
              <a:rPr lang="en-US" altLang="ja-JP" sz="2000">
                <a:solidFill>
                  <a:srgbClr val="CCFFFF"/>
                </a:solidFill>
                <a:effectLst>
                  <a:outerShdw blurRad="38100" dist="38100" dir="2700000" algn="tl">
                    <a:srgbClr val="000000"/>
                  </a:outerShdw>
                </a:effectLst>
              </a:rPr>
              <a:t>Flier JS, Kahn CR, Roth J: Receptors, antireceptor antibodies and mechanisms of insulin resistance. </a:t>
            </a:r>
            <a:r>
              <a:rPr lang="en-US" altLang="ja-JP" sz="2000" i="1">
                <a:solidFill>
                  <a:srgbClr val="CCFFFF"/>
                </a:solidFill>
                <a:effectLst>
                  <a:outerShdw blurRad="38100" dist="38100" dir="2700000" algn="tl">
                    <a:srgbClr val="000000"/>
                  </a:outerShdw>
                </a:effectLst>
              </a:rPr>
              <a:t>N Engl J Med</a:t>
            </a:r>
            <a:r>
              <a:rPr lang="en-US" altLang="ja-JP" sz="2000">
                <a:solidFill>
                  <a:srgbClr val="CCFFFF"/>
                </a:solidFill>
                <a:effectLst>
                  <a:outerShdw blurRad="38100" dist="38100" dir="2700000" algn="tl">
                    <a:srgbClr val="000000"/>
                  </a:outerShdw>
                </a:effectLst>
              </a:rPr>
              <a:t>  300:413-9, 1979.</a:t>
            </a:r>
          </a:p>
        </p:txBody>
      </p:sp>
    </p:spTree>
    <p:extLst>
      <p:ext uri="{BB962C8B-B14F-4D97-AF65-F5344CB8AC3E}">
        <p14:creationId xmlns:p14="http://schemas.microsoft.com/office/powerpoint/2010/main" val="10550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1155">
                                            <p:txEl>
                                              <p:pRg st="0" end="0"/>
                                            </p:txEl>
                                          </p:spTgt>
                                        </p:tgtEl>
                                        <p:attrNameLst>
                                          <p:attrName>style.visibility</p:attrName>
                                        </p:attrNameLst>
                                      </p:cBhvr>
                                      <p:to>
                                        <p:strVal val="visible"/>
                                      </p:to>
                                    </p:set>
                                    <p:anim calcmode="lin" valueType="num">
                                      <p:cBhvr additive="base">
                                        <p:cTn id="7" dur="500" fill="hold"/>
                                        <p:tgtEl>
                                          <p:spTgt spid="561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1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1157"/>
                                        </p:tgtEl>
                                        <p:attrNameLst>
                                          <p:attrName>style.visibility</p:attrName>
                                        </p:attrNameLst>
                                      </p:cBhvr>
                                      <p:to>
                                        <p:strVal val="visible"/>
                                      </p:to>
                                    </p:set>
                                    <p:anim calcmode="lin" valueType="num">
                                      <p:cBhvr additive="base">
                                        <p:cTn id="13" dur="500" fill="hold"/>
                                        <p:tgtEl>
                                          <p:spTgt spid="561157"/>
                                        </p:tgtEl>
                                        <p:attrNameLst>
                                          <p:attrName>ppt_x</p:attrName>
                                        </p:attrNameLst>
                                      </p:cBhvr>
                                      <p:tavLst>
                                        <p:tav tm="0">
                                          <p:val>
                                            <p:strVal val="0-#ppt_w/2"/>
                                          </p:val>
                                        </p:tav>
                                        <p:tav tm="100000">
                                          <p:val>
                                            <p:strVal val="#ppt_x"/>
                                          </p:val>
                                        </p:tav>
                                      </p:tavLst>
                                    </p:anim>
                                    <p:anim calcmode="lin" valueType="num">
                                      <p:cBhvr additive="base">
                                        <p:cTn id="14" dur="500" fill="hold"/>
                                        <p:tgtEl>
                                          <p:spTgt spid="5611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1159"/>
                                        </p:tgtEl>
                                        <p:attrNameLst>
                                          <p:attrName>style.visibility</p:attrName>
                                        </p:attrNameLst>
                                      </p:cBhvr>
                                      <p:to>
                                        <p:strVal val="visible"/>
                                      </p:to>
                                    </p:set>
                                    <p:anim calcmode="lin" valueType="num">
                                      <p:cBhvr additive="base">
                                        <p:cTn id="19" dur="500" fill="hold"/>
                                        <p:tgtEl>
                                          <p:spTgt spid="561159"/>
                                        </p:tgtEl>
                                        <p:attrNameLst>
                                          <p:attrName>ppt_x</p:attrName>
                                        </p:attrNameLst>
                                      </p:cBhvr>
                                      <p:tavLst>
                                        <p:tav tm="0">
                                          <p:val>
                                            <p:strVal val="0-#ppt_w/2"/>
                                          </p:val>
                                        </p:tav>
                                        <p:tav tm="100000">
                                          <p:val>
                                            <p:strVal val="#ppt_x"/>
                                          </p:val>
                                        </p:tav>
                                      </p:tavLst>
                                    </p:anim>
                                    <p:anim calcmode="lin" valueType="num">
                                      <p:cBhvr additive="base">
                                        <p:cTn id="20" dur="500" fill="hold"/>
                                        <p:tgtEl>
                                          <p:spTgt spid="56115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1156"/>
                                        </p:tgtEl>
                                        <p:attrNameLst>
                                          <p:attrName>style.visibility</p:attrName>
                                        </p:attrNameLst>
                                      </p:cBhvr>
                                      <p:to>
                                        <p:strVal val="visible"/>
                                      </p:to>
                                    </p:set>
                                    <p:anim calcmode="lin" valueType="num">
                                      <p:cBhvr additive="base">
                                        <p:cTn id="25" dur="500" fill="hold"/>
                                        <p:tgtEl>
                                          <p:spTgt spid="561156"/>
                                        </p:tgtEl>
                                        <p:attrNameLst>
                                          <p:attrName>ppt_x</p:attrName>
                                        </p:attrNameLst>
                                      </p:cBhvr>
                                      <p:tavLst>
                                        <p:tav tm="0">
                                          <p:val>
                                            <p:strVal val="0-#ppt_w/2"/>
                                          </p:val>
                                        </p:tav>
                                        <p:tav tm="100000">
                                          <p:val>
                                            <p:strVal val="#ppt_x"/>
                                          </p:val>
                                        </p:tav>
                                      </p:tavLst>
                                    </p:anim>
                                    <p:anim calcmode="lin" valueType="num">
                                      <p:cBhvr additive="base">
                                        <p:cTn id="26" dur="500" fill="hold"/>
                                        <p:tgtEl>
                                          <p:spTgt spid="56115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1158"/>
                                        </p:tgtEl>
                                        <p:attrNameLst>
                                          <p:attrName>style.visibility</p:attrName>
                                        </p:attrNameLst>
                                      </p:cBhvr>
                                      <p:to>
                                        <p:strVal val="visible"/>
                                      </p:to>
                                    </p:set>
                                    <p:anim calcmode="lin" valueType="num">
                                      <p:cBhvr additive="base">
                                        <p:cTn id="31" dur="500" fill="hold"/>
                                        <p:tgtEl>
                                          <p:spTgt spid="561158"/>
                                        </p:tgtEl>
                                        <p:attrNameLst>
                                          <p:attrName>ppt_x</p:attrName>
                                        </p:attrNameLst>
                                      </p:cBhvr>
                                      <p:tavLst>
                                        <p:tav tm="0">
                                          <p:val>
                                            <p:strVal val="0-#ppt_w/2"/>
                                          </p:val>
                                        </p:tav>
                                        <p:tav tm="100000">
                                          <p:val>
                                            <p:strVal val="#ppt_x"/>
                                          </p:val>
                                        </p:tav>
                                      </p:tavLst>
                                    </p:anim>
                                    <p:anim calcmode="lin" valueType="num">
                                      <p:cBhvr additive="base">
                                        <p:cTn id="32" dur="500" fill="hold"/>
                                        <p:tgtEl>
                                          <p:spTgt spid="5611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build="p"/>
      <p:bldP spid="561156" grpId="0"/>
      <p:bldP spid="561157" grpId="0"/>
      <p:bldP spid="561158" grpId="0"/>
      <p:bldP spid="5611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4300" y="163146"/>
            <a:ext cx="9029700" cy="5955476"/>
          </a:xfrm>
          <a:prstGeom prst="rect">
            <a:avLst/>
          </a:prstGeom>
        </p:spPr>
        <p:txBody>
          <a:bodyPr wrap="square">
            <a:spAutoFit/>
          </a:bodyPr>
          <a:lstStyle/>
          <a:p>
            <a:r>
              <a:rPr lang="ja-JP" altLang="en-US" sz="2900" dirty="0" smtClean="0">
                <a:solidFill>
                  <a:srgbClr val="000000"/>
                </a:solidFill>
              </a:rPr>
              <a:t>目標</a:t>
            </a:r>
            <a:endParaRPr lang="ja-JP" altLang="ja-JP" sz="2900" dirty="0">
              <a:solidFill>
                <a:srgbClr val="000000"/>
              </a:solidFill>
            </a:endParaRPr>
          </a:p>
          <a:p>
            <a:pPr marL="514350" indent="-514350">
              <a:buFont typeface="+mj-lt"/>
              <a:buAutoNum type="arabicPeriod"/>
            </a:pPr>
            <a:r>
              <a:rPr lang="ja-JP" altLang="ja-JP" sz="3200" dirty="0" smtClean="0"/>
              <a:t>健</a:t>
            </a:r>
            <a:r>
              <a:rPr lang="ja-JP" altLang="ja-JP" sz="3200" dirty="0"/>
              <a:t>常者における血中ブドウ糖濃度調節を理解する。</a:t>
            </a:r>
          </a:p>
          <a:p>
            <a:pPr marL="514350" indent="-514350">
              <a:buFont typeface="+mj-lt"/>
              <a:buAutoNum type="arabicPeriod"/>
            </a:pPr>
            <a:r>
              <a:rPr lang="ja-JP" altLang="ja-JP" sz="3200" dirty="0" smtClean="0"/>
              <a:t>糖尿病</a:t>
            </a:r>
            <a:r>
              <a:rPr lang="ja-JP" altLang="ja-JP" sz="3200" dirty="0"/>
              <a:t>における血中ブドウ糖濃度調節の異常を説明できる。</a:t>
            </a:r>
          </a:p>
          <a:p>
            <a:pPr marL="514350" indent="-514350">
              <a:buFont typeface="+mj-lt"/>
              <a:buAutoNum type="arabicPeriod"/>
            </a:pPr>
            <a:r>
              <a:rPr lang="ja-JP" altLang="ja-JP" sz="3200" dirty="0" smtClean="0"/>
              <a:t>糖尿病</a:t>
            </a:r>
            <a:r>
              <a:rPr lang="ja-JP" altLang="ja-JP" sz="3200" dirty="0"/>
              <a:t>におけるインスリン分泌障害の意義を理解できる。</a:t>
            </a:r>
          </a:p>
          <a:p>
            <a:pPr marL="514350" indent="-514350">
              <a:buFont typeface="+mj-lt"/>
              <a:buAutoNum type="arabicPeriod"/>
            </a:pPr>
            <a:r>
              <a:rPr lang="ja-JP" altLang="ja-JP" sz="3200" dirty="0" smtClean="0"/>
              <a:t>急性</a:t>
            </a:r>
            <a:r>
              <a:rPr lang="ja-JP" altLang="ja-JP" sz="3200" dirty="0"/>
              <a:t>・慢性の血糖上昇の結果惹起される状態</a:t>
            </a:r>
            <a:r>
              <a:rPr lang="en-US" altLang="ja-JP" sz="3200" dirty="0"/>
              <a:t>(</a:t>
            </a:r>
            <a:r>
              <a:rPr lang="ja-JP" altLang="ja-JP" sz="3200" dirty="0"/>
              <a:t>合併症</a:t>
            </a:r>
            <a:r>
              <a:rPr lang="en-US" altLang="ja-JP" sz="3200" dirty="0"/>
              <a:t>)</a:t>
            </a:r>
            <a:r>
              <a:rPr lang="ja-JP" altLang="ja-JP" sz="3200" dirty="0"/>
              <a:t>を説明できる。</a:t>
            </a:r>
          </a:p>
          <a:p>
            <a:pPr marL="514350" indent="-514350">
              <a:buFont typeface="+mj-lt"/>
              <a:buAutoNum type="arabicPeriod"/>
            </a:pPr>
            <a:r>
              <a:rPr lang="ja-JP" altLang="ja-JP" sz="3200" dirty="0" smtClean="0"/>
              <a:t>血糖</a:t>
            </a:r>
            <a:r>
              <a:rPr lang="ja-JP" altLang="ja-JP" sz="3200" dirty="0"/>
              <a:t>上昇の原因となりうる状態を列挙できる</a:t>
            </a:r>
            <a:r>
              <a:rPr lang="ja-JP" altLang="ja-JP" sz="3200" dirty="0" smtClean="0"/>
              <a:t>。</a:t>
            </a:r>
            <a:endParaRPr lang="en-US" altLang="ja-JP" sz="3200" dirty="0"/>
          </a:p>
          <a:p>
            <a:pPr marL="514350" indent="-514350">
              <a:buFont typeface="+mj-lt"/>
              <a:buAutoNum type="arabicPeriod"/>
            </a:pPr>
            <a:endParaRPr lang="ja-JP" altLang="ja-JP" sz="3200" dirty="0"/>
          </a:p>
          <a:p>
            <a:pPr marL="514350" indent="-514350">
              <a:buFont typeface="+mj-lt"/>
              <a:buAutoNum type="arabicPeriod"/>
            </a:pPr>
            <a:r>
              <a:rPr lang="ja-JP" altLang="ja-JP" sz="3200" dirty="0" smtClean="0"/>
              <a:t>糖尿病</a:t>
            </a:r>
            <a:r>
              <a:rPr lang="ja-JP" altLang="ja-JP" sz="3200" dirty="0"/>
              <a:t>が成因により分類されることを理解する。</a:t>
            </a:r>
          </a:p>
        </p:txBody>
      </p:sp>
    </p:spTree>
    <p:extLst>
      <p:ext uri="{BB962C8B-B14F-4D97-AF65-F5344CB8AC3E}">
        <p14:creationId xmlns:p14="http://schemas.microsoft.com/office/powerpoint/2010/main" val="1431327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ChangeArrowheads="1"/>
          </p:cNvSpPr>
          <p:nvPr/>
        </p:nvSpPr>
        <p:spPr bwMode="auto">
          <a:xfrm>
            <a:off x="173038" y="5707063"/>
            <a:ext cx="8970962" cy="1150937"/>
          </a:xfrm>
          <a:prstGeom prst="rect">
            <a:avLst/>
          </a:prstGeom>
          <a:noFill/>
          <a:ln w="9525">
            <a:noFill/>
            <a:miter lim="800000"/>
            <a:headEnd/>
            <a:tailEnd/>
          </a:ln>
          <a:effectLst/>
        </p:spPr>
        <p:txBody>
          <a:bodyPr/>
          <a:lstStyle/>
          <a:p>
            <a:pPr marL="342900" indent="-342900">
              <a:lnSpc>
                <a:spcPct val="90000"/>
              </a:lnSpc>
              <a:spcBef>
                <a:spcPct val="20000"/>
              </a:spcBef>
              <a:tabLst>
                <a:tab pos="444500" algn="l"/>
              </a:tabLst>
            </a:pPr>
            <a:r>
              <a:rPr lang="en-US" altLang="ja-JP" sz="2200">
                <a:solidFill>
                  <a:srgbClr val="FF9900"/>
                </a:solidFill>
                <a:effectLst>
                  <a:outerShdw blurRad="38100" dist="38100" dir="2700000" algn="tl">
                    <a:srgbClr val="000000"/>
                  </a:outerShdw>
                </a:effectLst>
              </a:rPr>
              <a:t>Bergman RN</a:t>
            </a:r>
            <a:r>
              <a:rPr lang="en-US" altLang="ja-JP" sz="2200">
                <a:solidFill>
                  <a:srgbClr val="FFFFFF"/>
                </a:solidFill>
                <a:effectLst>
                  <a:outerShdw blurRad="38100" dist="38100" dir="2700000" algn="tl">
                    <a:srgbClr val="000000"/>
                  </a:outerShdw>
                </a:effectLst>
              </a:rPr>
              <a:t>, Ider YZ, Bowden CR: Quantitative estimation of insulin sensitivity. </a:t>
            </a:r>
            <a:r>
              <a:rPr lang="en-US" altLang="ja-JP" sz="2200" i="1">
                <a:solidFill>
                  <a:srgbClr val="FFFFFF"/>
                </a:solidFill>
                <a:effectLst>
                  <a:outerShdw blurRad="38100" dist="38100" dir="2700000" algn="tl">
                    <a:srgbClr val="000000"/>
                  </a:outerShdw>
                </a:effectLst>
              </a:rPr>
              <a:t>Am J Physiol</a:t>
            </a:r>
            <a:r>
              <a:rPr lang="en-US" altLang="ja-JP" sz="2200">
                <a:solidFill>
                  <a:srgbClr val="FFFFFF"/>
                </a:solidFill>
                <a:effectLst>
                  <a:outerShdw blurRad="38100" dist="38100" dir="2700000" algn="tl">
                    <a:srgbClr val="000000"/>
                  </a:outerShdw>
                </a:effectLst>
              </a:rPr>
              <a:t>  236:E667-E677, </a:t>
            </a:r>
            <a:r>
              <a:rPr lang="en-US" altLang="ja-JP" sz="2200" u="sng">
                <a:solidFill>
                  <a:srgbClr val="FFFFFF"/>
                </a:solidFill>
                <a:effectLst>
                  <a:outerShdw blurRad="38100" dist="38100" dir="2700000" algn="tl">
                    <a:srgbClr val="000000"/>
                  </a:outerShdw>
                </a:effectLst>
              </a:rPr>
              <a:t>1979</a:t>
            </a:r>
            <a:r>
              <a:rPr lang="en-US" altLang="ja-JP" sz="2200">
                <a:solidFill>
                  <a:srgbClr val="FFFFFF"/>
                </a:solidFill>
                <a:effectLst>
                  <a:outerShdw blurRad="38100" dist="38100" dir="2700000" algn="tl">
                    <a:srgbClr val="000000"/>
                  </a:outerShdw>
                </a:effectLst>
              </a:rPr>
              <a:t>.</a:t>
            </a:r>
            <a:r>
              <a:rPr lang="ja-JP" altLang="en-US" sz="2200">
                <a:solidFill>
                  <a:srgbClr val="FFFFFF"/>
                </a:solidFill>
                <a:effectLst>
                  <a:outerShdw blurRad="38100" dist="38100" dir="2700000" algn="tl">
                    <a:srgbClr val="000000"/>
                  </a:outerShdw>
                </a:effectLst>
              </a:rPr>
              <a:t>　</a:t>
            </a:r>
          </a:p>
          <a:p>
            <a:pPr marL="342900" indent="-342900">
              <a:lnSpc>
                <a:spcPct val="90000"/>
              </a:lnSpc>
              <a:spcBef>
                <a:spcPct val="20000"/>
              </a:spcBef>
              <a:tabLst>
                <a:tab pos="444500" algn="l"/>
              </a:tabLst>
            </a:pPr>
            <a:r>
              <a:rPr lang="ja-JP" altLang="en-US" sz="2200">
                <a:solidFill>
                  <a:srgbClr val="FFFFFF"/>
                </a:solidFill>
                <a:effectLst>
                  <a:outerShdw blurRad="38100" dist="38100" dir="2700000" algn="tl">
                    <a:srgbClr val="000000"/>
                  </a:outerShdw>
                </a:effectLst>
              </a:rPr>
              <a:t>	</a:t>
            </a:r>
            <a:r>
              <a:rPr lang="en-US" altLang="ja-JP" sz="2200">
                <a:solidFill>
                  <a:srgbClr val="FFFFFF"/>
                </a:solidFill>
                <a:effectLst>
                  <a:outerShdw blurRad="38100" dist="38100" dir="2700000" algn="tl">
                    <a:srgbClr val="000000"/>
                  </a:outerShdw>
                </a:effectLst>
              </a:rPr>
              <a:t>(</a:t>
            </a:r>
            <a:r>
              <a:rPr lang="ja-JP" altLang="en-US" sz="2200">
                <a:solidFill>
                  <a:srgbClr val="FFFFFF"/>
                </a:solidFill>
                <a:effectLst>
                  <a:outerShdw blurRad="38100" dist="38100" dir="2700000" algn="tl">
                    <a:srgbClr val="000000"/>
                  </a:outerShdw>
                </a:effectLst>
              </a:rPr>
              <a:t>ぶどう糖：非定常状態</a:t>
            </a:r>
            <a:r>
              <a:rPr lang="en-US" altLang="ja-JP" sz="2200">
                <a:solidFill>
                  <a:srgbClr val="FFFFFF"/>
                </a:solidFill>
                <a:effectLst>
                  <a:outerShdw blurRad="38100" dist="38100" dir="2700000" algn="tl">
                    <a:srgbClr val="000000"/>
                  </a:outerShdw>
                </a:effectLst>
              </a:rPr>
              <a:t>)</a:t>
            </a:r>
          </a:p>
        </p:txBody>
      </p:sp>
      <p:sp>
        <p:nvSpPr>
          <p:cNvPr id="563203" name="Rectangle 3"/>
          <p:cNvSpPr>
            <a:spLocks noChangeArrowheads="1"/>
          </p:cNvSpPr>
          <p:nvPr/>
        </p:nvSpPr>
        <p:spPr bwMode="auto">
          <a:xfrm>
            <a:off x="173038" y="4098925"/>
            <a:ext cx="8970962" cy="1609725"/>
          </a:xfrm>
          <a:prstGeom prst="rect">
            <a:avLst/>
          </a:prstGeom>
          <a:noFill/>
          <a:ln w="9525">
            <a:noFill/>
            <a:miter lim="800000"/>
            <a:headEnd/>
            <a:tailEnd/>
          </a:ln>
          <a:effectLst/>
        </p:spPr>
        <p:txBody>
          <a:bodyPr/>
          <a:lstStyle/>
          <a:p>
            <a:pPr marL="342900" indent="-342900">
              <a:lnSpc>
                <a:spcPct val="90000"/>
              </a:lnSpc>
              <a:spcBef>
                <a:spcPct val="20000"/>
              </a:spcBef>
              <a:tabLst>
                <a:tab pos="444500" algn="l"/>
              </a:tabLst>
            </a:pPr>
            <a:r>
              <a:rPr lang="en-US" altLang="ja-JP" sz="2200">
                <a:solidFill>
                  <a:srgbClr val="FF3300"/>
                </a:solidFill>
                <a:effectLst>
                  <a:outerShdw blurRad="38100" dist="38100" dir="2700000" algn="tl">
                    <a:srgbClr val="000000"/>
                  </a:outerShdw>
                </a:effectLst>
              </a:rPr>
              <a:t>Turner RC</a:t>
            </a:r>
            <a:r>
              <a:rPr lang="en-US" altLang="ja-JP" sz="2200">
                <a:solidFill>
                  <a:srgbClr val="FFFFFF"/>
                </a:solidFill>
                <a:effectLst>
                  <a:outerShdw blurRad="38100" dist="38100" dir="2700000" algn="tl">
                    <a:srgbClr val="000000"/>
                  </a:outerShdw>
                </a:effectLst>
              </a:rPr>
              <a:t>, Holman RR, Matthews D, et al: Insulin deficiency and insulin resistance interaction in diabetes: estimation of their relative contribution by feedback analysis from basal plasma insulin and glucose concentrations. </a:t>
            </a:r>
            <a:r>
              <a:rPr lang="en-US" altLang="ja-JP" sz="2200" i="1">
                <a:solidFill>
                  <a:srgbClr val="FFFFFF"/>
                </a:solidFill>
                <a:effectLst>
                  <a:outerShdw blurRad="38100" dist="38100" dir="2700000" algn="tl">
                    <a:srgbClr val="000000"/>
                  </a:outerShdw>
                </a:effectLst>
              </a:rPr>
              <a:t>Metabolism</a:t>
            </a:r>
            <a:r>
              <a:rPr lang="en-US" altLang="ja-JP" sz="2200">
                <a:solidFill>
                  <a:srgbClr val="FFFFFF"/>
                </a:solidFill>
                <a:effectLst>
                  <a:outerShdw blurRad="38100" dist="38100" dir="2700000" algn="tl">
                    <a:srgbClr val="000000"/>
                  </a:outerShdw>
                </a:effectLst>
              </a:rPr>
              <a:t>  28:1086-1096, </a:t>
            </a:r>
            <a:r>
              <a:rPr lang="en-US" altLang="ja-JP" sz="2200" u="sng">
                <a:solidFill>
                  <a:srgbClr val="FFFFFF"/>
                </a:solidFill>
                <a:effectLst>
                  <a:outerShdw blurRad="38100" dist="38100" dir="2700000" algn="tl">
                    <a:srgbClr val="000000"/>
                  </a:outerShdw>
                </a:effectLst>
              </a:rPr>
              <a:t>1979</a:t>
            </a:r>
            <a:r>
              <a:rPr lang="en-US" altLang="ja-JP" sz="2200">
                <a:solidFill>
                  <a:srgbClr val="FFFFFF"/>
                </a:solidFill>
                <a:effectLst>
                  <a:outerShdw blurRad="38100" dist="38100" dir="2700000" algn="tl">
                    <a:srgbClr val="000000"/>
                  </a:outerShdw>
                </a:effectLst>
              </a:rPr>
              <a:t>.</a:t>
            </a:r>
            <a:r>
              <a:rPr lang="ja-JP" altLang="en-US" sz="2200">
                <a:solidFill>
                  <a:srgbClr val="FFFFFF"/>
                </a:solidFill>
                <a:effectLst>
                  <a:outerShdw blurRad="38100" dist="38100" dir="2700000" algn="tl">
                    <a:srgbClr val="000000"/>
                  </a:outerShdw>
                </a:effectLst>
              </a:rPr>
              <a:t>　</a:t>
            </a:r>
            <a:r>
              <a:rPr lang="en-US" altLang="ja-JP" sz="2200">
                <a:solidFill>
                  <a:srgbClr val="FFFFFF"/>
                </a:solidFill>
                <a:effectLst>
                  <a:outerShdw blurRad="38100" dist="38100" dir="2700000" algn="tl">
                    <a:srgbClr val="000000"/>
                  </a:outerShdw>
                </a:effectLst>
              </a:rPr>
              <a:t>(</a:t>
            </a:r>
            <a:r>
              <a:rPr lang="ja-JP" altLang="en-US" sz="2200">
                <a:solidFill>
                  <a:srgbClr val="FFFFFF"/>
                </a:solidFill>
                <a:effectLst>
                  <a:outerShdw blurRad="38100" dist="38100" dir="2700000" algn="tl">
                    <a:srgbClr val="000000"/>
                  </a:outerShdw>
                </a:effectLst>
              </a:rPr>
              <a:t>何も入れない：定常状態</a:t>
            </a:r>
            <a:r>
              <a:rPr lang="en-US" altLang="ja-JP" sz="2200">
                <a:solidFill>
                  <a:srgbClr val="FFFFFF"/>
                </a:solidFill>
                <a:effectLst>
                  <a:outerShdw blurRad="38100" dist="38100" dir="2700000" algn="tl">
                    <a:srgbClr val="000000"/>
                  </a:outerShdw>
                </a:effectLst>
              </a:rPr>
              <a:t>)</a:t>
            </a:r>
          </a:p>
        </p:txBody>
      </p:sp>
      <p:sp>
        <p:nvSpPr>
          <p:cNvPr id="563204" name="Rectangle 4"/>
          <p:cNvSpPr>
            <a:spLocks noGrp="1" noChangeArrowheads="1"/>
          </p:cNvSpPr>
          <p:nvPr>
            <p:ph type="title"/>
          </p:nvPr>
        </p:nvSpPr>
        <p:spPr>
          <a:xfrm>
            <a:off x="38100" y="9525"/>
            <a:ext cx="9009063" cy="706438"/>
          </a:xfrm>
        </p:spPr>
        <p:txBody>
          <a:bodyPr/>
          <a:lstStyle/>
          <a:p>
            <a:r>
              <a:rPr lang="ja-JP" altLang="en-US" b="1">
                <a:solidFill>
                  <a:srgbClr val="FFFF00"/>
                </a:solidFill>
                <a:effectLst>
                  <a:outerShdw blurRad="38100" dist="38100" dir="2700000" algn="tl">
                    <a:srgbClr val="000000"/>
                  </a:outerShdw>
                </a:effectLst>
              </a:rPr>
              <a:t>インスリン抵抗性</a:t>
            </a:r>
            <a:r>
              <a:rPr lang="en-US" altLang="ja-JP" b="1">
                <a:solidFill>
                  <a:srgbClr val="FFFF00"/>
                </a:solidFill>
                <a:effectLst>
                  <a:outerShdw blurRad="38100" dist="38100" dir="2700000" algn="tl">
                    <a:srgbClr val="000000"/>
                  </a:outerShdw>
                </a:effectLst>
              </a:rPr>
              <a:t>/</a:t>
            </a:r>
            <a:r>
              <a:rPr lang="ja-JP" altLang="en-US" b="1">
                <a:solidFill>
                  <a:srgbClr val="FFFF00"/>
                </a:solidFill>
                <a:effectLst>
                  <a:outerShdw blurRad="38100" dist="38100" dir="2700000" algn="tl">
                    <a:srgbClr val="000000"/>
                  </a:outerShdw>
                </a:effectLst>
              </a:rPr>
              <a:t>感受性測定</a:t>
            </a:r>
          </a:p>
        </p:txBody>
      </p:sp>
      <p:sp>
        <p:nvSpPr>
          <p:cNvPr id="563205" name="Rectangle 5"/>
          <p:cNvSpPr>
            <a:spLocks noChangeArrowheads="1"/>
          </p:cNvSpPr>
          <p:nvPr/>
        </p:nvSpPr>
        <p:spPr bwMode="auto">
          <a:xfrm>
            <a:off x="173038" y="1112838"/>
            <a:ext cx="8970962" cy="1047750"/>
          </a:xfrm>
          <a:prstGeom prst="rect">
            <a:avLst/>
          </a:prstGeom>
          <a:noFill/>
          <a:ln w="9525">
            <a:noFill/>
            <a:miter lim="800000"/>
            <a:headEnd/>
            <a:tailEnd/>
          </a:ln>
          <a:effectLst/>
        </p:spPr>
        <p:txBody>
          <a:bodyPr/>
          <a:lstStyle/>
          <a:p>
            <a:pPr marL="342900" indent="-342900">
              <a:lnSpc>
                <a:spcPct val="90000"/>
              </a:lnSpc>
              <a:spcBef>
                <a:spcPct val="20000"/>
              </a:spcBef>
              <a:tabLst>
                <a:tab pos="444500" algn="l"/>
              </a:tabLst>
            </a:pPr>
            <a:r>
              <a:rPr lang="sv-SE" altLang="ja-JP" sz="2200">
                <a:solidFill>
                  <a:srgbClr val="FF9900"/>
                </a:solidFill>
                <a:effectLst>
                  <a:outerShdw blurRad="38100" dist="38100" dir="2700000" algn="tl">
                    <a:srgbClr val="000000"/>
                  </a:outerShdw>
                </a:effectLst>
              </a:rPr>
              <a:t>Lundbaek K</a:t>
            </a:r>
            <a:r>
              <a:rPr lang="sv-SE" altLang="ja-JP" sz="2200">
                <a:solidFill>
                  <a:srgbClr val="FFFFFF"/>
                </a:solidFill>
                <a:effectLst>
                  <a:outerShdw blurRad="38100" dist="38100" dir="2700000" algn="tl">
                    <a:srgbClr val="000000"/>
                  </a:outerShdw>
                </a:effectLst>
              </a:rPr>
              <a:t>: Intravenous glucose tolerance as a tool in definition and diagnosis of diabetes mellitus.  </a:t>
            </a:r>
            <a:r>
              <a:rPr lang="sv-SE" altLang="ja-JP" sz="2200" i="1">
                <a:solidFill>
                  <a:srgbClr val="FFFFFF"/>
                </a:solidFill>
                <a:effectLst>
                  <a:outerShdw blurRad="38100" dist="38100" dir="2700000" algn="tl">
                    <a:srgbClr val="000000"/>
                  </a:outerShdw>
                </a:effectLst>
              </a:rPr>
              <a:t>Br Med J</a:t>
            </a:r>
            <a:r>
              <a:rPr lang="sv-SE" altLang="ja-JP" sz="2200">
                <a:solidFill>
                  <a:srgbClr val="FFFFFF"/>
                </a:solidFill>
                <a:effectLst>
                  <a:outerShdw blurRad="38100" dist="38100" dir="2700000" algn="tl">
                    <a:srgbClr val="000000"/>
                  </a:outerShdw>
                </a:effectLst>
              </a:rPr>
              <a:t>  1:1507-13, 1962. (</a:t>
            </a:r>
            <a:r>
              <a:rPr lang="ja-JP" altLang="sv-SE" sz="2200">
                <a:solidFill>
                  <a:srgbClr val="FFFFFF"/>
                </a:solidFill>
                <a:effectLst>
                  <a:outerShdw blurRad="38100" dist="38100" dir="2700000" algn="tl">
                    <a:srgbClr val="000000"/>
                  </a:outerShdw>
                </a:effectLst>
              </a:rPr>
              <a:t>インスリン：非定常状態</a:t>
            </a:r>
            <a:r>
              <a:rPr lang="sv-SE" altLang="ja-JP" sz="2200">
                <a:solidFill>
                  <a:srgbClr val="FFFFFF"/>
                </a:solidFill>
                <a:effectLst>
                  <a:outerShdw blurRad="38100" dist="38100" dir="2700000" algn="tl">
                    <a:srgbClr val="000000"/>
                  </a:outerShdw>
                </a:effectLst>
              </a:rPr>
              <a:t>)</a:t>
            </a:r>
          </a:p>
        </p:txBody>
      </p:sp>
      <p:sp>
        <p:nvSpPr>
          <p:cNvPr id="563207" name="Rectangle 7"/>
          <p:cNvSpPr>
            <a:spLocks noChangeArrowheads="1"/>
          </p:cNvSpPr>
          <p:nvPr/>
        </p:nvSpPr>
        <p:spPr bwMode="auto">
          <a:xfrm>
            <a:off x="6021388" y="5319713"/>
            <a:ext cx="1535998" cy="461665"/>
          </a:xfrm>
          <a:prstGeom prst="rect">
            <a:avLst/>
          </a:prstGeom>
          <a:noFill/>
          <a:ln w="9525">
            <a:noFill/>
            <a:miter lim="800000"/>
            <a:headEnd/>
            <a:tailEnd/>
          </a:ln>
          <a:effectLst/>
        </p:spPr>
        <p:txBody>
          <a:bodyPr wrap="none">
            <a:spAutoFit/>
          </a:bodyPr>
          <a:lstStyle/>
          <a:p>
            <a:r>
              <a:rPr lang="en-US" altLang="ja-JP" sz="2400" dirty="0" smtClean="0">
                <a:solidFill>
                  <a:srgbClr val="FF3300"/>
                </a:solidFill>
                <a:effectLst>
                  <a:outerShdw blurRad="38100" dist="38100" dir="2700000" algn="tl">
                    <a:srgbClr val="000000"/>
                  </a:outerShdw>
                </a:effectLst>
              </a:rPr>
              <a:t>HOMA-IR</a:t>
            </a:r>
            <a:endParaRPr lang="en-US" altLang="ja-JP" sz="2400" dirty="0">
              <a:solidFill>
                <a:srgbClr val="FF3300"/>
              </a:solidFill>
              <a:effectLst>
                <a:outerShdw blurRad="38100" dist="38100" dir="2700000" algn="tl">
                  <a:srgbClr val="000000"/>
                </a:outerShdw>
              </a:effectLst>
            </a:endParaRPr>
          </a:p>
        </p:txBody>
      </p:sp>
      <p:sp>
        <p:nvSpPr>
          <p:cNvPr id="563208" name="Rectangle 8"/>
          <p:cNvSpPr>
            <a:spLocks noChangeArrowheads="1"/>
          </p:cNvSpPr>
          <p:nvPr/>
        </p:nvSpPr>
        <p:spPr bwMode="auto">
          <a:xfrm>
            <a:off x="6019800" y="6400800"/>
            <a:ext cx="2298700" cy="457200"/>
          </a:xfrm>
          <a:prstGeom prst="rect">
            <a:avLst/>
          </a:prstGeom>
          <a:noFill/>
          <a:ln w="9525">
            <a:noFill/>
            <a:miter lim="800000"/>
            <a:headEnd/>
            <a:tailEnd/>
          </a:ln>
          <a:effectLst/>
        </p:spPr>
        <p:txBody>
          <a:bodyPr wrap="none">
            <a:spAutoFit/>
          </a:bodyPr>
          <a:lstStyle/>
          <a:p>
            <a:r>
              <a:rPr lang="en-US" altLang="ja-JP" sz="2400">
                <a:solidFill>
                  <a:srgbClr val="FF9900"/>
                </a:solidFill>
                <a:effectLst>
                  <a:outerShdw blurRad="38100" dist="38100" dir="2700000" algn="tl">
                    <a:srgbClr val="000000"/>
                  </a:outerShdw>
                </a:effectLst>
              </a:rPr>
              <a:t>Minimal model</a:t>
            </a:r>
          </a:p>
        </p:txBody>
      </p:sp>
      <p:sp>
        <p:nvSpPr>
          <p:cNvPr id="563210" name="Rectangle 10"/>
          <p:cNvSpPr>
            <a:spLocks noChangeArrowheads="1"/>
          </p:cNvSpPr>
          <p:nvPr/>
        </p:nvSpPr>
        <p:spPr bwMode="auto">
          <a:xfrm>
            <a:off x="173038" y="2181225"/>
            <a:ext cx="8970962" cy="1027113"/>
          </a:xfrm>
          <a:prstGeom prst="rect">
            <a:avLst/>
          </a:prstGeom>
          <a:noFill/>
          <a:ln w="9525">
            <a:noFill/>
            <a:miter lim="800000"/>
            <a:headEnd/>
            <a:tailEnd/>
          </a:ln>
          <a:effectLst/>
        </p:spPr>
        <p:txBody>
          <a:bodyPr/>
          <a:lstStyle/>
          <a:p>
            <a:pPr marL="342900" indent="-342900">
              <a:lnSpc>
                <a:spcPct val="90000"/>
              </a:lnSpc>
              <a:spcBef>
                <a:spcPct val="20000"/>
              </a:spcBef>
              <a:tabLst>
                <a:tab pos="444500" algn="l"/>
              </a:tabLst>
            </a:pPr>
            <a:r>
              <a:rPr lang="en-US" altLang="ja-JP" sz="2200" dirty="0" err="1">
                <a:solidFill>
                  <a:srgbClr val="FF3300"/>
                </a:solidFill>
                <a:effectLst>
                  <a:outerShdw blurRad="38100" dist="38100" dir="2700000" algn="tl">
                    <a:srgbClr val="000000"/>
                  </a:outerShdw>
                </a:effectLst>
              </a:rPr>
              <a:t>DeFronzo</a:t>
            </a:r>
            <a:r>
              <a:rPr lang="en-US" altLang="ja-JP" sz="2200" dirty="0">
                <a:solidFill>
                  <a:srgbClr val="FF3300"/>
                </a:solidFill>
                <a:effectLst>
                  <a:outerShdw blurRad="38100" dist="38100" dir="2700000" algn="tl">
                    <a:srgbClr val="000000"/>
                  </a:outerShdw>
                </a:effectLst>
              </a:rPr>
              <a:t> RA</a:t>
            </a:r>
            <a:r>
              <a:rPr lang="en-US" altLang="ja-JP" sz="2200" dirty="0">
                <a:solidFill>
                  <a:srgbClr val="FFFFFF"/>
                </a:solidFill>
                <a:effectLst>
                  <a:outerShdw blurRad="38100" dist="38100" dir="2700000" algn="tl">
                    <a:srgbClr val="000000"/>
                  </a:outerShdw>
                </a:effectLst>
              </a:rPr>
              <a:t>, Tobin J, Andres R: </a:t>
            </a:r>
            <a:r>
              <a:rPr lang="en-US" altLang="ja-JP" sz="2200" dirty="0">
                <a:solidFill>
                  <a:srgbClr val="FFFF99"/>
                </a:solidFill>
                <a:effectLst>
                  <a:outerShdw blurRad="38100" dist="38100" dir="2700000" algn="tl">
                    <a:srgbClr val="000000"/>
                  </a:outerShdw>
                </a:effectLst>
              </a:rPr>
              <a:t>Glucose clamp</a:t>
            </a:r>
            <a:r>
              <a:rPr lang="en-US" altLang="ja-JP" sz="2200" dirty="0">
                <a:solidFill>
                  <a:srgbClr val="FFFFFF"/>
                </a:solidFill>
                <a:effectLst>
                  <a:outerShdw blurRad="38100" dist="38100" dir="2700000" algn="tl">
                    <a:srgbClr val="000000"/>
                  </a:outerShdw>
                </a:effectLst>
              </a:rPr>
              <a:t> technique: a method for quantifying insulin secretion and resistance. </a:t>
            </a:r>
            <a:r>
              <a:rPr lang="en-US" altLang="ja-JP" sz="2200" i="1" dirty="0">
                <a:solidFill>
                  <a:srgbClr val="FFFFFF"/>
                </a:solidFill>
                <a:effectLst>
                  <a:outerShdw blurRad="38100" dist="38100" dir="2700000" algn="tl">
                    <a:srgbClr val="000000"/>
                  </a:outerShdw>
                </a:effectLst>
              </a:rPr>
              <a:t>Am J </a:t>
            </a:r>
            <a:r>
              <a:rPr lang="en-US" altLang="ja-JP" sz="2200" i="1" dirty="0" err="1">
                <a:solidFill>
                  <a:srgbClr val="FFFFFF"/>
                </a:solidFill>
                <a:effectLst>
                  <a:outerShdw blurRad="38100" dist="38100" dir="2700000" algn="tl">
                    <a:srgbClr val="000000"/>
                  </a:outerShdw>
                </a:effectLst>
              </a:rPr>
              <a:t>Physiol</a:t>
            </a:r>
            <a:r>
              <a:rPr lang="en-US" altLang="ja-JP" sz="2200" dirty="0">
                <a:solidFill>
                  <a:srgbClr val="FFFFFF"/>
                </a:solidFill>
                <a:effectLst>
                  <a:outerShdw blurRad="38100" dist="38100" dir="2700000" algn="tl">
                    <a:srgbClr val="000000"/>
                  </a:outerShdw>
                </a:effectLst>
              </a:rPr>
              <a:t>  237:E214-E223, </a:t>
            </a:r>
            <a:r>
              <a:rPr lang="en-US" altLang="ja-JP" sz="2200" u="sng" dirty="0">
                <a:solidFill>
                  <a:srgbClr val="FFFFFF"/>
                </a:solidFill>
                <a:effectLst>
                  <a:outerShdw blurRad="38100" dist="38100" dir="2700000" algn="tl">
                    <a:srgbClr val="000000"/>
                  </a:outerShdw>
                </a:effectLst>
              </a:rPr>
              <a:t>1979</a:t>
            </a:r>
            <a:r>
              <a:rPr lang="en-US" altLang="ja-JP" sz="2200" dirty="0">
                <a:solidFill>
                  <a:srgbClr val="FFFFFF"/>
                </a:solidFill>
                <a:effectLst>
                  <a:outerShdw blurRad="38100" dist="38100" dir="2700000" algn="tl">
                    <a:srgbClr val="000000"/>
                  </a:outerShdw>
                </a:effectLst>
              </a:rPr>
              <a:t>.</a:t>
            </a:r>
            <a:r>
              <a:rPr lang="ja-JP" altLang="en-US" sz="2200" dirty="0">
                <a:solidFill>
                  <a:srgbClr val="FFFFFF"/>
                </a:solidFill>
                <a:effectLst>
                  <a:outerShdw blurRad="38100" dist="38100" dir="2700000" algn="tl">
                    <a:srgbClr val="000000"/>
                  </a:outerShdw>
                </a:effectLst>
              </a:rPr>
              <a:t>　</a:t>
            </a:r>
            <a:r>
              <a:rPr lang="en-US" altLang="ja-JP" sz="2200" dirty="0">
                <a:solidFill>
                  <a:srgbClr val="FFFFFF"/>
                </a:solidFill>
                <a:effectLst>
                  <a:outerShdw blurRad="38100" dist="38100" dir="2700000" algn="tl">
                    <a:srgbClr val="000000"/>
                  </a:outerShdw>
                </a:effectLst>
              </a:rPr>
              <a:t>(</a:t>
            </a:r>
            <a:r>
              <a:rPr lang="ja-JP" altLang="en-US" sz="2200" dirty="0">
                <a:solidFill>
                  <a:srgbClr val="FFFFFF"/>
                </a:solidFill>
                <a:effectLst>
                  <a:outerShdw blurRad="38100" dist="38100" dir="2700000" algn="tl">
                    <a:srgbClr val="000000"/>
                  </a:outerShdw>
                </a:effectLst>
              </a:rPr>
              <a:t>インスリン＆ぶどう糖：定常状態</a:t>
            </a:r>
            <a:r>
              <a:rPr lang="en-US" altLang="ja-JP" sz="2200" dirty="0">
                <a:solidFill>
                  <a:srgbClr val="FFFFFF"/>
                </a:solidFill>
                <a:effectLst>
                  <a:outerShdw blurRad="38100" dist="38100" dir="2700000" algn="tl">
                    <a:srgbClr val="000000"/>
                  </a:outerShdw>
                </a:effectLst>
              </a:rPr>
              <a:t>)</a:t>
            </a:r>
            <a:endParaRPr lang="sv-SE" altLang="ja-JP" sz="1200" dirty="0">
              <a:solidFill>
                <a:srgbClr val="FFFFFF"/>
              </a:solidFill>
              <a:effectLst>
                <a:outerShdw blurRad="38100" dist="38100" dir="2700000" algn="tl">
                  <a:srgbClr val="000000"/>
                </a:outerShdw>
              </a:effectLst>
            </a:endParaRPr>
          </a:p>
        </p:txBody>
      </p:sp>
      <p:grpSp>
        <p:nvGrpSpPr>
          <p:cNvPr id="2" name="Group 11"/>
          <p:cNvGrpSpPr>
            <a:grpSpLocks/>
          </p:cNvGrpSpPr>
          <p:nvPr/>
        </p:nvGrpSpPr>
        <p:grpSpPr bwMode="auto">
          <a:xfrm>
            <a:off x="173038" y="682625"/>
            <a:ext cx="8970962" cy="3354388"/>
            <a:chOff x="109" y="430"/>
            <a:chExt cx="5651" cy="2113"/>
          </a:xfrm>
        </p:grpSpPr>
        <p:sp>
          <p:nvSpPr>
            <p:cNvPr id="563212" name="Rectangle 12"/>
            <p:cNvSpPr>
              <a:spLocks noChangeArrowheads="1"/>
            </p:cNvSpPr>
            <p:nvPr/>
          </p:nvSpPr>
          <p:spPr bwMode="auto">
            <a:xfrm>
              <a:off x="109" y="2249"/>
              <a:ext cx="5651" cy="294"/>
            </a:xfrm>
            <a:prstGeom prst="rect">
              <a:avLst/>
            </a:prstGeom>
            <a:noFill/>
            <a:ln w="9525">
              <a:noFill/>
              <a:miter lim="800000"/>
              <a:headEnd/>
              <a:tailEnd/>
            </a:ln>
            <a:effectLst/>
          </p:spPr>
          <p:txBody>
            <a:bodyPr/>
            <a:lstStyle/>
            <a:p>
              <a:pPr marL="342900" indent="-342900">
                <a:lnSpc>
                  <a:spcPct val="90000"/>
                </a:lnSpc>
                <a:spcBef>
                  <a:spcPct val="20000"/>
                </a:spcBef>
                <a:tabLst>
                  <a:tab pos="444500" algn="l"/>
                </a:tabLst>
              </a:pPr>
              <a:r>
                <a:rPr lang="ja-JP" altLang="en-US" sz="2400">
                  <a:solidFill>
                    <a:srgbClr val="FFFF00"/>
                  </a:solidFill>
                  <a:effectLst>
                    <a:outerShdw blurRad="38100" dist="38100" dir="2700000" algn="tl">
                      <a:srgbClr val="000000"/>
                    </a:outerShdw>
                  </a:effectLst>
                </a:rPr>
                <a:t>［間接的にモデルでインスリン測定値から感受性を推測する］</a:t>
              </a:r>
            </a:p>
          </p:txBody>
        </p:sp>
        <p:sp>
          <p:nvSpPr>
            <p:cNvPr id="563213" name="Rectangle 13"/>
            <p:cNvSpPr>
              <a:spLocks noChangeArrowheads="1"/>
            </p:cNvSpPr>
            <p:nvPr/>
          </p:nvSpPr>
          <p:spPr bwMode="auto">
            <a:xfrm>
              <a:off x="109" y="430"/>
              <a:ext cx="5651" cy="307"/>
            </a:xfrm>
            <a:prstGeom prst="rect">
              <a:avLst/>
            </a:prstGeom>
            <a:noFill/>
            <a:ln w="9525">
              <a:noFill/>
              <a:miter lim="800000"/>
              <a:headEnd/>
              <a:tailEnd/>
            </a:ln>
            <a:effectLst/>
          </p:spPr>
          <p:txBody>
            <a:bodyPr/>
            <a:lstStyle/>
            <a:p>
              <a:pPr marL="342900" indent="-342900">
                <a:lnSpc>
                  <a:spcPct val="90000"/>
                </a:lnSpc>
                <a:spcBef>
                  <a:spcPct val="20000"/>
                </a:spcBef>
                <a:tabLst>
                  <a:tab pos="444500" algn="l"/>
                </a:tabLst>
              </a:pPr>
              <a:r>
                <a:rPr lang="ja-JP" altLang="en-US" sz="2400">
                  <a:solidFill>
                    <a:srgbClr val="FFFF00"/>
                  </a:solidFill>
                  <a:effectLst>
                    <a:outerShdw blurRad="38100" dist="38100" dir="2700000" algn="tl">
                      <a:srgbClr val="000000"/>
                    </a:outerShdw>
                  </a:effectLst>
                </a:rPr>
                <a:t>［直接インスリンを入れ反応をみる］</a:t>
              </a:r>
            </a:p>
          </p:txBody>
        </p:sp>
      </p:grpSp>
      <p:sp>
        <p:nvSpPr>
          <p:cNvPr id="563214" name="AutoShape 14"/>
          <p:cNvSpPr>
            <a:spLocks noChangeArrowheads="1"/>
          </p:cNvSpPr>
          <p:nvPr/>
        </p:nvSpPr>
        <p:spPr bwMode="auto">
          <a:xfrm>
            <a:off x="133350" y="2147888"/>
            <a:ext cx="8845550" cy="1417637"/>
          </a:xfrm>
          <a:prstGeom prst="roundRect">
            <a:avLst>
              <a:gd name="adj" fmla="val 16667"/>
            </a:avLst>
          </a:prstGeom>
          <a:noFill/>
          <a:ln w="19050">
            <a:solidFill>
              <a:srgbClr val="FF9933"/>
            </a:solidFill>
            <a:round/>
            <a:headEnd/>
            <a:tailEnd/>
          </a:ln>
          <a:effectLst/>
        </p:spPr>
        <p:txBody>
          <a:bodyPr wrap="none" anchor="ctr"/>
          <a:lstStyle/>
          <a:p>
            <a:endParaRPr lang="ja-JP" altLang="en-US" sz="1800" b="0">
              <a:solidFill>
                <a:srgbClr val="000000"/>
              </a:solidFill>
            </a:endParaRPr>
          </a:p>
        </p:txBody>
      </p:sp>
      <p:sp>
        <p:nvSpPr>
          <p:cNvPr id="15" name="Rectangle 4"/>
          <p:cNvSpPr>
            <a:spLocks noChangeArrowheads="1"/>
          </p:cNvSpPr>
          <p:nvPr/>
        </p:nvSpPr>
        <p:spPr bwMode="auto">
          <a:xfrm>
            <a:off x="6005513" y="3127012"/>
            <a:ext cx="2806700" cy="457200"/>
          </a:xfrm>
          <a:prstGeom prst="rect">
            <a:avLst/>
          </a:prstGeom>
          <a:noFill/>
          <a:ln w="9525">
            <a:noFill/>
            <a:miter lim="800000"/>
            <a:headEnd/>
            <a:tailEnd/>
          </a:ln>
          <a:effectLst/>
        </p:spPr>
        <p:txBody>
          <a:bodyPr wrap="none">
            <a:spAutoFit/>
          </a:bodyPr>
          <a:lstStyle/>
          <a:p>
            <a:r>
              <a:rPr lang="ja-JP" altLang="en-US" sz="2400" dirty="0">
                <a:solidFill>
                  <a:srgbClr val="FF3300"/>
                </a:solidFill>
                <a:effectLst>
                  <a:outerShdw blurRad="38100" dist="38100" dir="2700000" algn="tl">
                    <a:srgbClr val="000000"/>
                  </a:outerShdw>
                </a:effectLst>
              </a:rPr>
              <a:t>インスリンクランプ法</a:t>
            </a:r>
          </a:p>
        </p:txBody>
      </p:sp>
      <p:sp>
        <p:nvSpPr>
          <p:cNvPr id="16" name="Rectangle 6"/>
          <p:cNvSpPr>
            <a:spLocks noChangeArrowheads="1"/>
          </p:cNvSpPr>
          <p:nvPr/>
        </p:nvSpPr>
        <p:spPr bwMode="auto">
          <a:xfrm>
            <a:off x="6019800" y="1732461"/>
            <a:ext cx="3124200" cy="457200"/>
          </a:xfrm>
          <a:prstGeom prst="rect">
            <a:avLst/>
          </a:prstGeom>
          <a:noFill/>
          <a:ln w="9525">
            <a:noFill/>
            <a:miter lim="800000"/>
            <a:headEnd/>
            <a:tailEnd/>
          </a:ln>
          <a:effectLst/>
        </p:spPr>
        <p:txBody>
          <a:bodyPr>
            <a:spAutoFit/>
          </a:bodyPr>
          <a:lstStyle/>
          <a:p>
            <a:r>
              <a:rPr lang="ja-JP" altLang="en-US" sz="2400" dirty="0">
                <a:solidFill>
                  <a:srgbClr val="FF9900"/>
                </a:solidFill>
                <a:effectLst>
                  <a:outerShdw blurRad="38100" dist="38100" dir="2700000" algn="tl">
                    <a:srgbClr val="000000"/>
                  </a:outerShdw>
                </a:effectLst>
              </a:rPr>
              <a:t>インスリン負荷試験</a:t>
            </a:r>
          </a:p>
        </p:txBody>
      </p:sp>
    </p:spTree>
    <p:extLst>
      <p:ext uri="{BB962C8B-B14F-4D97-AF65-F5344CB8AC3E}">
        <p14:creationId xmlns:p14="http://schemas.microsoft.com/office/powerpoint/2010/main" val="51444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63205"/>
                                        </p:tgtEl>
                                        <p:attrNameLst>
                                          <p:attrName>style.visibility</p:attrName>
                                        </p:attrNameLst>
                                      </p:cBhvr>
                                      <p:to>
                                        <p:strVal val="visible"/>
                                      </p:to>
                                    </p:set>
                                    <p:animEffect transition="in" filter="blinds(horizontal)">
                                      <p:cBhvr>
                                        <p:cTn id="13" dur="500"/>
                                        <p:tgtEl>
                                          <p:spTgt spid="563205"/>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3210"/>
                                        </p:tgtEl>
                                        <p:attrNameLst>
                                          <p:attrName>style.visibility</p:attrName>
                                        </p:attrNameLst>
                                      </p:cBhvr>
                                      <p:to>
                                        <p:strVal val="visible"/>
                                      </p:to>
                                    </p:set>
                                    <p:animEffect transition="in" filter="blinds(horizontal)">
                                      <p:cBhvr>
                                        <p:cTn id="22" dur="500"/>
                                        <p:tgtEl>
                                          <p:spTgt spid="563210"/>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63203"/>
                                        </p:tgtEl>
                                        <p:attrNameLst>
                                          <p:attrName>style.visibility</p:attrName>
                                        </p:attrNameLst>
                                      </p:cBhvr>
                                      <p:to>
                                        <p:strVal val="visible"/>
                                      </p:to>
                                    </p:set>
                                    <p:animEffect transition="in" filter="blinds(horizontal)">
                                      <p:cBhvr>
                                        <p:cTn id="31" dur="500"/>
                                        <p:tgtEl>
                                          <p:spTgt spid="563203"/>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563207"/>
                                        </p:tgtEl>
                                        <p:attrNameLst>
                                          <p:attrName>style.visibility</p:attrName>
                                        </p:attrNameLst>
                                      </p:cBhvr>
                                      <p:to>
                                        <p:strVal val="visible"/>
                                      </p:to>
                                    </p:set>
                                    <p:anim calcmode="lin" valueType="num">
                                      <p:cBhvr additive="base">
                                        <p:cTn id="34" dur="500" fill="hold"/>
                                        <p:tgtEl>
                                          <p:spTgt spid="563207"/>
                                        </p:tgtEl>
                                        <p:attrNameLst>
                                          <p:attrName>ppt_x</p:attrName>
                                        </p:attrNameLst>
                                      </p:cBhvr>
                                      <p:tavLst>
                                        <p:tav tm="0">
                                          <p:val>
                                            <p:strVal val="1+#ppt_w/2"/>
                                          </p:val>
                                        </p:tav>
                                        <p:tav tm="100000">
                                          <p:val>
                                            <p:strVal val="#ppt_x"/>
                                          </p:val>
                                        </p:tav>
                                      </p:tavLst>
                                    </p:anim>
                                    <p:anim calcmode="lin" valueType="num">
                                      <p:cBhvr additive="base">
                                        <p:cTn id="35" dur="500" fill="hold"/>
                                        <p:tgtEl>
                                          <p:spTgt spid="56320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63202"/>
                                        </p:tgtEl>
                                        <p:attrNameLst>
                                          <p:attrName>style.visibility</p:attrName>
                                        </p:attrNameLst>
                                      </p:cBhvr>
                                      <p:to>
                                        <p:strVal val="visible"/>
                                      </p:to>
                                    </p:set>
                                    <p:animEffect transition="in" filter="blinds(horizontal)">
                                      <p:cBhvr>
                                        <p:cTn id="40" dur="500"/>
                                        <p:tgtEl>
                                          <p:spTgt spid="563202"/>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563208"/>
                                        </p:tgtEl>
                                        <p:attrNameLst>
                                          <p:attrName>style.visibility</p:attrName>
                                        </p:attrNameLst>
                                      </p:cBhvr>
                                      <p:to>
                                        <p:strVal val="visible"/>
                                      </p:to>
                                    </p:set>
                                    <p:anim calcmode="lin" valueType="num">
                                      <p:cBhvr additive="base">
                                        <p:cTn id="43" dur="500" fill="hold"/>
                                        <p:tgtEl>
                                          <p:spTgt spid="563208"/>
                                        </p:tgtEl>
                                        <p:attrNameLst>
                                          <p:attrName>ppt_x</p:attrName>
                                        </p:attrNameLst>
                                      </p:cBhvr>
                                      <p:tavLst>
                                        <p:tav tm="0">
                                          <p:val>
                                            <p:strVal val="1+#ppt_w/2"/>
                                          </p:val>
                                        </p:tav>
                                        <p:tav tm="100000">
                                          <p:val>
                                            <p:strVal val="#ppt_x"/>
                                          </p:val>
                                        </p:tav>
                                      </p:tavLst>
                                    </p:anim>
                                    <p:anim calcmode="lin" valueType="num">
                                      <p:cBhvr additive="base">
                                        <p:cTn id="44" dur="500" fill="hold"/>
                                        <p:tgtEl>
                                          <p:spTgt spid="56320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563214"/>
                                        </p:tgtEl>
                                        <p:attrNameLst>
                                          <p:attrName>style.visibility</p:attrName>
                                        </p:attrNameLst>
                                      </p:cBhvr>
                                      <p:to>
                                        <p:strVal val="visible"/>
                                      </p:to>
                                    </p:set>
                                    <p:animEffect transition="in" filter="blinds(horizontal)">
                                      <p:cBhvr>
                                        <p:cTn id="49" dur="500"/>
                                        <p:tgtEl>
                                          <p:spTgt spid="56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2" grpId="0"/>
      <p:bldP spid="563203" grpId="0"/>
      <p:bldP spid="563205" grpId="0"/>
      <p:bldP spid="563207" grpId="0"/>
      <p:bldP spid="563208" grpId="0"/>
      <p:bldP spid="563210" grpId="0"/>
      <p:bldP spid="563214" grpId="0" animBg="1"/>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a:xfrm>
            <a:off x="38100" y="9525"/>
            <a:ext cx="9009063" cy="706438"/>
          </a:xfrm>
        </p:spPr>
        <p:txBody>
          <a:bodyPr/>
          <a:lstStyle/>
          <a:p>
            <a:r>
              <a:rPr lang="ja-JP" altLang="en-US" b="1">
                <a:solidFill>
                  <a:srgbClr val="FFFF00"/>
                </a:solidFill>
                <a:effectLst>
                  <a:outerShdw blurRad="38100" dist="38100" dir="2700000" algn="tl">
                    <a:srgbClr val="000000"/>
                  </a:outerShdw>
                </a:effectLst>
              </a:rPr>
              <a:t>インスリン抵抗性</a:t>
            </a:r>
            <a:r>
              <a:rPr lang="en-US" altLang="ja-JP" b="1">
                <a:solidFill>
                  <a:srgbClr val="FFFF00"/>
                </a:solidFill>
                <a:effectLst>
                  <a:outerShdw blurRad="38100" dist="38100" dir="2700000" algn="tl">
                    <a:srgbClr val="000000"/>
                  </a:outerShdw>
                </a:effectLst>
              </a:rPr>
              <a:t>/</a:t>
            </a:r>
            <a:r>
              <a:rPr lang="ja-JP" altLang="en-US" b="1">
                <a:solidFill>
                  <a:srgbClr val="FFFF00"/>
                </a:solidFill>
                <a:effectLst>
                  <a:outerShdw blurRad="38100" dist="38100" dir="2700000" algn="tl">
                    <a:srgbClr val="000000"/>
                  </a:outerShdw>
                </a:effectLst>
              </a:rPr>
              <a:t>感受性測定</a:t>
            </a:r>
          </a:p>
        </p:txBody>
      </p:sp>
      <p:sp>
        <p:nvSpPr>
          <p:cNvPr id="851971" name="Rectangle 3"/>
          <p:cNvSpPr>
            <a:spLocks noChangeArrowheads="1"/>
          </p:cNvSpPr>
          <p:nvPr/>
        </p:nvSpPr>
        <p:spPr bwMode="auto">
          <a:xfrm>
            <a:off x="173038" y="1112838"/>
            <a:ext cx="8970962" cy="1047750"/>
          </a:xfrm>
          <a:prstGeom prst="rect">
            <a:avLst/>
          </a:prstGeom>
          <a:noFill/>
          <a:ln w="9525">
            <a:noFill/>
            <a:miter lim="800000"/>
            <a:headEnd/>
            <a:tailEnd/>
          </a:ln>
          <a:effectLst/>
        </p:spPr>
        <p:txBody>
          <a:bodyPr/>
          <a:lstStyle/>
          <a:p>
            <a:pPr marL="342900" indent="-342900">
              <a:lnSpc>
                <a:spcPct val="90000"/>
              </a:lnSpc>
              <a:spcBef>
                <a:spcPct val="20000"/>
              </a:spcBef>
              <a:tabLst>
                <a:tab pos="444500" algn="l"/>
              </a:tabLst>
            </a:pPr>
            <a:r>
              <a:rPr lang="sv-SE" altLang="ja-JP" sz="2200">
                <a:solidFill>
                  <a:srgbClr val="FF9900"/>
                </a:solidFill>
                <a:effectLst>
                  <a:outerShdw blurRad="38100" dist="38100" dir="2700000" algn="tl">
                    <a:srgbClr val="000000"/>
                  </a:outerShdw>
                </a:effectLst>
              </a:rPr>
              <a:t>Lundbaek K</a:t>
            </a:r>
            <a:r>
              <a:rPr lang="sv-SE" altLang="ja-JP" sz="2200">
                <a:solidFill>
                  <a:srgbClr val="FFFFFF"/>
                </a:solidFill>
                <a:effectLst>
                  <a:outerShdw blurRad="38100" dist="38100" dir="2700000" algn="tl">
                    <a:srgbClr val="000000"/>
                  </a:outerShdw>
                </a:effectLst>
              </a:rPr>
              <a:t>: Intravenous glucose tolerance as a tool in definition and diagnosis of diabetes mellitus.  </a:t>
            </a:r>
            <a:r>
              <a:rPr lang="sv-SE" altLang="ja-JP" sz="2200" i="1">
                <a:solidFill>
                  <a:srgbClr val="FFFFFF"/>
                </a:solidFill>
                <a:effectLst>
                  <a:outerShdw blurRad="38100" dist="38100" dir="2700000" algn="tl">
                    <a:srgbClr val="000000"/>
                  </a:outerShdw>
                </a:effectLst>
              </a:rPr>
              <a:t>Br Med J</a:t>
            </a:r>
            <a:r>
              <a:rPr lang="sv-SE" altLang="ja-JP" sz="2200">
                <a:solidFill>
                  <a:srgbClr val="FFFFFF"/>
                </a:solidFill>
                <a:effectLst>
                  <a:outerShdw blurRad="38100" dist="38100" dir="2700000" algn="tl">
                    <a:srgbClr val="000000"/>
                  </a:outerShdw>
                </a:effectLst>
              </a:rPr>
              <a:t>  1:1507-13, 1962. (</a:t>
            </a:r>
            <a:r>
              <a:rPr lang="ja-JP" altLang="sv-SE" sz="2200">
                <a:solidFill>
                  <a:srgbClr val="FFFFFF"/>
                </a:solidFill>
                <a:effectLst>
                  <a:outerShdw blurRad="38100" dist="38100" dir="2700000" algn="tl">
                    <a:srgbClr val="000000"/>
                  </a:outerShdw>
                </a:effectLst>
              </a:rPr>
              <a:t>インスリン：非定常状態</a:t>
            </a:r>
            <a:r>
              <a:rPr lang="sv-SE" altLang="ja-JP" sz="2200">
                <a:solidFill>
                  <a:srgbClr val="FFFFFF"/>
                </a:solidFill>
                <a:effectLst>
                  <a:outerShdw blurRad="38100" dist="38100" dir="2700000" algn="tl">
                    <a:srgbClr val="000000"/>
                  </a:outerShdw>
                </a:effectLst>
              </a:rPr>
              <a:t>)</a:t>
            </a:r>
          </a:p>
        </p:txBody>
      </p:sp>
      <p:sp>
        <p:nvSpPr>
          <p:cNvPr id="851972" name="Rectangle 4"/>
          <p:cNvSpPr>
            <a:spLocks noChangeArrowheads="1"/>
          </p:cNvSpPr>
          <p:nvPr/>
        </p:nvSpPr>
        <p:spPr bwMode="auto">
          <a:xfrm>
            <a:off x="6005513" y="3140075"/>
            <a:ext cx="2806700" cy="457200"/>
          </a:xfrm>
          <a:prstGeom prst="rect">
            <a:avLst/>
          </a:prstGeom>
          <a:noFill/>
          <a:ln w="9525">
            <a:noFill/>
            <a:miter lim="800000"/>
            <a:headEnd/>
            <a:tailEnd/>
          </a:ln>
          <a:effectLst/>
        </p:spPr>
        <p:txBody>
          <a:bodyPr wrap="none">
            <a:spAutoFit/>
          </a:bodyPr>
          <a:lstStyle/>
          <a:p>
            <a:r>
              <a:rPr lang="ja-JP" altLang="en-US" sz="2400">
                <a:solidFill>
                  <a:srgbClr val="FF3300"/>
                </a:solidFill>
                <a:effectLst>
                  <a:outerShdw blurRad="38100" dist="38100" dir="2700000" algn="tl">
                    <a:srgbClr val="000000"/>
                  </a:outerShdw>
                </a:effectLst>
              </a:rPr>
              <a:t>インスリンクランプ法</a:t>
            </a:r>
          </a:p>
        </p:txBody>
      </p:sp>
      <p:sp>
        <p:nvSpPr>
          <p:cNvPr id="851973" name="Rectangle 5"/>
          <p:cNvSpPr>
            <a:spLocks noChangeArrowheads="1"/>
          </p:cNvSpPr>
          <p:nvPr/>
        </p:nvSpPr>
        <p:spPr bwMode="auto">
          <a:xfrm>
            <a:off x="5724525" y="5300663"/>
            <a:ext cx="3243263" cy="457200"/>
          </a:xfrm>
          <a:prstGeom prst="rect">
            <a:avLst/>
          </a:prstGeom>
          <a:noFill/>
          <a:ln w="9525">
            <a:noFill/>
            <a:miter lim="800000"/>
            <a:headEnd/>
            <a:tailEnd/>
          </a:ln>
          <a:effectLst/>
        </p:spPr>
        <p:txBody>
          <a:bodyPr wrap="none">
            <a:spAutoFit/>
          </a:bodyPr>
          <a:lstStyle/>
          <a:p>
            <a:r>
              <a:rPr lang="ja-JP" altLang="en-US" sz="2400">
                <a:solidFill>
                  <a:srgbClr val="FF3300"/>
                </a:solidFill>
                <a:effectLst>
                  <a:outerShdw blurRad="38100" dist="38100" dir="2700000" algn="tl">
                    <a:srgbClr val="000000"/>
                  </a:outerShdw>
                </a:effectLst>
              </a:rPr>
              <a:t>コンポジットインデックス</a:t>
            </a:r>
          </a:p>
        </p:txBody>
      </p:sp>
      <p:sp>
        <p:nvSpPr>
          <p:cNvPr id="851974" name="Rectangle 6"/>
          <p:cNvSpPr>
            <a:spLocks noChangeArrowheads="1"/>
          </p:cNvSpPr>
          <p:nvPr/>
        </p:nvSpPr>
        <p:spPr bwMode="auto">
          <a:xfrm>
            <a:off x="6019800" y="1771650"/>
            <a:ext cx="3124200" cy="457200"/>
          </a:xfrm>
          <a:prstGeom prst="rect">
            <a:avLst/>
          </a:prstGeom>
          <a:noFill/>
          <a:ln w="9525">
            <a:noFill/>
            <a:miter lim="800000"/>
            <a:headEnd/>
            <a:tailEnd/>
          </a:ln>
          <a:effectLst/>
        </p:spPr>
        <p:txBody>
          <a:bodyPr>
            <a:spAutoFit/>
          </a:bodyPr>
          <a:lstStyle/>
          <a:p>
            <a:r>
              <a:rPr lang="ja-JP" altLang="en-US" sz="2400" dirty="0">
                <a:solidFill>
                  <a:srgbClr val="FF9900"/>
                </a:solidFill>
                <a:effectLst>
                  <a:outerShdw blurRad="38100" dist="38100" dir="2700000" algn="tl">
                    <a:srgbClr val="000000"/>
                  </a:outerShdw>
                </a:effectLst>
              </a:rPr>
              <a:t>インスリン負荷試験</a:t>
            </a:r>
          </a:p>
        </p:txBody>
      </p:sp>
      <p:sp>
        <p:nvSpPr>
          <p:cNvPr id="851975" name="Rectangle 7"/>
          <p:cNvSpPr>
            <a:spLocks noChangeArrowheads="1"/>
          </p:cNvSpPr>
          <p:nvPr/>
        </p:nvSpPr>
        <p:spPr bwMode="auto">
          <a:xfrm>
            <a:off x="173038" y="4098925"/>
            <a:ext cx="8970962" cy="1609725"/>
          </a:xfrm>
          <a:prstGeom prst="rect">
            <a:avLst/>
          </a:prstGeom>
          <a:noFill/>
          <a:ln w="9525">
            <a:noFill/>
            <a:miter lim="800000"/>
            <a:headEnd/>
            <a:tailEnd/>
          </a:ln>
          <a:effectLst/>
        </p:spPr>
        <p:txBody>
          <a:bodyPr/>
          <a:lstStyle/>
          <a:p>
            <a:pPr marL="342900" indent="-342900">
              <a:lnSpc>
                <a:spcPct val="90000"/>
              </a:lnSpc>
              <a:spcBef>
                <a:spcPct val="20000"/>
              </a:spcBef>
              <a:tabLst>
                <a:tab pos="444500" algn="l"/>
              </a:tabLst>
            </a:pPr>
            <a:r>
              <a:rPr lang="en-US" altLang="ja-JP" sz="2200">
                <a:solidFill>
                  <a:srgbClr val="FF3300"/>
                </a:solidFill>
                <a:effectLst>
                  <a:outerShdw blurRad="38100" dist="38100" dir="2700000" algn="tl">
                    <a:srgbClr val="000000"/>
                  </a:outerShdw>
                </a:effectLst>
              </a:rPr>
              <a:t>Matsuda M</a:t>
            </a:r>
            <a:r>
              <a:rPr lang="en-US" altLang="ja-JP" sz="2200">
                <a:solidFill>
                  <a:srgbClr val="FFFFFF"/>
                </a:solidFill>
                <a:effectLst>
                  <a:outerShdw blurRad="38100" dist="38100" dir="2700000" algn="tl">
                    <a:srgbClr val="000000"/>
                  </a:outerShdw>
                </a:effectLst>
              </a:rPr>
              <a:t>, DeFronzo RA: Insulin sensitivity indices obtained from oral glucose tolerance testing: comparison with the euglycemic insulin clamp.  </a:t>
            </a:r>
            <a:r>
              <a:rPr lang="en-US" altLang="ja-JP" sz="2200" i="1">
                <a:solidFill>
                  <a:srgbClr val="FFFFFF"/>
                </a:solidFill>
                <a:effectLst>
                  <a:outerShdw blurRad="38100" dist="38100" dir="2700000" algn="tl">
                    <a:srgbClr val="000000"/>
                  </a:outerShdw>
                </a:effectLst>
              </a:rPr>
              <a:t>Diabetes Care</a:t>
            </a:r>
            <a:r>
              <a:rPr lang="en-US" altLang="ja-JP" sz="2200">
                <a:solidFill>
                  <a:srgbClr val="FFFFFF"/>
                </a:solidFill>
                <a:effectLst>
                  <a:outerShdw blurRad="38100" dist="38100" dir="2700000" algn="tl">
                    <a:srgbClr val="000000"/>
                  </a:outerShdw>
                </a:effectLst>
              </a:rPr>
              <a:t>  22:1462-1470, 1999.</a:t>
            </a:r>
            <a:r>
              <a:rPr lang="ja-JP" altLang="en-US" sz="2200">
                <a:solidFill>
                  <a:srgbClr val="FFFFFF"/>
                </a:solidFill>
                <a:effectLst>
                  <a:outerShdw blurRad="38100" dist="38100" dir="2700000" algn="tl">
                    <a:srgbClr val="000000"/>
                  </a:outerShdw>
                </a:effectLst>
              </a:rPr>
              <a:t>　</a:t>
            </a:r>
            <a:r>
              <a:rPr lang="en-US" altLang="ja-JP" sz="2200">
                <a:solidFill>
                  <a:srgbClr val="FFFFFF"/>
                </a:solidFill>
                <a:effectLst>
                  <a:outerShdw blurRad="38100" dist="38100" dir="2700000" algn="tl">
                    <a:srgbClr val="000000"/>
                  </a:outerShdw>
                </a:effectLst>
              </a:rPr>
              <a:t>(</a:t>
            </a:r>
            <a:r>
              <a:rPr lang="ja-JP" altLang="en-US" sz="2200">
                <a:solidFill>
                  <a:srgbClr val="FFFFFF"/>
                </a:solidFill>
                <a:effectLst>
                  <a:outerShdw blurRad="38100" dist="38100" dir="2700000" algn="tl">
                    <a:srgbClr val="000000"/>
                  </a:outerShdw>
                </a:effectLst>
              </a:rPr>
              <a:t>何も入れない：定常状態 </a:t>
            </a:r>
            <a:r>
              <a:rPr lang="en-US" altLang="ja-JP" sz="2200">
                <a:solidFill>
                  <a:srgbClr val="FFFFFF"/>
                </a:solidFill>
                <a:effectLst>
                  <a:outerShdw blurRad="38100" dist="38100" dir="2700000" algn="tl">
                    <a:srgbClr val="000000"/>
                  </a:outerShdw>
                </a:effectLst>
              </a:rPr>
              <a:t>&amp; </a:t>
            </a:r>
            <a:r>
              <a:rPr lang="ja-JP" altLang="en-US" sz="2200">
                <a:solidFill>
                  <a:srgbClr val="FFFFFF"/>
                </a:solidFill>
                <a:effectLst>
                  <a:outerShdw blurRad="38100" dist="38100" dir="2700000" algn="tl">
                    <a:srgbClr val="000000"/>
                  </a:outerShdw>
                </a:effectLst>
              </a:rPr>
              <a:t>ぶどう糖：非定常状態～定常状態</a:t>
            </a:r>
            <a:r>
              <a:rPr lang="en-US" altLang="ja-JP" sz="2200">
                <a:solidFill>
                  <a:srgbClr val="FFFFFF"/>
                </a:solidFill>
                <a:effectLst>
                  <a:outerShdw blurRad="38100" dist="38100" dir="2700000" algn="tl">
                    <a:srgbClr val="000000"/>
                  </a:outerShdw>
                </a:effectLst>
              </a:rPr>
              <a:t>)</a:t>
            </a:r>
          </a:p>
        </p:txBody>
      </p:sp>
      <p:sp>
        <p:nvSpPr>
          <p:cNvPr id="851976" name="Rectangle 8"/>
          <p:cNvSpPr>
            <a:spLocks noChangeArrowheads="1"/>
          </p:cNvSpPr>
          <p:nvPr/>
        </p:nvSpPr>
        <p:spPr bwMode="auto">
          <a:xfrm>
            <a:off x="173038" y="2181225"/>
            <a:ext cx="8970962" cy="1027113"/>
          </a:xfrm>
          <a:prstGeom prst="rect">
            <a:avLst/>
          </a:prstGeom>
          <a:noFill/>
          <a:ln w="9525">
            <a:noFill/>
            <a:miter lim="800000"/>
            <a:headEnd/>
            <a:tailEnd/>
          </a:ln>
          <a:effectLst/>
        </p:spPr>
        <p:txBody>
          <a:bodyPr/>
          <a:lstStyle/>
          <a:p>
            <a:pPr marL="342900" indent="-342900">
              <a:lnSpc>
                <a:spcPct val="90000"/>
              </a:lnSpc>
              <a:spcBef>
                <a:spcPct val="20000"/>
              </a:spcBef>
              <a:tabLst>
                <a:tab pos="444500" algn="l"/>
              </a:tabLst>
            </a:pPr>
            <a:r>
              <a:rPr lang="en-US" altLang="ja-JP" sz="2200">
                <a:solidFill>
                  <a:srgbClr val="FF3300"/>
                </a:solidFill>
                <a:effectLst>
                  <a:outerShdw blurRad="38100" dist="38100" dir="2700000" algn="tl">
                    <a:srgbClr val="000000"/>
                  </a:outerShdw>
                </a:effectLst>
              </a:rPr>
              <a:t>DeFronzo RA</a:t>
            </a:r>
            <a:r>
              <a:rPr lang="en-US" altLang="ja-JP" sz="2200">
                <a:solidFill>
                  <a:srgbClr val="FFFFFF"/>
                </a:solidFill>
                <a:effectLst>
                  <a:outerShdw blurRad="38100" dist="38100" dir="2700000" algn="tl">
                    <a:srgbClr val="000000"/>
                  </a:outerShdw>
                </a:effectLst>
              </a:rPr>
              <a:t>, Tobin J, Andres R: </a:t>
            </a:r>
            <a:r>
              <a:rPr lang="en-US" altLang="ja-JP" sz="2200">
                <a:solidFill>
                  <a:srgbClr val="FFFF99"/>
                </a:solidFill>
                <a:effectLst>
                  <a:outerShdw blurRad="38100" dist="38100" dir="2700000" algn="tl">
                    <a:srgbClr val="000000"/>
                  </a:outerShdw>
                </a:effectLst>
              </a:rPr>
              <a:t>Glucose clamp</a:t>
            </a:r>
            <a:r>
              <a:rPr lang="en-US" altLang="ja-JP" sz="2200">
                <a:solidFill>
                  <a:srgbClr val="FFFFFF"/>
                </a:solidFill>
                <a:effectLst>
                  <a:outerShdw blurRad="38100" dist="38100" dir="2700000" algn="tl">
                    <a:srgbClr val="000000"/>
                  </a:outerShdw>
                </a:effectLst>
              </a:rPr>
              <a:t> technique: a method for quantifying insulin secretion and resistance. </a:t>
            </a:r>
            <a:r>
              <a:rPr lang="en-US" altLang="ja-JP" sz="2200" i="1">
                <a:solidFill>
                  <a:srgbClr val="FFFFFF"/>
                </a:solidFill>
                <a:effectLst>
                  <a:outerShdw blurRad="38100" dist="38100" dir="2700000" algn="tl">
                    <a:srgbClr val="000000"/>
                  </a:outerShdw>
                </a:effectLst>
              </a:rPr>
              <a:t>Am J Physiol</a:t>
            </a:r>
            <a:r>
              <a:rPr lang="en-US" altLang="ja-JP" sz="2200">
                <a:solidFill>
                  <a:srgbClr val="FFFFFF"/>
                </a:solidFill>
                <a:effectLst>
                  <a:outerShdw blurRad="38100" dist="38100" dir="2700000" algn="tl">
                    <a:srgbClr val="000000"/>
                  </a:outerShdw>
                </a:effectLst>
              </a:rPr>
              <a:t>  237:E214-E223, </a:t>
            </a:r>
            <a:r>
              <a:rPr lang="en-US" altLang="ja-JP" sz="2200" u="sng">
                <a:solidFill>
                  <a:srgbClr val="FFFFFF"/>
                </a:solidFill>
                <a:effectLst>
                  <a:outerShdw blurRad="38100" dist="38100" dir="2700000" algn="tl">
                    <a:srgbClr val="000000"/>
                  </a:outerShdw>
                </a:effectLst>
              </a:rPr>
              <a:t>1979</a:t>
            </a:r>
            <a:r>
              <a:rPr lang="en-US" altLang="ja-JP" sz="2200">
                <a:solidFill>
                  <a:srgbClr val="FFFFFF"/>
                </a:solidFill>
                <a:effectLst>
                  <a:outerShdw blurRad="38100" dist="38100" dir="2700000" algn="tl">
                    <a:srgbClr val="000000"/>
                  </a:outerShdw>
                </a:effectLst>
              </a:rPr>
              <a:t>.</a:t>
            </a:r>
            <a:r>
              <a:rPr lang="ja-JP" altLang="en-US" sz="2200">
                <a:solidFill>
                  <a:srgbClr val="FFFFFF"/>
                </a:solidFill>
                <a:effectLst>
                  <a:outerShdw blurRad="38100" dist="38100" dir="2700000" algn="tl">
                    <a:srgbClr val="000000"/>
                  </a:outerShdw>
                </a:effectLst>
              </a:rPr>
              <a:t>　</a:t>
            </a:r>
            <a:r>
              <a:rPr lang="en-US" altLang="ja-JP" sz="2200">
                <a:solidFill>
                  <a:srgbClr val="FFFFFF"/>
                </a:solidFill>
                <a:effectLst>
                  <a:outerShdw blurRad="38100" dist="38100" dir="2700000" algn="tl">
                    <a:srgbClr val="000000"/>
                  </a:outerShdw>
                </a:effectLst>
              </a:rPr>
              <a:t>(</a:t>
            </a:r>
            <a:r>
              <a:rPr lang="ja-JP" altLang="en-US" sz="2200">
                <a:solidFill>
                  <a:srgbClr val="FFFFFF"/>
                </a:solidFill>
                <a:effectLst>
                  <a:outerShdw blurRad="38100" dist="38100" dir="2700000" algn="tl">
                    <a:srgbClr val="000000"/>
                  </a:outerShdw>
                </a:effectLst>
              </a:rPr>
              <a:t>インスリン＆ぶどう糖：定常状態</a:t>
            </a:r>
            <a:r>
              <a:rPr lang="en-US" altLang="ja-JP" sz="2200">
                <a:solidFill>
                  <a:srgbClr val="FFFFFF"/>
                </a:solidFill>
                <a:effectLst>
                  <a:outerShdw blurRad="38100" dist="38100" dir="2700000" algn="tl">
                    <a:srgbClr val="000000"/>
                  </a:outerShdw>
                </a:effectLst>
              </a:rPr>
              <a:t>)</a:t>
            </a:r>
            <a:endParaRPr lang="sv-SE" altLang="ja-JP" sz="1200">
              <a:solidFill>
                <a:srgbClr val="FFFFFF"/>
              </a:solidFill>
              <a:effectLst>
                <a:outerShdw blurRad="38100" dist="38100" dir="2700000" algn="tl">
                  <a:srgbClr val="000000"/>
                </a:outerShdw>
              </a:effectLst>
            </a:endParaRPr>
          </a:p>
        </p:txBody>
      </p:sp>
      <p:grpSp>
        <p:nvGrpSpPr>
          <p:cNvPr id="2" name="Group 9"/>
          <p:cNvGrpSpPr>
            <a:grpSpLocks/>
          </p:cNvGrpSpPr>
          <p:nvPr/>
        </p:nvGrpSpPr>
        <p:grpSpPr bwMode="auto">
          <a:xfrm>
            <a:off x="173038" y="682625"/>
            <a:ext cx="8970962" cy="3354388"/>
            <a:chOff x="109" y="430"/>
            <a:chExt cx="5651" cy="2113"/>
          </a:xfrm>
        </p:grpSpPr>
        <p:sp>
          <p:nvSpPr>
            <p:cNvPr id="851978" name="Rectangle 10"/>
            <p:cNvSpPr>
              <a:spLocks noChangeArrowheads="1"/>
            </p:cNvSpPr>
            <p:nvPr/>
          </p:nvSpPr>
          <p:spPr bwMode="auto">
            <a:xfrm>
              <a:off x="109" y="2249"/>
              <a:ext cx="5651" cy="294"/>
            </a:xfrm>
            <a:prstGeom prst="rect">
              <a:avLst/>
            </a:prstGeom>
            <a:noFill/>
            <a:ln w="9525">
              <a:noFill/>
              <a:miter lim="800000"/>
              <a:headEnd/>
              <a:tailEnd/>
            </a:ln>
            <a:effectLst/>
          </p:spPr>
          <p:txBody>
            <a:bodyPr/>
            <a:lstStyle/>
            <a:p>
              <a:pPr marL="342900" indent="-342900">
                <a:lnSpc>
                  <a:spcPct val="90000"/>
                </a:lnSpc>
                <a:spcBef>
                  <a:spcPct val="20000"/>
                </a:spcBef>
                <a:tabLst>
                  <a:tab pos="444500" algn="l"/>
                </a:tabLst>
              </a:pPr>
              <a:r>
                <a:rPr lang="ja-JP" altLang="en-US" sz="2400">
                  <a:solidFill>
                    <a:srgbClr val="FFFF00"/>
                  </a:solidFill>
                  <a:effectLst>
                    <a:outerShdw blurRad="38100" dist="38100" dir="2700000" algn="tl">
                      <a:srgbClr val="000000"/>
                    </a:outerShdw>
                  </a:effectLst>
                </a:rPr>
                <a:t>［間接的にモデルでインスリン測定値から感受性を推測する］</a:t>
              </a:r>
            </a:p>
          </p:txBody>
        </p:sp>
        <p:sp>
          <p:nvSpPr>
            <p:cNvPr id="851979" name="Rectangle 11"/>
            <p:cNvSpPr>
              <a:spLocks noChangeArrowheads="1"/>
            </p:cNvSpPr>
            <p:nvPr/>
          </p:nvSpPr>
          <p:spPr bwMode="auto">
            <a:xfrm>
              <a:off x="109" y="430"/>
              <a:ext cx="5651" cy="307"/>
            </a:xfrm>
            <a:prstGeom prst="rect">
              <a:avLst/>
            </a:prstGeom>
            <a:noFill/>
            <a:ln w="9525">
              <a:noFill/>
              <a:miter lim="800000"/>
              <a:headEnd/>
              <a:tailEnd/>
            </a:ln>
            <a:effectLst/>
          </p:spPr>
          <p:txBody>
            <a:bodyPr/>
            <a:lstStyle/>
            <a:p>
              <a:pPr marL="342900" indent="-342900">
                <a:lnSpc>
                  <a:spcPct val="90000"/>
                </a:lnSpc>
                <a:spcBef>
                  <a:spcPct val="20000"/>
                </a:spcBef>
                <a:tabLst>
                  <a:tab pos="444500" algn="l"/>
                </a:tabLst>
              </a:pPr>
              <a:r>
                <a:rPr lang="ja-JP" altLang="en-US" sz="2400">
                  <a:solidFill>
                    <a:srgbClr val="FFFF00"/>
                  </a:solidFill>
                  <a:effectLst>
                    <a:outerShdw blurRad="38100" dist="38100" dir="2700000" algn="tl">
                      <a:srgbClr val="000000"/>
                    </a:outerShdw>
                  </a:effectLst>
                </a:rPr>
                <a:t>［直接インスリンを入れ反応をみる］</a:t>
              </a:r>
            </a:p>
          </p:txBody>
        </p:sp>
      </p:grpSp>
      <p:sp>
        <p:nvSpPr>
          <p:cNvPr id="851980" name="AutoShape 12"/>
          <p:cNvSpPr>
            <a:spLocks noChangeArrowheads="1"/>
          </p:cNvSpPr>
          <p:nvPr/>
        </p:nvSpPr>
        <p:spPr bwMode="auto">
          <a:xfrm>
            <a:off x="153988" y="4059238"/>
            <a:ext cx="8845550" cy="1685925"/>
          </a:xfrm>
          <a:prstGeom prst="roundRect">
            <a:avLst>
              <a:gd name="adj" fmla="val 16667"/>
            </a:avLst>
          </a:prstGeom>
          <a:noFill/>
          <a:ln w="19050">
            <a:solidFill>
              <a:srgbClr val="FF9933"/>
            </a:solidFill>
            <a:round/>
            <a:headEnd/>
            <a:tailEnd/>
          </a:ln>
          <a:effectLst/>
        </p:spPr>
        <p:txBody>
          <a:bodyPr wrap="none" anchor="ctr"/>
          <a:lstStyle/>
          <a:p>
            <a:pPr>
              <a:spcBef>
                <a:spcPct val="50000"/>
              </a:spcBef>
            </a:pPr>
            <a:endParaRPr lang="ja-JP" altLang="en-US" sz="1800" b="0">
              <a:solidFill>
                <a:srgbClr val="000000"/>
              </a:solidFill>
            </a:endParaRPr>
          </a:p>
        </p:txBody>
      </p:sp>
    </p:spTree>
    <p:extLst>
      <p:ext uri="{BB962C8B-B14F-4D97-AF65-F5344CB8AC3E}">
        <p14:creationId xmlns:p14="http://schemas.microsoft.com/office/powerpoint/2010/main" val="908956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ChangeArrowheads="1"/>
          </p:cNvSpPr>
          <p:nvPr/>
        </p:nvSpPr>
        <p:spPr bwMode="auto">
          <a:xfrm>
            <a:off x="482600" y="152400"/>
            <a:ext cx="8120063" cy="1143000"/>
          </a:xfrm>
          <a:prstGeom prst="rect">
            <a:avLst/>
          </a:prstGeom>
          <a:noFill/>
          <a:ln w="9525">
            <a:noFill/>
            <a:miter lim="800000"/>
            <a:headEnd/>
            <a:tailEnd/>
          </a:ln>
          <a:effectLst/>
        </p:spPr>
        <p:txBody>
          <a:bodyPr anchor="ctr"/>
          <a:lstStyle/>
          <a:p>
            <a:pPr algn="ctr"/>
            <a:r>
              <a:rPr lang="ja-JP" altLang="en-US" sz="3200" dirty="0" smtClean="0">
                <a:solidFill>
                  <a:srgbClr val="FFFF00"/>
                </a:solidFill>
                <a:effectLst>
                  <a:outerShdw blurRad="38100" dist="38100" dir="2700000" algn="tl">
                    <a:srgbClr val="000000"/>
                  </a:outerShdw>
                </a:effectLst>
              </a:rPr>
              <a:t>インスリン抵抗性が高いのは誰？</a:t>
            </a:r>
            <a:endParaRPr lang="en-US" altLang="ja-JP" sz="3200" dirty="0">
              <a:solidFill>
                <a:srgbClr val="FFFF00"/>
              </a:solidFill>
              <a:effectLst>
                <a:outerShdw blurRad="38100" dist="38100" dir="2700000" algn="tl">
                  <a:srgbClr val="000000"/>
                </a:outerShdw>
              </a:effectLst>
            </a:endParaRPr>
          </a:p>
        </p:txBody>
      </p:sp>
      <p:graphicFrame>
        <p:nvGraphicFramePr>
          <p:cNvPr id="831492" name="Group 4"/>
          <p:cNvGraphicFramePr>
            <a:graphicFrameLocks noGrp="1"/>
          </p:cNvGraphicFramePr>
          <p:nvPr>
            <p:extLst>
              <p:ext uri="{D42A27DB-BD31-4B8C-83A1-F6EECF244321}">
                <p14:modId xmlns:p14="http://schemas.microsoft.com/office/powerpoint/2010/main" val="127917812"/>
              </p:ext>
            </p:extLst>
          </p:nvPr>
        </p:nvGraphicFramePr>
        <p:xfrm>
          <a:off x="733425" y="1866900"/>
          <a:ext cx="10334625" cy="1737360"/>
        </p:xfrm>
        <a:graphic>
          <a:graphicData uri="http://schemas.openxmlformats.org/drawingml/2006/table">
            <a:tbl>
              <a:tblPr/>
              <a:tblGrid>
                <a:gridCol w="933450"/>
                <a:gridCol w="3048000"/>
                <a:gridCol w="3457575"/>
                <a:gridCol w="373613"/>
                <a:gridCol w="2521987"/>
              </a:tblGrid>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A:</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血糖</a:t>
                      </a:r>
                      <a:r>
                        <a:rPr kumimoji="1" lang="en-US" altLang="ja-JP"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90mg/dl</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インスリン </a:t>
                      </a:r>
                      <a:r>
                        <a:rPr kumimoji="1" lang="en-US" altLang="ja-JP"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5</a:t>
                      </a:r>
                      <a:r>
                        <a:rPr kumimoji="1" lang="en-US" altLang="ja-JP" sz="2800" b="1" i="0" u="none" strike="noStrike" cap="none" normalizeH="0" baseline="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horzOverflow="overflow">
                    <a:lnL>
                      <a:noFill/>
                    </a:lnL>
                    <a:lnR cap="flat">
                      <a:noFill/>
                    </a:lnR>
                    <a:lnT cap="flat">
                      <a:noFill/>
                    </a:lnT>
                    <a:lnB>
                      <a:noFill/>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B:</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血糖</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90mg/dl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インスリン</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10</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horzOverflow="overflow">
                    <a:lnL>
                      <a:noFill/>
                    </a:lnL>
                    <a:lnR cap="flat">
                      <a:noFill/>
                    </a:lnR>
                    <a:lnT>
                      <a:noFill/>
                    </a:lnT>
                    <a:lnB>
                      <a:noFill/>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C:</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血糖</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120mg/dl</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インスリン</a:t>
                      </a:r>
                      <a:r>
                        <a:rPr kumimoji="1" lang="en-US" altLang="ja-JP"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10</a:t>
                      </a:r>
                      <a:r>
                        <a:rPr kumimoji="1" lang="en-US" altLang="ja-JP" sz="2800" b="1" i="0" u="none" strike="noStrike" cap="none" normalizeH="0" baseline="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horzOverflow="overflow">
                    <a:lnL>
                      <a:noFill/>
                    </a:lnL>
                    <a:lnR cap="flat">
                      <a:noFill/>
                    </a:lnR>
                    <a:lnT>
                      <a:noFill/>
                    </a:lnT>
                    <a:lnB cap="flat">
                      <a:noFill/>
                    </a:lnB>
                    <a:lnTlToBr>
                      <a:noFill/>
                    </a:lnTlToBr>
                    <a:lnBlToTr>
                      <a:noFill/>
                    </a:lnBlToTr>
                    <a:noFill/>
                  </a:tcPr>
                </a:tc>
              </a:tr>
            </a:tbl>
          </a:graphicData>
        </a:graphic>
      </p:graphicFrame>
      <p:sp>
        <p:nvSpPr>
          <p:cNvPr id="831524" name="Text Box 36"/>
          <p:cNvSpPr txBox="1">
            <a:spLocks noChangeArrowheads="1"/>
          </p:cNvSpPr>
          <p:nvPr/>
        </p:nvSpPr>
        <p:spPr bwMode="auto">
          <a:xfrm>
            <a:off x="609600" y="4114800"/>
            <a:ext cx="6434138" cy="457200"/>
          </a:xfrm>
          <a:prstGeom prst="rect">
            <a:avLst/>
          </a:prstGeom>
          <a:noFill/>
          <a:ln w="9525">
            <a:noFill/>
            <a:miter lim="800000"/>
            <a:headEnd/>
            <a:tailEnd/>
          </a:ln>
          <a:effectLst/>
        </p:spPr>
        <p:txBody>
          <a:bodyPr>
            <a:spAutoFit/>
          </a:bodyPr>
          <a:lstStyle/>
          <a:p>
            <a:pPr>
              <a:spcBef>
                <a:spcPct val="50000"/>
              </a:spcBef>
            </a:pPr>
            <a:r>
              <a:rPr lang="ja-JP" altLang="en-US" sz="2400" dirty="0">
                <a:solidFill>
                  <a:srgbClr val="FFFFFF"/>
                </a:solidFill>
                <a:effectLst>
                  <a:outerShdw blurRad="38100" dist="38100" dir="2700000" algn="tl">
                    <a:srgbClr val="000000"/>
                  </a:outerShdw>
                </a:effectLst>
                <a:latin typeface="Times New Roman" pitchFamily="18" charset="0"/>
              </a:rPr>
              <a:t>インスリン抵抗性の順番</a:t>
            </a:r>
            <a:r>
              <a:rPr lang="ja-JP" altLang="en-US" sz="2400" dirty="0" smtClean="0">
                <a:solidFill>
                  <a:srgbClr val="FFFFFF"/>
                </a:solidFill>
                <a:effectLst>
                  <a:outerShdw blurRad="38100" dist="38100" dir="2700000" algn="tl">
                    <a:srgbClr val="000000"/>
                  </a:outerShdw>
                </a:effectLst>
                <a:latin typeface="Times New Roman" pitchFamily="18" charset="0"/>
              </a:rPr>
              <a:t>は？</a:t>
            </a:r>
            <a:endParaRPr lang="ja-JP" altLang="en-US" sz="2400" dirty="0">
              <a:solidFill>
                <a:srgbClr val="FFFFFF"/>
              </a:solidFill>
              <a:effectLst>
                <a:outerShdw blurRad="38100" dist="38100" dir="2700000" algn="tl">
                  <a:srgbClr val="000000"/>
                </a:outerShdw>
              </a:effectLst>
              <a:latin typeface="Times New Roman" pitchFamily="18" charset="0"/>
            </a:endParaRPr>
          </a:p>
        </p:txBody>
      </p:sp>
      <p:sp>
        <p:nvSpPr>
          <p:cNvPr id="831525" name="Text Box 37"/>
          <p:cNvSpPr txBox="1">
            <a:spLocks noChangeArrowheads="1"/>
          </p:cNvSpPr>
          <p:nvPr/>
        </p:nvSpPr>
        <p:spPr bwMode="auto">
          <a:xfrm>
            <a:off x="457200" y="5072063"/>
            <a:ext cx="8262938" cy="904863"/>
          </a:xfrm>
          <a:prstGeom prst="rect">
            <a:avLst/>
          </a:prstGeom>
          <a:noFill/>
          <a:ln w="9525">
            <a:noFill/>
            <a:miter lim="800000"/>
            <a:headEnd/>
            <a:tailEnd/>
          </a:ln>
          <a:effectLst/>
        </p:spPr>
        <p:txBody>
          <a:bodyPr>
            <a:spAutoFit/>
          </a:bodyPr>
          <a:lstStyle/>
          <a:p>
            <a:pPr algn="ctr">
              <a:spcBef>
                <a:spcPct val="20000"/>
              </a:spcBef>
            </a:pPr>
            <a:r>
              <a:rPr lang="ja-JP" altLang="en-US" sz="2400" dirty="0">
                <a:solidFill>
                  <a:srgbClr val="FFFF00"/>
                </a:solidFill>
                <a:effectLst>
                  <a:outerShdw blurRad="38100" dist="38100" dir="2700000" algn="tl">
                    <a:srgbClr val="000000"/>
                  </a:outerShdw>
                </a:effectLst>
                <a:latin typeface="Times New Roman" pitchFamily="18" charset="0"/>
              </a:rPr>
              <a:t>インスリン</a:t>
            </a:r>
            <a:r>
              <a:rPr lang="ja-JP" altLang="en-US" sz="2400" dirty="0" smtClean="0">
                <a:solidFill>
                  <a:srgbClr val="FFFF00"/>
                </a:solidFill>
                <a:effectLst>
                  <a:outerShdw blurRad="38100" dist="38100" dir="2700000" algn="tl">
                    <a:srgbClr val="000000"/>
                  </a:outerShdw>
                </a:effectLst>
                <a:latin typeface="Times New Roman" pitchFamily="18" charset="0"/>
              </a:rPr>
              <a:t>抵抗性を</a:t>
            </a:r>
            <a:endParaRPr lang="ja-JP" altLang="en-US" sz="2400" dirty="0">
              <a:solidFill>
                <a:srgbClr val="FFFF00"/>
              </a:solidFill>
              <a:effectLst>
                <a:outerShdw blurRad="38100" dist="38100" dir="2700000" algn="tl">
                  <a:srgbClr val="000000"/>
                </a:outerShdw>
              </a:effectLst>
              <a:latin typeface="Times New Roman" pitchFamily="18" charset="0"/>
            </a:endParaRPr>
          </a:p>
          <a:p>
            <a:pPr algn="ctr">
              <a:spcBef>
                <a:spcPct val="20000"/>
              </a:spcBef>
            </a:pPr>
            <a:r>
              <a:rPr lang="ja-JP" altLang="en-US" sz="2400" dirty="0">
                <a:solidFill>
                  <a:srgbClr val="FFFF00"/>
                </a:solidFill>
                <a:effectLst>
                  <a:outerShdw blurRad="38100" dist="38100" dir="2700000" algn="tl">
                    <a:srgbClr val="000000"/>
                  </a:outerShdw>
                </a:effectLst>
                <a:latin typeface="Times New Roman" pitchFamily="18" charset="0"/>
              </a:rPr>
              <a:t>空腹時の血糖値と</a:t>
            </a:r>
            <a:r>
              <a:rPr lang="ja-JP" altLang="en-US" sz="2400" dirty="0" smtClean="0">
                <a:solidFill>
                  <a:srgbClr val="FFFF00"/>
                </a:solidFill>
                <a:effectLst>
                  <a:outerShdw blurRad="38100" dist="38100" dir="2700000" algn="tl">
                    <a:srgbClr val="000000"/>
                  </a:outerShdw>
                </a:effectLst>
                <a:latin typeface="Times New Roman" pitchFamily="18" charset="0"/>
              </a:rPr>
              <a:t>インスリン値から推定すると？</a:t>
            </a:r>
            <a:endParaRPr lang="ja-JP" altLang="en-US" sz="2400" dirty="0">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19688791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ChangeArrowheads="1"/>
          </p:cNvSpPr>
          <p:nvPr/>
        </p:nvSpPr>
        <p:spPr bwMode="auto">
          <a:xfrm>
            <a:off x="482600" y="152400"/>
            <a:ext cx="8120063" cy="1143000"/>
          </a:xfrm>
          <a:prstGeom prst="rect">
            <a:avLst/>
          </a:prstGeom>
          <a:noFill/>
          <a:ln w="9525">
            <a:noFill/>
            <a:miter lim="800000"/>
            <a:headEnd/>
            <a:tailEnd/>
          </a:ln>
          <a:effectLst/>
        </p:spPr>
        <p:txBody>
          <a:bodyPr anchor="ctr"/>
          <a:lstStyle/>
          <a:p>
            <a:pPr algn="ctr"/>
            <a:r>
              <a:rPr lang="en-US" altLang="ja-JP" sz="3200" dirty="0">
                <a:solidFill>
                  <a:srgbClr val="FFFF00"/>
                </a:solidFill>
                <a:effectLst>
                  <a:outerShdw blurRad="38100" dist="38100" dir="2700000" algn="tl">
                    <a:srgbClr val="000000"/>
                  </a:outerShdw>
                </a:effectLst>
              </a:rPr>
              <a:t>Anyone Should Appreciate the Danger of Interpreting Ratios</a:t>
            </a:r>
          </a:p>
        </p:txBody>
      </p:sp>
      <p:sp>
        <p:nvSpPr>
          <p:cNvPr id="831491" name="Text Box 3"/>
          <p:cNvSpPr txBox="1">
            <a:spLocks noChangeArrowheads="1"/>
          </p:cNvSpPr>
          <p:nvPr/>
        </p:nvSpPr>
        <p:spPr bwMode="auto">
          <a:xfrm>
            <a:off x="541338" y="1568450"/>
            <a:ext cx="7924800" cy="946150"/>
          </a:xfrm>
          <a:prstGeom prst="rect">
            <a:avLst/>
          </a:prstGeom>
          <a:noFill/>
          <a:ln w="9525">
            <a:noFill/>
            <a:miter lim="800000"/>
            <a:headEnd/>
            <a:tailEnd/>
          </a:ln>
          <a:effectLst/>
        </p:spPr>
        <p:txBody>
          <a:bodyPr>
            <a:spAutoFit/>
          </a:bodyPr>
          <a:lstStyle/>
          <a:p>
            <a:pPr>
              <a:spcBef>
                <a:spcPct val="50000"/>
              </a:spcBef>
            </a:pPr>
            <a:r>
              <a:rPr lang="ja-JP" altLang="en-US" sz="2800" dirty="0">
                <a:solidFill>
                  <a:srgbClr val="FF99FF"/>
                </a:solidFill>
                <a:effectLst>
                  <a:outerShdw blurRad="38100" dist="38100" dir="2700000" algn="tl">
                    <a:srgbClr val="000000"/>
                  </a:outerShdw>
                </a:effectLst>
                <a:latin typeface="Times New Roman" pitchFamily="18" charset="0"/>
              </a:rPr>
              <a:t>空腹時の血糖値とインスリン値の比でインスリン抵抗性が評価できる</a:t>
            </a:r>
            <a:r>
              <a:rPr lang="en-US" altLang="ja-JP" sz="2800" dirty="0">
                <a:solidFill>
                  <a:srgbClr val="FF99FF"/>
                </a:solidFill>
                <a:effectLst>
                  <a:outerShdw blurRad="38100" dist="38100" dir="2700000" algn="tl">
                    <a:srgbClr val="000000"/>
                  </a:outerShdw>
                </a:effectLst>
                <a:latin typeface="Times New Roman" pitchFamily="18" charset="0"/>
              </a:rPr>
              <a:t>?</a:t>
            </a:r>
          </a:p>
        </p:txBody>
      </p:sp>
      <p:graphicFrame>
        <p:nvGraphicFramePr>
          <p:cNvPr id="831492" name="Group 4"/>
          <p:cNvGraphicFramePr>
            <a:graphicFrameLocks noGrp="1"/>
          </p:cNvGraphicFramePr>
          <p:nvPr/>
        </p:nvGraphicFramePr>
        <p:xfrm>
          <a:off x="231775" y="2647950"/>
          <a:ext cx="8912225" cy="1449388"/>
        </p:xfrm>
        <a:graphic>
          <a:graphicData uri="http://schemas.openxmlformats.org/drawingml/2006/table">
            <a:tbl>
              <a:tblPr/>
              <a:tblGrid>
                <a:gridCol w="508000"/>
                <a:gridCol w="1882775"/>
                <a:gridCol w="2536825"/>
                <a:gridCol w="1809750"/>
                <a:gridCol w="2174875"/>
              </a:tblGrid>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A:</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血糖</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90mg/dl</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インスリン </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5</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比</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90/5=18</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積</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90x5=450</a:t>
                      </a:r>
                    </a:p>
                  </a:txBody>
                  <a:tcPr horzOverflow="overflow">
                    <a:lnL>
                      <a:noFill/>
                    </a:lnL>
                    <a:lnR cap="flat">
                      <a:noFill/>
                    </a:lnR>
                    <a:lnT cap="flat">
                      <a:noFill/>
                    </a:lnT>
                    <a:lnB>
                      <a:noFill/>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B:</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血糖</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90mg/dl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インスリン</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10</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比</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90/10=9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積</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90x10=900</a:t>
                      </a:r>
                    </a:p>
                  </a:txBody>
                  <a:tcPr horzOverflow="overflow">
                    <a:lnL>
                      <a:noFill/>
                    </a:lnL>
                    <a:lnR cap="flat">
                      <a:noFill/>
                    </a:lnR>
                    <a:lnT>
                      <a:noFill/>
                    </a:lnT>
                    <a:lnB>
                      <a:noFill/>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C:</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血糖</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120mg/dl</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インスリン</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10</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比</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120/10=12</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積</a:t>
                      </a:r>
                      <a:r>
                        <a:rPr kumimoji="1" lang="en-US" altLang="ja-JP"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120x10=1200</a:t>
                      </a:r>
                    </a:p>
                  </a:txBody>
                  <a:tcPr horzOverflow="overflow">
                    <a:lnL>
                      <a:noFill/>
                    </a:lnL>
                    <a:lnR cap="flat">
                      <a:noFill/>
                    </a:lnR>
                    <a:lnT>
                      <a:noFill/>
                    </a:lnT>
                    <a:lnB cap="flat">
                      <a:noFill/>
                    </a:lnB>
                    <a:lnTlToBr>
                      <a:noFill/>
                    </a:lnTlToBr>
                    <a:lnBlToTr>
                      <a:noFill/>
                    </a:lnBlToTr>
                    <a:noFill/>
                  </a:tcPr>
                </a:tc>
              </a:tr>
            </a:tbl>
          </a:graphicData>
        </a:graphic>
      </p:graphicFrame>
      <p:sp>
        <p:nvSpPr>
          <p:cNvPr id="831524" name="Text Box 36"/>
          <p:cNvSpPr txBox="1">
            <a:spLocks noChangeArrowheads="1"/>
          </p:cNvSpPr>
          <p:nvPr/>
        </p:nvSpPr>
        <p:spPr bwMode="auto">
          <a:xfrm>
            <a:off x="609600" y="4343400"/>
            <a:ext cx="6434138" cy="457200"/>
          </a:xfrm>
          <a:prstGeom prst="rect">
            <a:avLst/>
          </a:prstGeom>
          <a:noFill/>
          <a:ln w="9525">
            <a:noFill/>
            <a:miter lim="800000"/>
            <a:headEnd/>
            <a:tailEnd/>
          </a:ln>
          <a:effectLst/>
        </p:spPr>
        <p:txBody>
          <a:bodyPr>
            <a:spAutoFit/>
          </a:bodyPr>
          <a:lstStyle/>
          <a:p>
            <a:pPr>
              <a:spcBef>
                <a:spcPct val="50000"/>
              </a:spcBef>
            </a:pPr>
            <a:r>
              <a:rPr lang="ja-JP" altLang="en-US" sz="2400">
                <a:solidFill>
                  <a:srgbClr val="FFFFFF"/>
                </a:solidFill>
                <a:effectLst>
                  <a:outerShdw blurRad="38100" dist="38100" dir="2700000" algn="tl">
                    <a:srgbClr val="000000"/>
                  </a:outerShdw>
                </a:effectLst>
                <a:latin typeface="Times New Roman" pitchFamily="18" charset="0"/>
              </a:rPr>
              <a:t>インスリン抵抗性の順番は</a:t>
            </a:r>
            <a:r>
              <a:rPr lang="en-US" altLang="ja-JP" sz="2400">
                <a:solidFill>
                  <a:srgbClr val="FFFFFF"/>
                </a:solidFill>
                <a:effectLst>
                  <a:outerShdw blurRad="38100" dist="38100" dir="2700000" algn="tl">
                    <a:srgbClr val="000000"/>
                  </a:outerShdw>
                </a:effectLst>
                <a:latin typeface="Times New Roman" pitchFamily="18" charset="0"/>
              </a:rPr>
              <a:t>C,B,A</a:t>
            </a:r>
            <a:r>
              <a:rPr lang="ja-JP" altLang="en-US" sz="2400">
                <a:solidFill>
                  <a:srgbClr val="FFFFFF"/>
                </a:solidFill>
                <a:effectLst>
                  <a:outerShdw blurRad="38100" dist="38100" dir="2700000" algn="tl">
                    <a:srgbClr val="000000"/>
                  </a:outerShdw>
                </a:effectLst>
                <a:latin typeface="Times New Roman" pitchFamily="18" charset="0"/>
              </a:rPr>
              <a:t>のはずだが？</a:t>
            </a:r>
          </a:p>
        </p:txBody>
      </p:sp>
      <p:sp>
        <p:nvSpPr>
          <p:cNvPr id="831525" name="Text Box 37"/>
          <p:cNvSpPr txBox="1">
            <a:spLocks noChangeArrowheads="1"/>
          </p:cNvSpPr>
          <p:nvPr/>
        </p:nvSpPr>
        <p:spPr bwMode="auto">
          <a:xfrm>
            <a:off x="457200" y="5072063"/>
            <a:ext cx="8262938" cy="1052596"/>
          </a:xfrm>
          <a:prstGeom prst="rect">
            <a:avLst/>
          </a:prstGeom>
          <a:noFill/>
          <a:ln w="9525">
            <a:noFill/>
            <a:miter lim="800000"/>
            <a:headEnd/>
            <a:tailEnd/>
          </a:ln>
          <a:effectLst/>
        </p:spPr>
        <p:txBody>
          <a:bodyPr>
            <a:spAutoFit/>
          </a:bodyPr>
          <a:lstStyle/>
          <a:p>
            <a:pPr algn="ctr">
              <a:spcBef>
                <a:spcPct val="20000"/>
              </a:spcBef>
            </a:pPr>
            <a:r>
              <a:rPr lang="ja-JP" altLang="en-US" sz="2400" dirty="0">
                <a:solidFill>
                  <a:srgbClr val="FFFF00"/>
                </a:solidFill>
                <a:effectLst>
                  <a:outerShdw blurRad="38100" dist="38100" dir="2700000" algn="tl">
                    <a:srgbClr val="000000"/>
                  </a:outerShdw>
                </a:effectLst>
                <a:latin typeface="Times New Roman" pitchFamily="18" charset="0"/>
              </a:rPr>
              <a:t>インスリン抵抗性は</a:t>
            </a:r>
          </a:p>
          <a:p>
            <a:pPr algn="ctr">
              <a:spcBef>
                <a:spcPct val="20000"/>
              </a:spcBef>
            </a:pPr>
            <a:r>
              <a:rPr lang="ja-JP" altLang="en-US" sz="2400" dirty="0">
                <a:solidFill>
                  <a:srgbClr val="FFFF00"/>
                </a:solidFill>
                <a:effectLst>
                  <a:outerShdw blurRad="38100" dist="38100" dir="2700000" algn="tl">
                    <a:srgbClr val="000000"/>
                  </a:outerShdw>
                </a:effectLst>
                <a:latin typeface="Times New Roman" pitchFamily="18" charset="0"/>
              </a:rPr>
              <a:t>空腹時の血糖値とインスリン値の</a:t>
            </a:r>
            <a:r>
              <a:rPr lang="ja-JP" altLang="en-US" sz="3200" b="0" u="sng" dirty="0">
                <a:solidFill>
                  <a:srgbClr val="FFFF00"/>
                </a:solidFill>
                <a:effectLst>
                  <a:outerShdw blurRad="38100" dist="38100" dir="2700000" algn="tl">
                    <a:srgbClr val="000000"/>
                  </a:outerShdw>
                </a:effectLst>
                <a:latin typeface="Times New Roman" pitchFamily="18" charset="0"/>
              </a:rPr>
              <a:t>積</a:t>
            </a:r>
            <a:r>
              <a:rPr lang="ja-JP" altLang="en-US" sz="2400" dirty="0">
                <a:solidFill>
                  <a:srgbClr val="FFFF00"/>
                </a:solidFill>
                <a:effectLst>
                  <a:outerShdw blurRad="38100" dist="38100" dir="2700000" algn="tl">
                    <a:srgbClr val="000000"/>
                  </a:outerShdw>
                </a:effectLst>
                <a:latin typeface="Times New Roman" pitchFamily="18" charset="0"/>
              </a:rPr>
              <a:t>で評価できる。</a:t>
            </a:r>
          </a:p>
        </p:txBody>
      </p:sp>
    </p:spTree>
    <p:extLst>
      <p:ext uri="{BB962C8B-B14F-4D97-AF65-F5344CB8AC3E}">
        <p14:creationId xmlns:p14="http://schemas.microsoft.com/office/powerpoint/2010/main" val="206663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15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1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524" grpId="0"/>
      <p:bldP spid="8315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bwMode="invGray">
          <a:xfrm>
            <a:off x="496888" y="0"/>
            <a:ext cx="8229600" cy="754063"/>
          </a:xfrm>
        </p:spPr>
        <p:txBody>
          <a:bodyPr/>
          <a:lstStyle/>
          <a:p>
            <a:r>
              <a:rPr lang="en-US" altLang="ja-JP" sz="4000" b="1" dirty="0" smtClean="0">
                <a:solidFill>
                  <a:srgbClr val="FFFF00"/>
                </a:solidFill>
                <a:effectLst>
                  <a:outerShdw blurRad="38100" dist="38100" dir="2700000" algn="tl">
                    <a:srgbClr val="000000"/>
                  </a:outerShdw>
                </a:effectLst>
              </a:rPr>
              <a:t>HOMA-IR</a:t>
            </a:r>
            <a:r>
              <a:rPr lang="ja-JP" altLang="en-US" sz="4000" b="1" dirty="0" smtClean="0">
                <a:solidFill>
                  <a:srgbClr val="FFFF00"/>
                </a:solidFill>
                <a:effectLst>
                  <a:outerShdw blurRad="38100" dist="38100" dir="2700000" algn="tl">
                    <a:srgbClr val="000000"/>
                  </a:outerShdw>
                </a:effectLst>
              </a:rPr>
              <a:t>簡易式</a:t>
            </a:r>
            <a:r>
              <a:rPr lang="ja-JP" altLang="en-US" sz="4000" b="1" dirty="0">
                <a:solidFill>
                  <a:srgbClr val="FFFF00"/>
                </a:solidFill>
                <a:effectLst>
                  <a:outerShdw blurRad="38100" dist="38100" dir="2700000" algn="tl">
                    <a:srgbClr val="000000"/>
                  </a:outerShdw>
                </a:effectLst>
              </a:rPr>
              <a:t>の導入 </a:t>
            </a:r>
            <a:r>
              <a:rPr lang="en-US" altLang="ja-JP" sz="4000" b="1" dirty="0">
                <a:solidFill>
                  <a:srgbClr val="FFFF00"/>
                </a:solidFill>
                <a:effectLst>
                  <a:outerShdw blurRad="38100" dist="38100" dir="2700000" algn="tl">
                    <a:srgbClr val="000000"/>
                  </a:outerShdw>
                </a:effectLst>
              </a:rPr>
              <a:t>1</a:t>
            </a:r>
          </a:p>
        </p:txBody>
      </p:sp>
      <p:sp>
        <p:nvSpPr>
          <p:cNvPr id="1202179" name="Text Box 3"/>
          <p:cNvSpPr txBox="1">
            <a:spLocks noChangeArrowheads="1"/>
          </p:cNvSpPr>
          <p:nvPr/>
        </p:nvSpPr>
        <p:spPr bwMode="invGray">
          <a:xfrm>
            <a:off x="2055813" y="6294438"/>
            <a:ext cx="7078662" cy="396875"/>
          </a:xfrm>
          <a:prstGeom prst="rect">
            <a:avLst/>
          </a:prstGeom>
          <a:noFill/>
          <a:ln w="9525">
            <a:noFill/>
            <a:miter lim="800000"/>
            <a:headEnd/>
            <a:tailEnd/>
          </a:ln>
          <a:effectLst/>
        </p:spPr>
        <p:txBody>
          <a:bodyPr wrap="none">
            <a:spAutoFit/>
          </a:bodyPr>
          <a:lstStyle/>
          <a:p>
            <a:r>
              <a:rPr lang="en-US" altLang="ja-JP" sz="2000">
                <a:solidFill>
                  <a:srgbClr val="BBE0E3"/>
                </a:solidFill>
                <a:effectLst>
                  <a:outerShdw blurRad="38100" dist="38100" dir="2700000" algn="tl">
                    <a:srgbClr val="000000"/>
                  </a:outerShdw>
                </a:effectLst>
              </a:rPr>
              <a:t>(Radziuk J: </a:t>
            </a:r>
            <a:r>
              <a:rPr lang="en-US" altLang="ja-JP" sz="2000" i="1">
                <a:solidFill>
                  <a:srgbClr val="BBE0E3"/>
                </a:solidFill>
                <a:effectLst>
                  <a:outerShdw blurRad="38100" dist="38100" dir="2700000" algn="tl">
                    <a:srgbClr val="000000"/>
                  </a:outerShdw>
                </a:effectLst>
              </a:rPr>
              <a:t>J Clin Endocrinol Metab</a:t>
            </a:r>
            <a:r>
              <a:rPr lang="en-US" altLang="ja-JP" sz="2000">
                <a:solidFill>
                  <a:srgbClr val="BBE0E3"/>
                </a:solidFill>
                <a:effectLst>
                  <a:outerShdw blurRad="38100" dist="38100" dir="2700000" algn="tl">
                    <a:srgbClr val="000000"/>
                  </a:outerShdw>
                </a:effectLst>
              </a:rPr>
              <a:t>  85: 4426-4433, 2000)</a:t>
            </a:r>
          </a:p>
        </p:txBody>
      </p:sp>
      <p:graphicFrame>
        <p:nvGraphicFramePr>
          <p:cNvPr id="1202180" name="Object 4"/>
          <p:cNvGraphicFramePr>
            <a:graphicFrameLocks noChangeAspect="1"/>
          </p:cNvGraphicFramePr>
          <p:nvPr/>
        </p:nvGraphicFramePr>
        <p:xfrm>
          <a:off x="1150938" y="879475"/>
          <a:ext cx="2990850" cy="2284413"/>
        </p:xfrm>
        <a:graphic>
          <a:graphicData uri="http://schemas.openxmlformats.org/presentationml/2006/ole">
            <mc:AlternateContent xmlns:mc="http://schemas.openxmlformats.org/markup-compatibility/2006">
              <mc:Choice xmlns:v="urn:schemas-microsoft-com:vml" Requires="v">
                <p:oleObj spid="_x0000_s88101" name="数式" r:id="rId4" imgW="1231560" imgH="838080" progId="Equation.3">
                  <p:embed/>
                </p:oleObj>
              </mc:Choice>
              <mc:Fallback>
                <p:oleObj name="数式" r:id="rId4" imgW="1231560" imgH="838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1150938" y="879475"/>
                        <a:ext cx="2990850" cy="228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2181" name="Object 5"/>
          <p:cNvGraphicFramePr>
            <a:graphicFrameLocks noChangeAspect="1"/>
          </p:cNvGraphicFramePr>
          <p:nvPr/>
        </p:nvGraphicFramePr>
        <p:xfrm>
          <a:off x="5454650" y="1250950"/>
          <a:ext cx="1189038" cy="1136650"/>
        </p:xfrm>
        <a:graphic>
          <a:graphicData uri="http://schemas.openxmlformats.org/presentationml/2006/ole">
            <mc:AlternateContent xmlns:mc="http://schemas.openxmlformats.org/markup-compatibility/2006">
              <mc:Choice xmlns:v="urn:schemas-microsoft-com:vml" Requires="v">
                <p:oleObj spid="_x0000_s88102" name="数式" r:id="rId6" imgW="507960" imgH="431640" progId="Equation.3">
                  <p:embed/>
                </p:oleObj>
              </mc:Choice>
              <mc:Fallback>
                <p:oleObj name="数式" r:id="rId6" imgW="50796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5454650" y="1250950"/>
                        <a:ext cx="1189038" cy="113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2182" name="Object 6"/>
          <p:cNvGraphicFramePr>
            <a:graphicFrameLocks noChangeAspect="1"/>
          </p:cNvGraphicFramePr>
          <p:nvPr/>
        </p:nvGraphicFramePr>
        <p:xfrm>
          <a:off x="1106488" y="3267075"/>
          <a:ext cx="900112" cy="592138"/>
        </p:xfrm>
        <a:graphic>
          <a:graphicData uri="http://schemas.openxmlformats.org/presentationml/2006/ole">
            <mc:AlternateContent xmlns:mc="http://schemas.openxmlformats.org/markup-compatibility/2006">
              <mc:Choice xmlns:v="urn:schemas-microsoft-com:vml" Requires="v">
                <p:oleObj spid="_x0000_s88103" name="数式" r:id="rId8" imgW="368280" imgH="215640" progId="Equation.3">
                  <p:embed/>
                </p:oleObj>
              </mc:Choice>
              <mc:Fallback>
                <p:oleObj name="数式" r:id="rId8" imgW="3682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invGray">
                      <a:xfrm>
                        <a:off x="1106488" y="3267075"/>
                        <a:ext cx="900112"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2183" name="Object 7"/>
          <p:cNvGraphicFramePr>
            <a:graphicFrameLocks noChangeAspect="1"/>
          </p:cNvGraphicFramePr>
          <p:nvPr/>
        </p:nvGraphicFramePr>
        <p:xfrm>
          <a:off x="1135063" y="3975100"/>
          <a:ext cx="620712" cy="523875"/>
        </p:xfrm>
        <a:graphic>
          <a:graphicData uri="http://schemas.openxmlformats.org/presentationml/2006/ole">
            <mc:AlternateContent xmlns:mc="http://schemas.openxmlformats.org/markup-compatibility/2006">
              <mc:Choice xmlns:v="urn:schemas-microsoft-com:vml" Requires="v">
                <p:oleObj spid="_x0000_s88104" name="数式" r:id="rId10" imgW="253800" imgH="190440" progId="Equation.3">
                  <p:embed/>
                </p:oleObj>
              </mc:Choice>
              <mc:Fallback>
                <p:oleObj name="数式" r:id="rId10" imgW="253800" imgH="1904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invGray">
                      <a:xfrm>
                        <a:off x="1135063" y="3975100"/>
                        <a:ext cx="620712"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2184" name="Text Box 8"/>
          <p:cNvSpPr txBox="1">
            <a:spLocks noChangeArrowheads="1"/>
          </p:cNvSpPr>
          <p:nvPr/>
        </p:nvSpPr>
        <p:spPr bwMode="invGray">
          <a:xfrm>
            <a:off x="2681288" y="3402013"/>
            <a:ext cx="1760537" cy="457200"/>
          </a:xfrm>
          <a:prstGeom prst="rect">
            <a:avLst/>
          </a:prstGeom>
          <a:noFill/>
          <a:ln w="9525">
            <a:noFill/>
            <a:miter lim="800000"/>
            <a:headEnd/>
            <a:tailEnd/>
          </a:ln>
          <a:effectLst/>
        </p:spPr>
        <p:txBody>
          <a:bodyPr>
            <a:spAutoFit/>
          </a:bodyPr>
          <a:lstStyle/>
          <a:p>
            <a:pPr>
              <a:spcBef>
                <a:spcPct val="50000"/>
              </a:spcBef>
            </a:pPr>
            <a:r>
              <a:rPr lang="ja-JP" altLang="en-US" sz="2400">
                <a:solidFill>
                  <a:srgbClr val="FFFFFF"/>
                </a:solidFill>
                <a:effectLst>
                  <a:outerShdw blurRad="38100" dist="38100" dir="2700000" algn="tl">
                    <a:srgbClr val="000000"/>
                  </a:outerShdw>
                </a:effectLst>
                <a:latin typeface="Times New Roman" pitchFamily="18" charset="0"/>
              </a:rPr>
              <a:t>正の係数</a:t>
            </a:r>
          </a:p>
        </p:txBody>
      </p:sp>
      <p:sp>
        <p:nvSpPr>
          <p:cNvPr id="1202185" name="Text Box 9"/>
          <p:cNvSpPr txBox="1">
            <a:spLocks noChangeArrowheads="1"/>
          </p:cNvSpPr>
          <p:nvPr/>
        </p:nvSpPr>
        <p:spPr bwMode="invGray">
          <a:xfrm>
            <a:off x="2681288" y="4011613"/>
            <a:ext cx="3735387" cy="457200"/>
          </a:xfrm>
          <a:prstGeom prst="rect">
            <a:avLst/>
          </a:prstGeom>
          <a:noFill/>
          <a:ln w="9525">
            <a:noFill/>
            <a:miter lim="800000"/>
            <a:headEnd/>
            <a:tailEnd/>
          </a:ln>
          <a:effectLst/>
        </p:spPr>
        <p:txBody>
          <a:bodyPr>
            <a:spAutoFit/>
          </a:bodyPr>
          <a:lstStyle/>
          <a:p>
            <a:pPr>
              <a:spcBef>
                <a:spcPct val="50000"/>
              </a:spcBef>
            </a:pPr>
            <a:r>
              <a:rPr lang="ja-JP" altLang="en-US" sz="2400">
                <a:solidFill>
                  <a:srgbClr val="FFFFFF"/>
                </a:solidFill>
                <a:effectLst>
                  <a:outerShdw blurRad="38100" dist="38100" dir="2700000" algn="tl">
                    <a:srgbClr val="000000"/>
                  </a:outerShdw>
                </a:effectLst>
                <a:latin typeface="Times New Roman" pitchFamily="18" charset="0"/>
              </a:rPr>
              <a:t>血糖，インスリン値</a:t>
            </a:r>
          </a:p>
        </p:txBody>
      </p:sp>
      <p:sp>
        <p:nvSpPr>
          <p:cNvPr id="1202186" name="Text Box 10"/>
          <p:cNvSpPr txBox="1">
            <a:spLocks noChangeArrowheads="1"/>
          </p:cNvSpPr>
          <p:nvPr/>
        </p:nvSpPr>
        <p:spPr bwMode="invGray">
          <a:xfrm>
            <a:off x="4826000" y="895350"/>
            <a:ext cx="2641600" cy="457200"/>
          </a:xfrm>
          <a:prstGeom prst="rect">
            <a:avLst/>
          </a:prstGeom>
          <a:noFill/>
          <a:ln w="9525">
            <a:noFill/>
            <a:miter lim="800000"/>
            <a:headEnd/>
            <a:tailEnd/>
          </a:ln>
          <a:effectLst/>
        </p:spPr>
        <p:txBody>
          <a:bodyPr>
            <a:spAutoFit/>
          </a:bodyPr>
          <a:lstStyle/>
          <a:p>
            <a:pPr algn="ctr">
              <a:spcBef>
                <a:spcPct val="50000"/>
              </a:spcBef>
            </a:pPr>
            <a:r>
              <a:rPr lang="ja-JP" altLang="en-US" sz="2400">
                <a:solidFill>
                  <a:srgbClr val="FFFF00"/>
                </a:solidFill>
                <a:effectLst>
                  <a:outerShdw blurRad="38100" dist="38100" dir="2700000" algn="tl">
                    <a:srgbClr val="000000"/>
                  </a:outerShdw>
                </a:effectLst>
                <a:latin typeface="Times New Roman" pitchFamily="18" charset="0"/>
              </a:rPr>
              <a:t>インスリン感受性</a:t>
            </a:r>
          </a:p>
        </p:txBody>
      </p:sp>
      <p:graphicFrame>
        <p:nvGraphicFramePr>
          <p:cNvPr id="1202187" name="Object 11"/>
          <p:cNvGraphicFramePr>
            <a:graphicFrameLocks noChangeAspect="1"/>
          </p:cNvGraphicFramePr>
          <p:nvPr/>
        </p:nvGraphicFramePr>
        <p:xfrm>
          <a:off x="1136650" y="4586288"/>
          <a:ext cx="311150" cy="485775"/>
        </p:xfrm>
        <a:graphic>
          <a:graphicData uri="http://schemas.openxmlformats.org/presentationml/2006/ole">
            <mc:AlternateContent xmlns:mc="http://schemas.openxmlformats.org/markup-compatibility/2006">
              <mc:Choice xmlns:v="urn:schemas-microsoft-com:vml" Requires="v">
                <p:oleObj spid="_x0000_s88105" name="数式" r:id="rId12" imgW="126720" imgH="177480" progId="Equation.3">
                  <p:embed/>
                </p:oleObj>
              </mc:Choice>
              <mc:Fallback>
                <p:oleObj name="数式" r:id="rId12" imgW="126720" imgH="177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invGray">
                      <a:xfrm>
                        <a:off x="1136650" y="4586288"/>
                        <a:ext cx="31115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2188" name="Text Box 12"/>
          <p:cNvSpPr txBox="1">
            <a:spLocks noChangeArrowheads="1"/>
          </p:cNvSpPr>
          <p:nvPr/>
        </p:nvSpPr>
        <p:spPr bwMode="invGray">
          <a:xfrm>
            <a:off x="2159000" y="4614863"/>
            <a:ext cx="6696075" cy="749300"/>
          </a:xfrm>
          <a:prstGeom prst="rect">
            <a:avLst/>
          </a:prstGeom>
          <a:noFill/>
          <a:ln w="9525">
            <a:noFill/>
            <a:miter lim="800000"/>
            <a:headEnd/>
            <a:tailEnd/>
          </a:ln>
          <a:effectLst/>
        </p:spPr>
        <p:txBody>
          <a:bodyPr>
            <a:spAutoFit/>
          </a:bodyPr>
          <a:lstStyle/>
          <a:p>
            <a:pPr>
              <a:lnSpc>
                <a:spcPct val="90000"/>
              </a:lnSpc>
            </a:pPr>
            <a:r>
              <a:rPr lang="en-US" altLang="ja-JP" sz="2400">
                <a:solidFill>
                  <a:srgbClr val="FFFFFF"/>
                </a:solidFill>
                <a:effectLst>
                  <a:outerShdw blurRad="38100" dist="38100" dir="2700000" algn="tl">
                    <a:srgbClr val="000000"/>
                  </a:outerShdw>
                </a:effectLst>
                <a:latin typeface="Times New Roman" pitchFamily="18" charset="0"/>
              </a:rPr>
              <a:t>the fractional disappearance rate of glucose</a:t>
            </a:r>
          </a:p>
          <a:p>
            <a:pPr>
              <a:lnSpc>
                <a:spcPct val="90000"/>
              </a:lnSpc>
            </a:pPr>
            <a:r>
              <a:rPr lang="en-US" altLang="ja-JP" sz="2400">
                <a:solidFill>
                  <a:srgbClr val="FFFFFF"/>
                </a:solidFill>
                <a:effectLst>
                  <a:outerShdw blurRad="38100" dist="38100" dir="2700000" algn="tl">
                    <a:srgbClr val="000000"/>
                  </a:outerShdw>
                </a:effectLst>
                <a:latin typeface="Times New Roman" pitchFamily="18" charset="0"/>
              </a:rPr>
              <a:t>(insulin action)</a:t>
            </a:r>
          </a:p>
        </p:txBody>
      </p:sp>
      <p:graphicFrame>
        <p:nvGraphicFramePr>
          <p:cNvPr id="1202189" name="Object 13"/>
          <p:cNvGraphicFramePr>
            <a:graphicFrameLocks noChangeAspect="1"/>
          </p:cNvGraphicFramePr>
          <p:nvPr/>
        </p:nvGraphicFramePr>
        <p:xfrm>
          <a:off x="1160463" y="5354638"/>
          <a:ext cx="373062" cy="452437"/>
        </p:xfrm>
        <a:graphic>
          <a:graphicData uri="http://schemas.openxmlformats.org/presentationml/2006/ole">
            <mc:AlternateContent xmlns:mc="http://schemas.openxmlformats.org/markup-compatibility/2006">
              <mc:Choice xmlns:v="urn:schemas-microsoft-com:vml" Requires="v">
                <p:oleObj spid="_x0000_s88106" name="数式" r:id="rId14" imgW="152280" imgH="164880" progId="Equation.3">
                  <p:embed/>
                </p:oleObj>
              </mc:Choice>
              <mc:Fallback>
                <p:oleObj name="数式" r:id="rId14" imgW="152280" imgH="1648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invGray">
                      <a:xfrm>
                        <a:off x="1160463" y="5354638"/>
                        <a:ext cx="373062"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2190" name="Text Box 14"/>
          <p:cNvSpPr txBox="1">
            <a:spLocks noChangeArrowheads="1"/>
          </p:cNvSpPr>
          <p:nvPr/>
        </p:nvSpPr>
        <p:spPr bwMode="invGray">
          <a:xfrm>
            <a:off x="2130425" y="5300663"/>
            <a:ext cx="6804025" cy="457200"/>
          </a:xfrm>
          <a:prstGeom prst="rect">
            <a:avLst/>
          </a:prstGeom>
          <a:noFill/>
          <a:ln w="9525">
            <a:noFill/>
            <a:miter lim="800000"/>
            <a:headEnd/>
            <a:tailEnd/>
          </a:ln>
          <a:effectLst/>
        </p:spPr>
        <p:txBody>
          <a:bodyPr>
            <a:spAutoFit/>
          </a:bodyPr>
          <a:lstStyle/>
          <a:p>
            <a:pPr>
              <a:spcBef>
                <a:spcPct val="50000"/>
              </a:spcBef>
            </a:pPr>
            <a:r>
              <a:rPr lang="en-US" altLang="ja-JP" sz="2400">
                <a:solidFill>
                  <a:srgbClr val="FFFFFF"/>
                </a:solidFill>
                <a:effectLst>
                  <a:outerShdw blurRad="38100" dist="38100" dir="2700000" algn="tl">
                    <a:srgbClr val="000000"/>
                  </a:outerShdw>
                </a:effectLst>
                <a:latin typeface="Times New Roman" pitchFamily="18" charset="0"/>
              </a:rPr>
              <a:t>the volume of distribution of glucose</a:t>
            </a:r>
          </a:p>
        </p:txBody>
      </p:sp>
      <p:graphicFrame>
        <p:nvGraphicFramePr>
          <p:cNvPr id="1202191" name="Object 15"/>
          <p:cNvGraphicFramePr>
            <a:graphicFrameLocks noChangeAspect="1"/>
          </p:cNvGraphicFramePr>
          <p:nvPr/>
        </p:nvGraphicFramePr>
        <p:xfrm>
          <a:off x="1149350" y="5808663"/>
          <a:ext cx="466725" cy="625475"/>
        </p:xfrm>
        <a:graphic>
          <a:graphicData uri="http://schemas.openxmlformats.org/presentationml/2006/ole">
            <mc:AlternateContent xmlns:mc="http://schemas.openxmlformats.org/markup-compatibility/2006">
              <mc:Choice xmlns:v="urn:schemas-microsoft-com:vml" Requires="v">
                <p:oleObj spid="_x0000_s88107" name="数式" r:id="rId16" imgW="190440" imgH="228600" progId="Equation.3">
                  <p:embed/>
                </p:oleObj>
              </mc:Choice>
              <mc:Fallback>
                <p:oleObj name="数式" r:id="rId16" imgW="19044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invGray">
                      <a:xfrm>
                        <a:off x="1149350" y="5808663"/>
                        <a:ext cx="466725"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2192" name="Text Box 16"/>
          <p:cNvSpPr txBox="1">
            <a:spLocks noChangeArrowheads="1"/>
          </p:cNvSpPr>
          <p:nvPr/>
        </p:nvSpPr>
        <p:spPr bwMode="invGray">
          <a:xfrm>
            <a:off x="2339975" y="5827713"/>
            <a:ext cx="6804025" cy="457200"/>
          </a:xfrm>
          <a:prstGeom prst="rect">
            <a:avLst/>
          </a:prstGeom>
          <a:noFill/>
          <a:ln w="9525">
            <a:noFill/>
            <a:miter lim="800000"/>
            <a:headEnd/>
            <a:tailEnd/>
          </a:ln>
          <a:effectLst/>
        </p:spPr>
        <p:txBody>
          <a:bodyPr>
            <a:spAutoFit/>
          </a:bodyPr>
          <a:lstStyle/>
          <a:p>
            <a:pPr>
              <a:spcBef>
                <a:spcPct val="50000"/>
              </a:spcBef>
            </a:pPr>
            <a:r>
              <a:rPr lang="en-US" altLang="ja-JP" sz="2400">
                <a:solidFill>
                  <a:srgbClr val="FFFFFF"/>
                </a:solidFill>
                <a:effectLst>
                  <a:outerShdw blurRad="38100" dist="38100" dir="2700000" algn="tl">
                    <a:srgbClr val="000000"/>
                  </a:outerShdw>
                </a:effectLst>
                <a:latin typeface="Times New Roman" pitchFamily="18" charset="0"/>
              </a:rPr>
              <a:t>the glucose input rate</a:t>
            </a:r>
          </a:p>
        </p:txBody>
      </p:sp>
      <p:sp>
        <p:nvSpPr>
          <p:cNvPr id="17" name="角丸四角形 16"/>
          <p:cNvSpPr/>
          <p:nvPr/>
        </p:nvSpPr>
        <p:spPr>
          <a:xfrm>
            <a:off x="2456597" y="1187355"/>
            <a:ext cx="586854" cy="6141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b="0">
              <a:solidFill>
                <a:srgbClr val="FFFFFF"/>
              </a:solidFill>
            </a:endParaRPr>
          </a:p>
        </p:txBody>
      </p:sp>
      <p:sp>
        <p:nvSpPr>
          <p:cNvPr id="18" name="角丸四角形 17"/>
          <p:cNvSpPr/>
          <p:nvPr/>
        </p:nvSpPr>
        <p:spPr>
          <a:xfrm>
            <a:off x="3384644" y="2240507"/>
            <a:ext cx="818866" cy="6823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b="0">
              <a:solidFill>
                <a:srgbClr val="FFFFFF"/>
              </a:solidFill>
            </a:endParaRPr>
          </a:p>
        </p:txBody>
      </p:sp>
    </p:spTree>
    <p:extLst>
      <p:ext uri="{BB962C8B-B14F-4D97-AF65-F5344CB8AC3E}">
        <p14:creationId xmlns:p14="http://schemas.microsoft.com/office/powerpoint/2010/main" val="376761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Grp="1" noChangeArrowheads="1"/>
          </p:cNvSpPr>
          <p:nvPr>
            <p:ph type="title"/>
          </p:nvPr>
        </p:nvSpPr>
        <p:spPr bwMode="invGray">
          <a:xfrm>
            <a:off x="496888" y="0"/>
            <a:ext cx="8229600" cy="754063"/>
          </a:xfrm>
        </p:spPr>
        <p:txBody>
          <a:bodyPr/>
          <a:lstStyle/>
          <a:p>
            <a:r>
              <a:rPr lang="en-US" altLang="ja-JP" sz="4000" b="1" dirty="0" smtClean="0">
                <a:solidFill>
                  <a:srgbClr val="FFFF00"/>
                </a:solidFill>
                <a:effectLst>
                  <a:outerShdw blurRad="38100" dist="38100" dir="2700000" algn="tl">
                    <a:srgbClr val="000000"/>
                  </a:outerShdw>
                </a:effectLst>
              </a:rPr>
              <a:t>HOMA-IR</a:t>
            </a:r>
            <a:r>
              <a:rPr lang="ja-JP" altLang="en-US" sz="4000" b="1" dirty="0" smtClean="0">
                <a:solidFill>
                  <a:srgbClr val="FFFF00"/>
                </a:solidFill>
                <a:effectLst>
                  <a:outerShdw blurRad="38100" dist="38100" dir="2700000" algn="tl">
                    <a:srgbClr val="000000"/>
                  </a:outerShdw>
                </a:effectLst>
              </a:rPr>
              <a:t>簡易式</a:t>
            </a:r>
            <a:r>
              <a:rPr lang="ja-JP" altLang="en-US" sz="4000" b="1" dirty="0">
                <a:solidFill>
                  <a:srgbClr val="FFFF00"/>
                </a:solidFill>
                <a:effectLst>
                  <a:outerShdw blurRad="38100" dist="38100" dir="2700000" algn="tl">
                    <a:srgbClr val="000000"/>
                  </a:outerShdw>
                </a:effectLst>
              </a:rPr>
              <a:t>の導入 </a:t>
            </a:r>
            <a:r>
              <a:rPr lang="en-US" altLang="ja-JP" sz="4000" b="1" dirty="0">
                <a:solidFill>
                  <a:srgbClr val="FFFF00"/>
                </a:solidFill>
                <a:effectLst>
                  <a:outerShdw blurRad="38100" dist="38100" dir="2700000" algn="tl">
                    <a:srgbClr val="000000"/>
                  </a:outerShdw>
                </a:effectLst>
              </a:rPr>
              <a:t>2</a:t>
            </a:r>
          </a:p>
        </p:txBody>
      </p:sp>
      <p:graphicFrame>
        <p:nvGraphicFramePr>
          <p:cNvPr id="1204227" name="Object 3"/>
          <p:cNvGraphicFramePr>
            <a:graphicFrameLocks noChangeAspect="1"/>
          </p:cNvGraphicFramePr>
          <p:nvPr/>
        </p:nvGraphicFramePr>
        <p:xfrm>
          <a:off x="611188" y="879475"/>
          <a:ext cx="2992437" cy="2284413"/>
        </p:xfrm>
        <a:graphic>
          <a:graphicData uri="http://schemas.openxmlformats.org/presentationml/2006/ole">
            <mc:AlternateContent xmlns:mc="http://schemas.openxmlformats.org/markup-compatibility/2006">
              <mc:Choice xmlns:v="urn:schemas-microsoft-com:vml" Requires="v">
                <p:oleObj spid="_x0000_s89110" name="数式" r:id="rId4" imgW="1231560" imgH="838080" progId="Equation.3">
                  <p:embed/>
                </p:oleObj>
              </mc:Choice>
              <mc:Fallback>
                <p:oleObj name="数式" r:id="rId4" imgW="1231560" imgH="838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611188" y="879475"/>
                        <a:ext cx="2992437" cy="228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4228" name="Text Box 4"/>
          <p:cNvSpPr txBox="1">
            <a:spLocks noChangeArrowheads="1"/>
          </p:cNvSpPr>
          <p:nvPr/>
        </p:nvSpPr>
        <p:spPr bwMode="invGray">
          <a:xfrm>
            <a:off x="390525" y="3381375"/>
            <a:ext cx="4645025" cy="457200"/>
          </a:xfrm>
          <a:prstGeom prst="rect">
            <a:avLst/>
          </a:prstGeom>
          <a:noFill/>
          <a:ln w="9525">
            <a:noFill/>
            <a:miter lim="800000"/>
            <a:headEnd/>
            <a:tailEnd/>
          </a:ln>
          <a:effectLst/>
        </p:spPr>
        <p:txBody>
          <a:bodyPr>
            <a:spAutoFit/>
          </a:bodyPr>
          <a:lstStyle/>
          <a:p>
            <a:pPr>
              <a:spcBef>
                <a:spcPct val="50000"/>
              </a:spcBef>
            </a:pPr>
            <a:r>
              <a:rPr lang="ja-JP" altLang="en-US" sz="2400">
                <a:solidFill>
                  <a:srgbClr val="FFFF00"/>
                </a:solidFill>
                <a:effectLst>
                  <a:outerShdw blurRad="38100" dist="38100" dir="2700000" algn="tl">
                    <a:srgbClr val="000000"/>
                  </a:outerShdw>
                </a:effectLst>
                <a:latin typeface="Times New Roman" pitchFamily="18" charset="0"/>
              </a:rPr>
              <a:t>インスリン感受性　（定常状態）</a:t>
            </a:r>
          </a:p>
        </p:txBody>
      </p:sp>
      <p:sp>
        <p:nvSpPr>
          <p:cNvPr id="1204229" name="Text Box 5"/>
          <p:cNvSpPr txBox="1">
            <a:spLocks noChangeArrowheads="1"/>
          </p:cNvSpPr>
          <p:nvPr/>
        </p:nvSpPr>
        <p:spPr bwMode="invGray">
          <a:xfrm>
            <a:off x="4132263" y="1749425"/>
            <a:ext cx="2185987" cy="457200"/>
          </a:xfrm>
          <a:prstGeom prst="rect">
            <a:avLst/>
          </a:prstGeom>
          <a:noFill/>
          <a:ln w="9525">
            <a:noFill/>
            <a:miter lim="800000"/>
            <a:headEnd/>
            <a:tailEnd/>
          </a:ln>
          <a:effectLst/>
        </p:spPr>
        <p:txBody>
          <a:bodyPr wrap="none">
            <a:spAutoFit/>
          </a:bodyPr>
          <a:lstStyle/>
          <a:p>
            <a:r>
              <a:rPr lang="ja-JP" altLang="en-US" sz="2400" b="0">
                <a:solidFill>
                  <a:srgbClr val="FFFFFF"/>
                </a:solidFill>
              </a:rPr>
              <a:t>定常状態では，</a:t>
            </a:r>
          </a:p>
        </p:txBody>
      </p:sp>
      <p:graphicFrame>
        <p:nvGraphicFramePr>
          <p:cNvPr id="1204230" name="Object 6"/>
          <p:cNvGraphicFramePr>
            <a:graphicFrameLocks noChangeAspect="1"/>
          </p:cNvGraphicFramePr>
          <p:nvPr/>
        </p:nvGraphicFramePr>
        <p:xfrm>
          <a:off x="6419850" y="773113"/>
          <a:ext cx="1327150" cy="2284412"/>
        </p:xfrm>
        <a:graphic>
          <a:graphicData uri="http://schemas.openxmlformats.org/presentationml/2006/ole">
            <mc:AlternateContent xmlns:mc="http://schemas.openxmlformats.org/markup-compatibility/2006">
              <mc:Choice xmlns:v="urn:schemas-microsoft-com:vml" Requires="v">
                <p:oleObj spid="_x0000_s89111" name="数式" r:id="rId6" imgW="545760" imgH="838080" progId="Equation.3">
                  <p:embed/>
                </p:oleObj>
              </mc:Choice>
              <mc:Fallback>
                <p:oleObj name="数式" r:id="rId6" imgW="545760" imgH="838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419850" y="773113"/>
                        <a:ext cx="1327150" cy="2284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4231" name="Object 7"/>
          <p:cNvGraphicFramePr>
            <a:graphicFrameLocks noChangeAspect="1"/>
          </p:cNvGraphicFramePr>
          <p:nvPr/>
        </p:nvGraphicFramePr>
        <p:xfrm>
          <a:off x="1993900" y="3954463"/>
          <a:ext cx="4516438" cy="1136650"/>
        </p:xfrm>
        <a:graphic>
          <a:graphicData uri="http://schemas.openxmlformats.org/presentationml/2006/ole">
            <mc:AlternateContent xmlns:mc="http://schemas.openxmlformats.org/markup-compatibility/2006">
              <mc:Choice xmlns:v="urn:schemas-microsoft-com:vml" Requires="v">
                <p:oleObj spid="_x0000_s89112" name="数式" r:id="rId8" imgW="1930320" imgH="431640" progId="Equation.3">
                  <p:embed/>
                </p:oleObj>
              </mc:Choice>
              <mc:Fallback>
                <p:oleObj name="数式" r:id="rId8" imgW="193032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invGray">
                      <a:xfrm>
                        <a:off x="1993900" y="3954463"/>
                        <a:ext cx="4516438" cy="113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4232" name="Object 8"/>
          <p:cNvGraphicFramePr>
            <a:graphicFrameLocks noChangeAspect="1"/>
          </p:cNvGraphicFramePr>
          <p:nvPr/>
        </p:nvGraphicFramePr>
        <p:xfrm>
          <a:off x="2270125" y="5057775"/>
          <a:ext cx="3832225" cy="1138238"/>
        </p:xfrm>
        <a:graphic>
          <a:graphicData uri="http://schemas.openxmlformats.org/presentationml/2006/ole">
            <mc:AlternateContent xmlns:mc="http://schemas.openxmlformats.org/markup-compatibility/2006">
              <mc:Choice xmlns:v="urn:schemas-microsoft-com:vml" Requires="v">
                <p:oleObj spid="_x0000_s89113" name="数式" r:id="rId10" imgW="1638000" imgH="431640" progId="Equation.3">
                  <p:embed/>
                </p:oleObj>
              </mc:Choice>
              <mc:Fallback>
                <p:oleObj name="数式" r:id="rId10" imgW="163800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invGray">
                      <a:xfrm>
                        <a:off x="2270125" y="5057775"/>
                        <a:ext cx="3832225" cy="1138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4233" name="Text Box 9"/>
          <p:cNvSpPr txBox="1">
            <a:spLocks noChangeArrowheads="1"/>
          </p:cNvSpPr>
          <p:nvPr/>
        </p:nvSpPr>
        <p:spPr bwMode="invGray">
          <a:xfrm>
            <a:off x="2055813" y="6294438"/>
            <a:ext cx="7078662" cy="396875"/>
          </a:xfrm>
          <a:prstGeom prst="rect">
            <a:avLst/>
          </a:prstGeom>
          <a:noFill/>
          <a:ln w="9525">
            <a:noFill/>
            <a:miter lim="800000"/>
            <a:headEnd/>
            <a:tailEnd/>
          </a:ln>
          <a:effectLst/>
        </p:spPr>
        <p:txBody>
          <a:bodyPr wrap="none">
            <a:spAutoFit/>
          </a:bodyPr>
          <a:lstStyle/>
          <a:p>
            <a:r>
              <a:rPr lang="en-US" altLang="ja-JP" sz="2000">
                <a:solidFill>
                  <a:srgbClr val="BBE0E3"/>
                </a:solidFill>
                <a:effectLst>
                  <a:outerShdw blurRad="38100" dist="38100" dir="2700000" algn="tl">
                    <a:srgbClr val="000000"/>
                  </a:outerShdw>
                </a:effectLst>
              </a:rPr>
              <a:t>(Radziuk J: </a:t>
            </a:r>
            <a:r>
              <a:rPr lang="en-US" altLang="ja-JP" sz="2000" i="1">
                <a:solidFill>
                  <a:srgbClr val="BBE0E3"/>
                </a:solidFill>
                <a:effectLst>
                  <a:outerShdw blurRad="38100" dist="38100" dir="2700000" algn="tl">
                    <a:srgbClr val="000000"/>
                  </a:outerShdw>
                </a:effectLst>
              </a:rPr>
              <a:t>J Clin Endocrinol Metab</a:t>
            </a:r>
            <a:r>
              <a:rPr lang="en-US" altLang="ja-JP" sz="2000">
                <a:solidFill>
                  <a:srgbClr val="BBE0E3"/>
                </a:solidFill>
                <a:effectLst>
                  <a:outerShdw blurRad="38100" dist="38100" dir="2700000" algn="tl">
                    <a:srgbClr val="000000"/>
                  </a:outerShdw>
                </a:effectLst>
              </a:rPr>
              <a:t>  85: 4426-4433, 2000)</a:t>
            </a:r>
          </a:p>
        </p:txBody>
      </p:sp>
    </p:spTree>
    <p:extLst>
      <p:ext uri="{BB962C8B-B14F-4D97-AF65-F5344CB8AC3E}">
        <p14:creationId xmlns:p14="http://schemas.microsoft.com/office/powerpoint/2010/main" val="139249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549" name="Picture 13" descr="OriginalHOMAc"/>
          <p:cNvPicPr>
            <a:picLocks noChangeAspect="1" noChangeArrowheads="1"/>
          </p:cNvPicPr>
          <p:nvPr/>
        </p:nvPicPr>
        <p:blipFill>
          <a:blip r:embed="rId3" cstate="print"/>
          <a:srcRect/>
          <a:stretch>
            <a:fillRect/>
          </a:stretch>
        </p:blipFill>
        <p:spPr bwMode="invGray">
          <a:xfrm>
            <a:off x="0" y="350838"/>
            <a:ext cx="9144000" cy="6156325"/>
          </a:xfrm>
          <a:prstGeom prst="rect">
            <a:avLst/>
          </a:prstGeom>
          <a:noFill/>
        </p:spPr>
      </p:pic>
      <p:sp>
        <p:nvSpPr>
          <p:cNvPr id="833539" name="Text Box 3"/>
          <p:cNvSpPr txBox="1">
            <a:spLocks noChangeArrowheads="1"/>
          </p:cNvSpPr>
          <p:nvPr/>
        </p:nvSpPr>
        <p:spPr bwMode="invGray">
          <a:xfrm>
            <a:off x="1884363" y="123825"/>
            <a:ext cx="5340350" cy="457200"/>
          </a:xfrm>
          <a:prstGeom prst="rect">
            <a:avLst/>
          </a:prstGeom>
          <a:noFill/>
          <a:ln w="9525">
            <a:noFill/>
            <a:miter lim="800000"/>
            <a:headEnd/>
            <a:tailEnd/>
          </a:ln>
          <a:effectLst/>
        </p:spPr>
        <p:txBody>
          <a:bodyPr>
            <a:spAutoFit/>
          </a:bodyPr>
          <a:lstStyle/>
          <a:p>
            <a:pPr algn="ctr">
              <a:spcBef>
                <a:spcPct val="50000"/>
              </a:spcBef>
            </a:pPr>
            <a:r>
              <a:rPr lang="en-US" altLang="ja-JP" sz="2400">
                <a:solidFill>
                  <a:srgbClr val="FFFF00"/>
                </a:solidFill>
                <a:effectLst>
                  <a:outerShdw blurRad="38100" dist="38100" dir="2700000" algn="tl">
                    <a:srgbClr val="000000"/>
                  </a:outerShdw>
                </a:effectLst>
              </a:rPr>
              <a:t>Description of the Original HOMA</a:t>
            </a:r>
          </a:p>
        </p:txBody>
      </p:sp>
      <p:sp>
        <p:nvSpPr>
          <p:cNvPr id="833540" name="Text Box 4"/>
          <p:cNvSpPr txBox="1">
            <a:spLocks noChangeArrowheads="1"/>
          </p:cNvSpPr>
          <p:nvPr/>
        </p:nvSpPr>
        <p:spPr bwMode="invGray">
          <a:xfrm>
            <a:off x="5264150" y="6491288"/>
            <a:ext cx="3725863" cy="366712"/>
          </a:xfrm>
          <a:prstGeom prst="rect">
            <a:avLst/>
          </a:prstGeom>
          <a:noFill/>
          <a:ln w="9525">
            <a:noFill/>
            <a:miter lim="800000"/>
            <a:headEnd/>
            <a:tailEnd/>
          </a:ln>
          <a:effectLst/>
        </p:spPr>
        <p:txBody>
          <a:bodyPr>
            <a:spAutoFit/>
          </a:bodyPr>
          <a:lstStyle/>
          <a:p>
            <a:pPr>
              <a:spcBef>
                <a:spcPct val="50000"/>
              </a:spcBef>
            </a:pPr>
            <a:r>
              <a:rPr lang="en-US" altLang="ja-JP" sz="1800" i="1">
                <a:solidFill>
                  <a:srgbClr val="CCFFFF"/>
                </a:solidFill>
                <a:effectLst>
                  <a:outerShdw blurRad="38100" dist="38100" dir="2700000" algn="tl">
                    <a:srgbClr val="000000"/>
                  </a:outerShdw>
                </a:effectLst>
              </a:rPr>
              <a:t>Metabolism </a:t>
            </a:r>
            <a:r>
              <a:rPr lang="en-US" altLang="ja-JP" sz="1800" i="1">
                <a:solidFill>
                  <a:srgbClr val="CCFFFF"/>
                </a:solidFill>
                <a:effectLst>
                  <a:outerShdw blurRad="38100" dist="38100" dir="2700000" algn="tl">
                    <a:srgbClr val="000000"/>
                  </a:outerShdw>
                </a:effectLst>
                <a:ea typeface="Osaka" charset="-128"/>
              </a:rPr>
              <a:t>28:1086-1096, 1979</a:t>
            </a:r>
            <a:endParaRPr lang="en-US" altLang="ja-JP" sz="1800" i="1">
              <a:solidFill>
                <a:srgbClr val="CCFFFF"/>
              </a:solidFill>
              <a:effectLst>
                <a:outerShdw blurRad="38100" dist="38100" dir="2700000" algn="tl">
                  <a:srgbClr val="000000"/>
                </a:outerShdw>
              </a:effectLst>
            </a:endParaRPr>
          </a:p>
        </p:txBody>
      </p:sp>
      <p:pic>
        <p:nvPicPr>
          <p:cNvPr id="833544" name="Picture 8" descr="OriginalHOMALiver"/>
          <p:cNvPicPr>
            <a:picLocks noChangeAspect="1" noChangeArrowheads="1"/>
          </p:cNvPicPr>
          <p:nvPr/>
        </p:nvPicPr>
        <p:blipFill>
          <a:blip r:embed="rId4" cstate="print"/>
          <a:srcRect/>
          <a:stretch>
            <a:fillRect/>
          </a:stretch>
        </p:blipFill>
        <p:spPr bwMode="invGray">
          <a:xfrm>
            <a:off x="239713" y="1439863"/>
            <a:ext cx="8035925" cy="5199062"/>
          </a:xfrm>
          <a:prstGeom prst="rect">
            <a:avLst/>
          </a:prstGeom>
          <a:noFill/>
          <a:ln w="9525">
            <a:solidFill>
              <a:schemeClr val="folHlink"/>
            </a:solidFill>
            <a:miter lim="800000"/>
            <a:headEnd/>
            <a:tailEnd/>
          </a:ln>
        </p:spPr>
      </p:pic>
      <p:grpSp>
        <p:nvGrpSpPr>
          <p:cNvPr id="2" name="Group 10"/>
          <p:cNvGrpSpPr>
            <a:grpSpLocks/>
          </p:cNvGrpSpPr>
          <p:nvPr/>
        </p:nvGrpSpPr>
        <p:grpSpPr bwMode="auto">
          <a:xfrm>
            <a:off x="2901950" y="76200"/>
            <a:ext cx="6191250" cy="5380038"/>
            <a:chOff x="1691" y="415"/>
            <a:chExt cx="3900" cy="3389"/>
          </a:xfrm>
        </p:grpSpPr>
        <p:pic>
          <p:nvPicPr>
            <p:cNvPr id="833542" name="Picture 6" descr="OriginalHOMABrain"/>
            <p:cNvPicPr>
              <a:picLocks noChangeAspect="1" noChangeArrowheads="1"/>
            </p:cNvPicPr>
            <p:nvPr/>
          </p:nvPicPr>
          <p:blipFill>
            <a:blip r:embed="rId5" cstate="print"/>
            <a:srcRect/>
            <a:stretch>
              <a:fillRect/>
            </a:stretch>
          </p:blipFill>
          <p:spPr bwMode="invGray">
            <a:xfrm>
              <a:off x="1691" y="415"/>
              <a:ext cx="3900" cy="3389"/>
            </a:xfrm>
            <a:prstGeom prst="rect">
              <a:avLst/>
            </a:prstGeom>
            <a:noFill/>
            <a:ln w="9525">
              <a:solidFill>
                <a:srgbClr val="C0C0C0"/>
              </a:solidFill>
              <a:miter lim="800000"/>
              <a:headEnd/>
              <a:tailEnd/>
            </a:ln>
          </p:spPr>
        </p:pic>
        <p:sp>
          <p:nvSpPr>
            <p:cNvPr id="833545" name="Text Box 9"/>
            <p:cNvSpPr txBox="1">
              <a:spLocks noChangeArrowheads="1"/>
            </p:cNvSpPr>
            <p:nvPr/>
          </p:nvSpPr>
          <p:spPr bwMode="invGray">
            <a:xfrm>
              <a:off x="3882" y="661"/>
              <a:ext cx="871" cy="365"/>
            </a:xfrm>
            <a:prstGeom prst="rect">
              <a:avLst/>
            </a:prstGeom>
            <a:noFill/>
            <a:ln w="9525">
              <a:noFill/>
              <a:miter lim="800000"/>
              <a:headEnd/>
              <a:tailEnd/>
            </a:ln>
            <a:effectLst/>
          </p:spPr>
          <p:txBody>
            <a:bodyPr>
              <a:spAutoFit/>
            </a:bodyPr>
            <a:lstStyle/>
            <a:p>
              <a:pPr algn="ctr"/>
              <a:r>
                <a:rPr lang="en-US" altLang="ja-JP" sz="3200" b="0">
                  <a:solidFill>
                    <a:srgbClr val="FFFF00"/>
                  </a:solidFill>
                  <a:effectLst>
                    <a:outerShdw blurRad="38100" dist="38100" dir="2700000" algn="tl">
                      <a:srgbClr val="000000"/>
                    </a:outerShdw>
                  </a:effectLst>
                  <a:latin typeface="Arial Narrow" pitchFamily="34" charset="0"/>
                  <a:ea typeface="Arial Unicode MS" pitchFamily="50" charset="-128"/>
                  <a:cs typeface="Arial Unicode MS" pitchFamily="50" charset="-128"/>
                </a:rPr>
                <a:t>BRAIN</a:t>
              </a:r>
            </a:p>
          </p:txBody>
        </p:sp>
      </p:grpSp>
      <p:grpSp>
        <p:nvGrpSpPr>
          <p:cNvPr id="3" name="Group 12"/>
          <p:cNvGrpSpPr>
            <a:grpSpLocks/>
          </p:cNvGrpSpPr>
          <p:nvPr/>
        </p:nvGrpSpPr>
        <p:grpSpPr bwMode="auto">
          <a:xfrm>
            <a:off x="681038" y="88900"/>
            <a:ext cx="4891087" cy="5980113"/>
            <a:chOff x="1073" y="553"/>
            <a:chExt cx="3081" cy="3767"/>
          </a:xfrm>
        </p:grpSpPr>
        <p:pic>
          <p:nvPicPr>
            <p:cNvPr id="833543" name="Picture 7" descr="OriginalHOMAPeri"/>
            <p:cNvPicPr>
              <a:picLocks noChangeAspect="1" noChangeArrowheads="1"/>
            </p:cNvPicPr>
            <p:nvPr/>
          </p:nvPicPr>
          <p:blipFill>
            <a:blip r:embed="rId6" cstate="print"/>
            <a:srcRect/>
            <a:stretch>
              <a:fillRect/>
            </a:stretch>
          </p:blipFill>
          <p:spPr bwMode="invGray">
            <a:xfrm>
              <a:off x="1073" y="553"/>
              <a:ext cx="3081" cy="3767"/>
            </a:xfrm>
            <a:prstGeom prst="rect">
              <a:avLst/>
            </a:prstGeom>
            <a:noFill/>
            <a:ln w="9525">
              <a:solidFill>
                <a:srgbClr val="FF6600"/>
              </a:solidFill>
              <a:miter lim="800000"/>
              <a:headEnd/>
              <a:tailEnd/>
            </a:ln>
          </p:spPr>
        </p:pic>
        <p:sp>
          <p:nvSpPr>
            <p:cNvPr id="833547" name="Text Box 11"/>
            <p:cNvSpPr txBox="1">
              <a:spLocks noChangeArrowheads="1"/>
            </p:cNvSpPr>
            <p:nvPr/>
          </p:nvSpPr>
          <p:spPr bwMode="invGray">
            <a:xfrm>
              <a:off x="1122" y="3716"/>
              <a:ext cx="1283" cy="596"/>
            </a:xfrm>
            <a:prstGeom prst="rect">
              <a:avLst/>
            </a:prstGeom>
            <a:noFill/>
            <a:ln w="9525">
              <a:noFill/>
              <a:miter lim="800000"/>
              <a:headEnd/>
              <a:tailEnd/>
            </a:ln>
            <a:effectLst/>
          </p:spPr>
          <p:txBody>
            <a:bodyPr wrap="none">
              <a:spAutoFit/>
            </a:bodyPr>
            <a:lstStyle/>
            <a:p>
              <a:pPr algn="ctr"/>
              <a:r>
                <a:rPr lang="en-US" altLang="ja-JP" sz="2800" b="0">
                  <a:solidFill>
                    <a:srgbClr val="FFFF00"/>
                  </a:solidFill>
                  <a:effectLst>
                    <a:outerShdw blurRad="38100" dist="38100" dir="2700000" algn="tl">
                      <a:srgbClr val="000000"/>
                    </a:outerShdw>
                  </a:effectLst>
                  <a:latin typeface="Arial Narrow" pitchFamily="34" charset="0"/>
                </a:rPr>
                <a:t>PERIPHERAL</a:t>
              </a:r>
            </a:p>
            <a:p>
              <a:pPr algn="ctr"/>
              <a:r>
                <a:rPr lang="en-US" altLang="ja-JP" sz="2800" b="0">
                  <a:solidFill>
                    <a:srgbClr val="FFFF00"/>
                  </a:solidFill>
                  <a:effectLst>
                    <a:outerShdw blurRad="38100" dist="38100" dir="2700000" algn="tl">
                      <a:srgbClr val="000000"/>
                    </a:outerShdw>
                  </a:effectLst>
                  <a:latin typeface="Arial Narrow" pitchFamily="34" charset="0"/>
                </a:rPr>
                <a:t>TISSUE</a:t>
              </a:r>
            </a:p>
          </p:txBody>
        </p:sp>
      </p:grpSp>
    </p:spTree>
    <p:extLst>
      <p:ext uri="{BB962C8B-B14F-4D97-AF65-F5344CB8AC3E}">
        <p14:creationId xmlns:p14="http://schemas.microsoft.com/office/powerpoint/2010/main" val="297852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3" fill="hold"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1+ppt_w/2"/>
                                          </p:val>
                                        </p:tav>
                                      </p:tavLst>
                                    </p:anim>
                                    <p:anim calcmode="lin" valueType="num">
                                      <p:cBhvr additive="base">
                                        <p:cTn id="13" dur="500"/>
                                        <p:tgtEl>
                                          <p:spTgt spid="2"/>
                                        </p:tgtEl>
                                        <p:attrNameLst>
                                          <p:attrName>ppt_y</p:attrName>
                                        </p:attrNameLst>
                                      </p:cBhvr>
                                      <p:tavLst>
                                        <p:tav tm="0">
                                          <p:val>
                                            <p:strVal val="ppt_y"/>
                                          </p:val>
                                        </p:tav>
                                        <p:tav tm="100000">
                                          <p:val>
                                            <p:strVal val="0-ppt_h/2"/>
                                          </p:val>
                                        </p:tav>
                                      </p:tavLst>
                                    </p:anim>
                                    <p:set>
                                      <p:cBhvr>
                                        <p:cTn id="14" dur="1" fill="hold">
                                          <p:stCondLst>
                                            <p:cond delay="499"/>
                                          </p:stCondLst>
                                        </p:cTn>
                                        <p:tgtEl>
                                          <p:spTgt spid="2"/>
                                        </p:tgtEl>
                                        <p:attrNameLst>
                                          <p:attrName>style.visibility</p:attrName>
                                        </p:attrNameLst>
                                      </p:cBhvr>
                                      <p:to>
                                        <p:strVal val="hidden"/>
                                      </p:to>
                                    </p:set>
                                  </p:childTnLst>
                                </p:cTn>
                              </p:par>
                              <p:par>
                                <p:cTn id="15" presetID="2" presetClass="entr" presetSubtype="9"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9" fill="hold" nodeType="click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0-ppt_w/2"/>
                                          </p:val>
                                        </p:tav>
                                      </p:tavLst>
                                    </p:anim>
                                    <p:anim calcmode="lin" valueType="num">
                                      <p:cBhvr additive="base">
                                        <p:cTn id="23" dur="500"/>
                                        <p:tgtEl>
                                          <p:spTgt spid="3"/>
                                        </p:tgtEl>
                                        <p:attrNameLst>
                                          <p:attrName>ppt_y</p:attrName>
                                        </p:attrNameLst>
                                      </p:cBhvr>
                                      <p:tavLst>
                                        <p:tav tm="0">
                                          <p:val>
                                            <p:strVal val="ppt_y"/>
                                          </p:val>
                                        </p:tav>
                                        <p:tav tm="100000">
                                          <p:val>
                                            <p:strVal val="0-ppt_h/2"/>
                                          </p:val>
                                        </p:tav>
                                      </p:tavLst>
                                    </p:anim>
                                    <p:set>
                                      <p:cBhvr>
                                        <p:cTn id="24" dur="1" fill="hold">
                                          <p:stCondLst>
                                            <p:cond delay="499"/>
                                          </p:stCondLst>
                                        </p:cTn>
                                        <p:tgtEl>
                                          <p:spTgt spid="3"/>
                                        </p:tgtEl>
                                        <p:attrNameLst>
                                          <p:attrName>style.visibility</p:attrName>
                                        </p:attrNameLst>
                                      </p:cBhvr>
                                      <p:to>
                                        <p:strVal val="hidden"/>
                                      </p:to>
                                    </p:set>
                                  </p:childTnLst>
                                </p:cTn>
                              </p:par>
                              <p:par>
                                <p:cTn id="25" presetID="2" presetClass="entr" presetSubtype="12" fill="hold" nodeType="withEffect">
                                  <p:stCondLst>
                                    <p:cond delay="0"/>
                                  </p:stCondLst>
                                  <p:childTnLst>
                                    <p:set>
                                      <p:cBhvr>
                                        <p:cTn id="26" dur="1" fill="hold">
                                          <p:stCondLst>
                                            <p:cond delay="0"/>
                                          </p:stCondLst>
                                        </p:cTn>
                                        <p:tgtEl>
                                          <p:spTgt spid="833544"/>
                                        </p:tgtEl>
                                        <p:attrNameLst>
                                          <p:attrName>style.visibility</p:attrName>
                                        </p:attrNameLst>
                                      </p:cBhvr>
                                      <p:to>
                                        <p:strVal val="visible"/>
                                      </p:to>
                                    </p:set>
                                    <p:anim calcmode="lin" valueType="num">
                                      <p:cBhvr additive="base">
                                        <p:cTn id="27" dur="500" fill="hold"/>
                                        <p:tgtEl>
                                          <p:spTgt spid="833544"/>
                                        </p:tgtEl>
                                        <p:attrNameLst>
                                          <p:attrName>ppt_x</p:attrName>
                                        </p:attrNameLst>
                                      </p:cBhvr>
                                      <p:tavLst>
                                        <p:tav tm="0">
                                          <p:val>
                                            <p:strVal val="0-#ppt_w/2"/>
                                          </p:val>
                                        </p:tav>
                                        <p:tav tm="100000">
                                          <p:val>
                                            <p:strVal val="#ppt_x"/>
                                          </p:val>
                                        </p:tav>
                                      </p:tavLst>
                                    </p:anim>
                                    <p:anim calcmode="lin" valueType="num">
                                      <p:cBhvr additive="base">
                                        <p:cTn id="28" dur="500" fill="hold"/>
                                        <p:tgtEl>
                                          <p:spTgt spid="83354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12" fill="hold" nodeType="clickEffect">
                                  <p:stCondLst>
                                    <p:cond delay="0"/>
                                  </p:stCondLst>
                                  <p:childTnLst>
                                    <p:anim calcmode="lin" valueType="num">
                                      <p:cBhvr additive="base">
                                        <p:cTn id="32" dur="500"/>
                                        <p:tgtEl>
                                          <p:spTgt spid="833544"/>
                                        </p:tgtEl>
                                        <p:attrNameLst>
                                          <p:attrName>ppt_x</p:attrName>
                                        </p:attrNameLst>
                                      </p:cBhvr>
                                      <p:tavLst>
                                        <p:tav tm="0">
                                          <p:val>
                                            <p:strVal val="ppt_x"/>
                                          </p:val>
                                        </p:tav>
                                        <p:tav tm="100000">
                                          <p:val>
                                            <p:strVal val="0-ppt_w/2"/>
                                          </p:val>
                                        </p:tav>
                                      </p:tavLst>
                                    </p:anim>
                                    <p:anim calcmode="lin" valueType="num">
                                      <p:cBhvr additive="base">
                                        <p:cTn id="33" dur="500"/>
                                        <p:tgtEl>
                                          <p:spTgt spid="833544"/>
                                        </p:tgtEl>
                                        <p:attrNameLst>
                                          <p:attrName>ppt_y</p:attrName>
                                        </p:attrNameLst>
                                      </p:cBhvr>
                                      <p:tavLst>
                                        <p:tav tm="0">
                                          <p:val>
                                            <p:strVal val="ppt_y"/>
                                          </p:val>
                                        </p:tav>
                                        <p:tav tm="100000">
                                          <p:val>
                                            <p:strVal val="1+ppt_h/2"/>
                                          </p:val>
                                        </p:tav>
                                      </p:tavLst>
                                    </p:anim>
                                    <p:set>
                                      <p:cBhvr>
                                        <p:cTn id="34" dur="1" fill="hold">
                                          <p:stCondLst>
                                            <p:cond delay="499"/>
                                          </p:stCondLst>
                                        </p:cTn>
                                        <p:tgtEl>
                                          <p:spTgt spid="8335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94" name="Rectangle 10"/>
          <p:cNvSpPr>
            <a:spLocks noChangeArrowheads="1"/>
          </p:cNvSpPr>
          <p:nvPr/>
        </p:nvSpPr>
        <p:spPr bwMode="invGray">
          <a:xfrm>
            <a:off x="3011488" y="2182813"/>
            <a:ext cx="1641475" cy="246221"/>
          </a:xfrm>
          <a:prstGeom prst="rect">
            <a:avLst/>
          </a:prstGeom>
          <a:noFill/>
          <a:ln w="9525">
            <a:noFill/>
            <a:miter lim="800000"/>
            <a:headEnd/>
            <a:tailEnd/>
          </a:ln>
        </p:spPr>
        <p:txBody>
          <a:bodyPr wrap="none" lIns="0" tIns="0" rIns="0" bIns="0">
            <a:spAutoFit/>
          </a:bodyPr>
          <a:lstStyle/>
          <a:p>
            <a:r>
              <a:rPr lang="ja-JP" altLang="en-US">
                <a:solidFill>
                  <a:srgbClr val="FEFF55"/>
                </a:solidFill>
                <a:latin typeface="平成角ゴシック" charset="-128"/>
                <a:ea typeface="平成角ゴシック" charset="-128"/>
              </a:rPr>
              <a:t>インスリン抵抗性</a:t>
            </a:r>
            <a:endParaRPr lang="ja-JP" altLang="en-US">
              <a:solidFill>
                <a:srgbClr val="000000"/>
              </a:solidFill>
              <a:latin typeface="Times" charset="0"/>
              <a:ea typeface="Osaka" charset="-128"/>
            </a:endParaRPr>
          </a:p>
        </p:txBody>
      </p:sp>
      <p:sp>
        <p:nvSpPr>
          <p:cNvPr id="835586" name="Rectangle 2"/>
          <p:cNvSpPr>
            <a:spLocks noChangeArrowheads="1"/>
          </p:cNvSpPr>
          <p:nvPr/>
        </p:nvSpPr>
        <p:spPr bwMode="invGray">
          <a:xfrm>
            <a:off x="1760538" y="152400"/>
            <a:ext cx="7001917" cy="430887"/>
          </a:xfrm>
          <a:prstGeom prst="rect">
            <a:avLst/>
          </a:prstGeom>
          <a:noFill/>
          <a:ln w="9525">
            <a:noFill/>
            <a:miter lim="800000"/>
            <a:headEnd/>
            <a:tailEnd/>
          </a:ln>
        </p:spPr>
        <p:txBody>
          <a:bodyPr wrap="none" lIns="0" tIns="0" rIns="0" bIns="0">
            <a:spAutoFit/>
          </a:bodyPr>
          <a:lstStyle/>
          <a:p>
            <a:r>
              <a:rPr lang="en-US" altLang="ja-JP" sz="2800" dirty="0">
                <a:solidFill>
                  <a:srgbClr val="FFFF00"/>
                </a:solidFill>
                <a:effectLst>
                  <a:outerShdw blurRad="38100" dist="38100" dir="2700000" algn="tl">
                    <a:srgbClr val="000000"/>
                  </a:outerShdw>
                </a:effectLst>
                <a:latin typeface="平成角ゴシック" charset="-128"/>
                <a:ea typeface="平成角ゴシック" charset="-128"/>
              </a:rPr>
              <a:t>Homeostasis model analysis (HOMA)</a:t>
            </a:r>
            <a:endParaRPr lang="en-US" altLang="ja-JP" sz="2800" dirty="0">
              <a:solidFill>
                <a:srgbClr val="FFFF00"/>
              </a:solidFill>
              <a:effectLst>
                <a:outerShdw blurRad="38100" dist="38100" dir="2700000" algn="tl">
                  <a:srgbClr val="000000"/>
                </a:outerShdw>
              </a:effectLst>
              <a:latin typeface="Times" charset="0"/>
              <a:ea typeface="Osaka" charset="-128"/>
            </a:endParaRPr>
          </a:p>
        </p:txBody>
      </p:sp>
      <p:sp>
        <p:nvSpPr>
          <p:cNvPr id="835587" name="Rectangle 3"/>
          <p:cNvSpPr>
            <a:spLocks noChangeArrowheads="1"/>
          </p:cNvSpPr>
          <p:nvPr/>
        </p:nvSpPr>
        <p:spPr bwMode="invGray">
          <a:xfrm>
            <a:off x="276225" y="646113"/>
            <a:ext cx="2594428" cy="276999"/>
          </a:xfrm>
          <a:prstGeom prst="rect">
            <a:avLst/>
          </a:prstGeom>
          <a:noFill/>
          <a:ln w="9525">
            <a:noFill/>
            <a:miter lim="800000"/>
            <a:headEnd/>
            <a:tailEnd/>
          </a:ln>
        </p:spPr>
        <p:txBody>
          <a:bodyPr wrap="none" lIns="0" tIns="0" rIns="0" bIns="0">
            <a:spAutoFit/>
          </a:bodyPr>
          <a:lstStyle/>
          <a:p>
            <a:r>
              <a:rPr lang="ja-JP" altLang="en-US" sz="1800">
                <a:solidFill>
                  <a:srgbClr val="FFFFAA"/>
                </a:solidFill>
                <a:latin typeface="平成角ゴシック" charset="-128"/>
                <a:ea typeface="平成角ゴシック" charset="-128"/>
              </a:rPr>
              <a:t>最初の記載</a:t>
            </a:r>
            <a:r>
              <a:rPr lang="en-US" altLang="ja-JP">
                <a:solidFill>
                  <a:srgbClr val="FFFFAA"/>
                </a:solidFill>
              </a:rPr>
              <a:t>:</a:t>
            </a:r>
            <a:r>
              <a:rPr lang="en-US" altLang="ja-JP">
                <a:solidFill>
                  <a:srgbClr val="000000"/>
                </a:solidFill>
              </a:rPr>
              <a:t> </a:t>
            </a:r>
            <a:r>
              <a:rPr lang="en-US" altLang="ja-JP">
                <a:solidFill>
                  <a:srgbClr val="FFFFAA"/>
                </a:solidFill>
              </a:rPr>
              <a:t>1979 Turner</a:t>
            </a:r>
            <a:r>
              <a:rPr lang="ja-JP" altLang="en-US">
                <a:solidFill>
                  <a:srgbClr val="FFFFAA"/>
                </a:solidFill>
              </a:rPr>
              <a:t>ら</a:t>
            </a:r>
          </a:p>
        </p:txBody>
      </p:sp>
      <p:sp>
        <p:nvSpPr>
          <p:cNvPr id="835588" name="Rectangle 4"/>
          <p:cNvSpPr>
            <a:spLocks noChangeArrowheads="1"/>
          </p:cNvSpPr>
          <p:nvPr/>
        </p:nvSpPr>
        <p:spPr bwMode="invGray">
          <a:xfrm>
            <a:off x="393700" y="1041400"/>
            <a:ext cx="8521700" cy="1222375"/>
          </a:xfrm>
          <a:prstGeom prst="rect">
            <a:avLst/>
          </a:prstGeom>
          <a:noFill/>
          <a:ln w="9525">
            <a:noFill/>
            <a:miter lim="800000"/>
            <a:headEnd/>
            <a:tailEnd/>
          </a:ln>
        </p:spPr>
        <p:txBody>
          <a:bodyPr lIns="0" tIns="0" rIns="0" bIns="0"/>
          <a:lstStyle/>
          <a:p>
            <a:r>
              <a:rPr lang="en-US" altLang="ja-JP">
                <a:solidFill>
                  <a:srgbClr val="FFFFFF"/>
                </a:solidFill>
                <a:latin typeface="New York" charset="0"/>
                <a:ea typeface="Osaka" charset="-128"/>
              </a:rPr>
              <a:t>Turner R, Holman RR, Matthews D, Hockaday TR, Peto J : Insulin </a:t>
            </a:r>
            <a:r>
              <a:rPr lang="en-US" altLang="ja-JP">
                <a:solidFill>
                  <a:srgbClr val="FFFFFF"/>
                </a:solidFill>
              </a:rPr>
              <a:t>deficiency and insulin resistance interaction in diabetes : estimationof relative contribution by feedback analysis from basal plasma insulin and glucose concentrations. </a:t>
            </a:r>
          </a:p>
          <a:p>
            <a:r>
              <a:rPr lang="en-US" altLang="ja-JP" sz="1400">
                <a:solidFill>
                  <a:srgbClr val="FFFFFF"/>
                </a:solidFill>
              </a:rPr>
              <a:t>(</a:t>
            </a:r>
            <a:r>
              <a:rPr lang="en-US" altLang="ja-JP" sz="1400" i="1">
                <a:solidFill>
                  <a:srgbClr val="FFFFFF"/>
                </a:solidFill>
              </a:rPr>
              <a:t>Metabolism</a:t>
            </a:r>
            <a:r>
              <a:rPr lang="en-US" altLang="ja-JP" sz="1400">
                <a:solidFill>
                  <a:srgbClr val="FFFFFF"/>
                </a:solidFill>
              </a:rPr>
              <a:t> 28:1086-1096, 1979.)</a:t>
            </a:r>
            <a:endParaRPr lang="en-US" altLang="ja-JP" sz="1800">
              <a:solidFill>
                <a:srgbClr val="000000"/>
              </a:solidFill>
              <a:latin typeface="Times" charset="0"/>
              <a:ea typeface="Osaka" charset="-128"/>
            </a:endParaRPr>
          </a:p>
        </p:txBody>
      </p:sp>
      <p:sp>
        <p:nvSpPr>
          <p:cNvPr id="835589" name="Rectangle 5"/>
          <p:cNvSpPr>
            <a:spLocks noChangeArrowheads="1"/>
          </p:cNvSpPr>
          <p:nvPr/>
        </p:nvSpPr>
        <p:spPr bwMode="invGray">
          <a:xfrm>
            <a:off x="7334250" y="1339850"/>
            <a:ext cx="65" cy="307777"/>
          </a:xfrm>
          <a:prstGeom prst="rect">
            <a:avLst/>
          </a:prstGeom>
          <a:noFill/>
          <a:ln w="9525">
            <a:noFill/>
            <a:miter lim="800000"/>
            <a:headEnd/>
            <a:tailEnd/>
          </a:ln>
        </p:spPr>
        <p:txBody>
          <a:bodyPr wrap="none" lIns="0" tIns="0" rIns="0" bIns="0">
            <a:spAutoFit/>
          </a:bodyPr>
          <a:lstStyle/>
          <a:p>
            <a:endParaRPr lang="ja-JP" altLang="ja-JP" sz="2000">
              <a:solidFill>
                <a:srgbClr val="000000"/>
              </a:solidFill>
              <a:latin typeface="Times" charset="0"/>
              <a:ea typeface="Osaka" charset="-128"/>
            </a:endParaRPr>
          </a:p>
        </p:txBody>
      </p:sp>
      <p:sp>
        <p:nvSpPr>
          <p:cNvPr id="835590" name="Rectangle 6"/>
          <p:cNvSpPr>
            <a:spLocks noChangeArrowheads="1"/>
          </p:cNvSpPr>
          <p:nvPr/>
        </p:nvSpPr>
        <p:spPr bwMode="invGray">
          <a:xfrm>
            <a:off x="6865938" y="1593850"/>
            <a:ext cx="57708" cy="246221"/>
          </a:xfrm>
          <a:prstGeom prst="rect">
            <a:avLst/>
          </a:prstGeom>
          <a:noFill/>
          <a:ln w="9525">
            <a:noFill/>
            <a:miter lim="800000"/>
            <a:headEnd/>
            <a:tailEnd/>
          </a:ln>
        </p:spPr>
        <p:txBody>
          <a:bodyPr wrap="none" lIns="0" tIns="0" rIns="0" bIns="0">
            <a:spAutoFit/>
          </a:bodyPr>
          <a:lstStyle/>
          <a:p>
            <a:r>
              <a:rPr lang="en-US" altLang="ja-JP">
                <a:solidFill>
                  <a:srgbClr val="FFFFAA"/>
                </a:solidFill>
                <a:latin typeface="New York" charset="0"/>
                <a:ea typeface="Osaka" charset="-128"/>
              </a:rPr>
              <a:t> </a:t>
            </a:r>
            <a:endParaRPr lang="en-US" altLang="ja-JP" sz="2000">
              <a:solidFill>
                <a:srgbClr val="000000"/>
              </a:solidFill>
              <a:latin typeface="Times" charset="0"/>
              <a:ea typeface="Osaka" charset="-128"/>
            </a:endParaRPr>
          </a:p>
        </p:txBody>
      </p:sp>
      <p:sp>
        <p:nvSpPr>
          <p:cNvPr id="835591" name="Rectangle 7"/>
          <p:cNvSpPr>
            <a:spLocks noChangeArrowheads="1"/>
          </p:cNvSpPr>
          <p:nvPr/>
        </p:nvSpPr>
        <p:spPr bwMode="invGray">
          <a:xfrm>
            <a:off x="7334250" y="1339850"/>
            <a:ext cx="65" cy="307777"/>
          </a:xfrm>
          <a:prstGeom prst="rect">
            <a:avLst/>
          </a:prstGeom>
          <a:noFill/>
          <a:ln w="9525">
            <a:noFill/>
            <a:miter lim="800000"/>
            <a:headEnd/>
            <a:tailEnd/>
          </a:ln>
        </p:spPr>
        <p:txBody>
          <a:bodyPr wrap="none" lIns="0" tIns="0" rIns="0" bIns="0">
            <a:spAutoFit/>
          </a:bodyPr>
          <a:lstStyle/>
          <a:p>
            <a:endParaRPr lang="ja-JP" altLang="ja-JP" sz="2000">
              <a:solidFill>
                <a:srgbClr val="000000"/>
              </a:solidFill>
              <a:latin typeface="Times" charset="0"/>
              <a:ea typeface="Osaka" charset="-128"/>
            </a:endParaRPr>
          </a:p>
        </p:txBody>
      </p:sp>
      <p:sp>
        <p:nvSpPr>
          <p:cNvPr id="835592" name="Rectangle 8"/>
          <p:cNvSpPr>
            <a:spLocks noChangeArrowheads="1"/>
          </p:cNvSpPr>
          <p:nvPr/>
        </p:nvSpPr>
        <p:spPr bwMode="invGray">
          <a:xfrm>
            <a:off x="6865938" y="1593850"/>
            <a:ext cx="57708" cy="246221"/>
          </a:xfrm>
          <a:prstGeom prst="rect">
            <a:avLst/>
          </a:prstGeom>
          <a:noFill/>
          <a:ln w="9525">
            <a:noFill/>
            <a:miter lim="800000"/>
            <a:headEnd/>
            <a:tailEnd/>
          </a:ln>
        </p:spPr>
        <p:txBody>
          <a:bodyPr wrap="none" lIns="0" tIns="0" rIns="0" bIns="0">
            <a:spAutoFit/>
          </a:bodyPr>
          <a:lstStyle/>
          <a:p>
            <a:r>
              <a:rPr lang="en-US" altLang="ja-JP">
                <a:solidFill>
                  <a:srgbClr val="FFFFAA"/>
                </a:solidFill>
                <a:latin typeface="New York" charset="0"/>
                <a:ea typeface="Osaka" charset="-128"/>
              </a:rPr>
              <a:t> </a:t>
            </a:r>
            <a:endParaRPr lang="en-US" altLang="ja-JP" sz="2000">
              <a:solidFill>
                <a:srgbClr val="000000"/>
              </a:solidFill>
              <a:latin typeface="Times" charset="0"/>
              <a:ea typeface="Osaka" charset="-128"/>
            </a:endParaRPr>
          </a:p>
        </p:txBody>
      </p:sp>
      <p:sp>
        <p:nvSpPr>
          <p:cNvPr id="835593" name="Rectangle 9"/>
          <p:cNvSpPr>
            <a:spLocks noChangeArrowheads="1"/>
          </p:cNvSpPr>
          <p:nvPr/>
        </p:nvSpPr>
        <p:spPr bwMode="invGray">
          <a:xfrm>
            <a:off x="1308100" y="2151063"/>
            <a:ext cx="1543115" cy="307777"/>
          </a:xfrm>
          <a:prstGeom prst="rect">
            <a:avLst/>
          </a:prstGeom>
          <a:noFill/>
          <a:ln w="9525">
            <a:noFill/>
            <a:miter lim="800000"/>
            <a:headEnd/>
            <a:tailEnd/>
          </a:ln>
        </p:spPr>
        <p:txBody>
          <a:bodyPr wrap="none" lIns="0" tIns="0" rIns="0" bIns="0">
            <a:spAutoFit/>
          </a:bodyPr>
          <a:lstStyle/>
          <a:p>
            <a:r>
              <a:rPr lang="en-US" altLang="ja-JP" sz="1800">
                <a:solidFill>
                  <a:srgbClr val="FEFF55"/>
                </a:solidFill>
                <a:latin typeface="New York" charset="0"/>
                <a:ea typeface="Osaka" charset="-128"/>
              </a:rPr>
              <a:t>HOMA INDEX(</a:t>
            </a:r>
            <a:endParaRPr lang="en-US" altLang="ja-JP" sz="2000">
              <a:solidFill>
                <a:srgbClr val="000000"/>
              </a:solidFill>
              <a:latin typeface="Times" charset="0"/>
              <a:ea typeface="Osaka" charset="-128"/>
            </a:endParaRPr>
          </a:p>
        </p:txBody>
      </p:sp>
      <p:sp>
        <p:nvSpPr>
          <p:cNvPr id="835595" name="Rectangle 11"/>
          <p:cNvSpPr>
            <a:spLocks noChangeArrowheads="1"/>
          </p:cNvSpPr>
          <p:nvPr/>
        </p:nvSpPr>
        <p:spPr bwMode="invGray">
          <a:xfrm>
            <a:off x="4694238" y="2151063"/>
            <a:ext cx="730969" cy="307777"/>
          </a:xfrm>
          <a:prstGeom prst="rect">
            <a:avLst/>
          </a:prstGeom>
          <a:noFill/>
          <a:ln w="9525">
            <a:noFill/>
            <a:miter lim="800000"/>
            <a:headEnd/>
            <a:tailEnd/>
          </a:ln>
        </p:spPr>
        <p:txBody>
          <a:bodyPr wrap="none" lIns="0" tIns="0" rIns="0" bIns="0">
            <a:spAutoFit/>
          </a:bodyPr>
          <a:lstStyle/>
          <a:p>
            <a:r>
              <a:rPr lang="en-US" altLang="ja-JP" sz="1800">
                <a:solidFill>
                  <a:srgbClr val="FEFF55"/>
                </a:solidFill>
                <a:latin typeface="New York" charset="0"/>
                <a:ea typeface="Osaka" charset="-128"/>
              </a:rPr>
              <a:t>)=rl=rp</a:t>
            </a:r>
            <a:endParaRPr lang="en-US" altLang="ja-JP" sz="2000">
              <a:solidFill>
                <a:srgbClr val="000000"/>
              </a:solidFill>
              <a:latin typeface="Times" charset="0"/>
              <a:ea typeface="Osaka" charset="-128"/>
            </a:endParaRPr>
          </a:p>
        </p:txBody>
      </p:sp>
      <p:sp>
        <p:nvSpPr>
          <p:cNvPr id="835596" name="Rectangle 12"/>
          <p:cNvSpPr>
            <a:spLocks noChangeArrowheads="1"/>
          </p:cNvSpPr>
          <p:nvPr/>
        </p:nvSpPr>
        <p:spPr bwMode="invGray">
          <a:xfrm>
            <a:off x="273050" y="2606675"/>
            <a:ext cx="1615827" cy="307777"/>
          </a:xfrm>
          <a:prstGeom prst="rect">
            <a:avLst/>
          </a:prstGeom>
          <a:noFill/>
          <a:ln w="9525">
            <a:noFill/>
            <a:miter lim="800000"/>
            <a:headEnd/>
            <a:tailEnd/>
          </a:ln>
        </p:spPr>
        <p:txBody>
          <a:bodyPr wrap="none" lIns="0" tIns="0" rIns="0" bIns="0">
            <a:spAutoFit/>
          </a:bodyPr>
          <a:lstStyle/>
          <a:p>
            <a:r>
              <a:rPr lang="ja-JP" altLang="en-US" sz="1800">
                <a:solidFill>
                  <a:srgbClr val="FFFFAA"/>
                </a:solidFill>
                <a:latin typeface="平成角ゴシック" charset="-128"/>
                <a:ea typeface="平成角ゴシック" charset="-128"/>
              </a:rPr>
              <a:t>早朝空腹時には</a:t>
            </a:r>
            <a:endParaRPr lang="ja-JP" altLang="en-US" sz="2000">
              <a:solidFill>
                <a:srgbClr val="000000"/>
              </a:solidFill>
              <a:latin typeface="Times" charset="0"/>
              <a:ea typeface="Osaka" charset="-128"/>
            </a:endParaRPr>
          </a:p>
        </p:txBody>
      </p:sp>
      <p:sp>
        <p:nvSpPr>
          <p:cNvPr id="835597" name="Rectangle 13"/>
          <p:cNvSpPr>
            <a:spLocks noChangeArrowheads="1"/>
          </p:cNvSpPr>
          <p:nvPr/>
        </p:nvSpPr>
        <p:spPr bwMode="invGray">
          <a:xfrm>
            <a:off x="271463" y="3352800"/>
            <a:ext cx="5534025" cy="276999"/>
          </a:xfrm>
          <a:prstGeom prst="rect">
            <a:avLst/>
          </a:prstGeom>
          <a:noFill/>
          <a:ln w="9525">
            <a:noFill/>
            <a:miter lim="800000"/>
            <a:headEnd/>
            <a:tailEnd/>
          </a:ln>
        </p:spPr>
        <p:txBody>
          <a:bodyPr lIns="0" tIns="0" rIns="0" bIns="0">
            <a:spAutoFit/>
          </a:bodyPr>
          <a:lstStyle/>
          <a:p>
            <a:r>
              <a:rPr lang="ja-JP" altLang="en-US" sz="1800" i="1">
                <a:solidFill>
                  <a:srgbClr val="AAFFD2"/>
                </a:solidFill>
                <a:latin typeface="平成角ゴシック" charset="-128"/>
                <a:ea typeface="平成角ゴシック" charset="-128"/>
              </a:rPr>
              <a:t>従って</a:t>
            </a:r>
            <a:r>
              <a:rPr lang="en-US" altLang="ja-JP" sz="1800" i="1">
                <a:solidFill>
                  <a:srgbClr val="AAFFD2"/>
                </a:solidFill>
                <a:latin typeface="平成角ゴシック" charset="-128"/>
                <a:ea typeface="平成角ゴシック" charset="-128"/>
              </a:rPr>
              <a:t>mmol/min</a:t>
            </a:r>
            <a:r>
              <a:rPr lang="ja-JP" altLang="en-US" sz="1800" i="1">
                <a:solidFill>
                  <a:srgbClr val="AAFFD2"/>
                </a:solidFill>
                <a:latin typeface="平成角ゴシック" charset="-128"/>
                <a:ea typeface="平成角ゴシック" charset="-128"/>
              </a:rPr>
              <a:t>で表現した場合次の式が成立する。</a:t>
            </a:r>
            <a:endParaRPr lang="ja-JP" altLang="en-US" sz="1800">
              <a:solidFill>
                <a:srgbClr val="000000"/>
              </a:solidFill>
              <a:latin typeface="Times" charset="0"/>
              <a:ea typeface="Osaka" charset="-128"/>
            </a:endParaRPr>
          </a:p>
        </p:txBody>
      </p:sp>
      <p:sp>
        <p:nvSpPr>
          <p:cNvPr id="835598" name="Rectangle 14"/>
          <p:cNvSpPr>
            <a:spLocks noChangeArrowheads="1"/>
          </p:cNvSpPr>
          <p:nvPr/>
        </p:nvSpPr>
        <p:spPr bwMode="invGray">
          <a:xfrm>
            <a:off x="323850" y="2959100"/>
            <a:ext cx="262892" cy="307777"/>
          </a:xfrm>
          <a:prstGeom prst="rect">
            <a:avLst/>
          </a:prstGeom>
          <a:noFill/>
          <a:ln w="9525">
            <a:noFill/>
            <a:miter lim="800000"/>
            <a:headEnd/>
            <a:tailEnd/>
          </a:ln>
        </p:spPr>
        <p:txBody>
          <a:bodyPr wrap="none" lIns="0" tIns="0" rIns="0" bIns="0">
            <a:spAutoFit/>
          </a:bodyPr>
          <a:lstStyle/>
          <a:p>
            <a:r>
              <a:rPr lang="en-US" altLang="ja-JP" sz="1800">
                <a:solidFill>
                  <a:srgbClr val="FFFFAA"/>
                </a:solidFill>
                <a:latin typeface="New York" charset="0"/>
                <a:ea typeface="Osaka" charset="-128"/>
              </a:rPr>
              <a:t>0=</a:t>
            </a:r>
            <a:endParaRPr lang="en-US" altLang="ja-JP" sz="2000">
              <a:solidFill>
                <a:srgbClr val="000000"/>
              </a:solidFill>
              <a:latin typeface="Times" charset="0"/>
              <a:ea typeface="Osaka" charset="-128"/>
            </a:endParaRPr>
          </a:p>
        </p:txBody>
      </p:sp>
      <p:sp>
        <p:nvSpPr>
          <p:cNvPr id="835699" name="Rectangle 115"/>
          <p:cNvSpPr>
            <a:spLocks noChangeArrowheads="1"/>
          </p:cNvSpPr>
          <p:nvPr/>
        </p:nvSpPr>
        <p:spPr bwMode="invGray">
          <a:xfrm>
            <a:off x="0" y="0"/>
            <a:ext cx="9144000" cy="2622550"/>
          </a:xfrm>
          <a:prstGeom prst="rect">
            <a:avLst/>
          </a:prstGeom>
          <a:solidFill>
            <a:srgbClr val="0000FF"/>
          </a:solidFill>
          <a:ln w="9525">
            <a:noFill/>
            <a:miter lim="800000"/>
            <a:headEnd/>
            <a:tailEnd/>
          </a:ln>
          <a:effectLst/>
        </p:spPr>
        <p:txBody>
          <a:bodyPr wrap="none" anchor="ctr"/>
          <a:lstStyle/>
          <a:p>
            <a:endParaRPr lang="ja-JP" altLang="en-US" b="0">
              <a:solidFill>
                <a:srgbClr val="000000"/>
              </a:solidFill>
            </a:endParaRPr>
          </a:p>
        </p:txBody>
      </p:sp>
      <p:sp>
        <p:nvSpPr>
          <p:cNvPr id="835599" name="Rectangle 15"/>
          <p:cNvSpPr>
            <a:spLocks noChangeArrowheads="1"/>
          </p:cNvSpPr>
          <p:nvPr/>
        </p:nvSpPr>
        <p:spPr bwMode="invGray">
          <a:xfrm>
            <a:off x="612775" y="2943225"/>
            <a:ext cx="2017604" cy="307777"/>
          </a:xfrm>
          <a:prstGeom prst="rect">
            <a:avLst/>
          </a:prstGeom>
          <a:noFill/>
          <a:ln w="9525">
            <a:noFill/>
            <a:miter lim="800000"/>
            <a:headEnd/>
            <a:tailEnd/>
          </a:ln>
        </p:spPr>
        <p:txBody>
          <a:bodyPr wrap="none" lIns="0" tIns="0" rIns="0" bIns="0">
            <a:spAutoFit/>
          </a:bodyPr>
          <a:lstStyle/>
          <a:p>
            <a:r>
              <a:rPr lang="en-US" altLang="ja-JP" sz="1800" i="1">
                <a:solidFill>
                  <a:srgbClr val="99CC00"/>
                </a:solidFill>
                <a:latin typeface="New York" charset="0"/>
                <a:ea typeface="Osaka" charset="-128"/>
              </a:rPr>
              <a:t>HGP &amp; Splanchnic</a:t>
            </a:r>
            <a:endParaRPr lang="en-US" altLang="ja-JP" sz="2000">
              <a:solidFill>
                <a:srgbClr val="99CC00"/>
              </a:solidFill>
              <a:latin typeface="Times" charset="0"/>
              <a:ea typeface="Osaka" charset="-128"/>
            </a:endParaRPr>
          </a:p>
        </p:txBody>
      </p:sp>
      <p:sp>
        <p:nvSpPr>
          <p:cNvPr id="835600" name="Rectangle 16"/>
          <p:cNvSpPr>
            <a:spLocks noChangeArrowheads="1"/>
          </p:cNvSpPr>
          <p:nvPr/>
        </p:nvSpPr>
        <p:spPr bwMode="invGray">
          <a:xfrm>
            <a:off x="2678113" y="2940050"/>
            <a:ext cx="141064" cy="307777"/>
          </a:xfrm>
          <a:prstGeom prst="rect">
            <a:avLst/>
          </a:prstGeom>
          <a:noFill/>
          <a:ln w="9525">
            <a:noFill/>
            <a:miter lim="800000"/>
            <a:headEnd/>
            <a:tailEnd/>
          </a:ln>
        </p:spPr>
        <p:txBody>
          <a:bodyPr wrap="none" lIns="0" tIns="0" rIns="0" bIns="0">
            <a:spAutoFit/>
          </a:bodyPr>
          <a:lstStyle/>
          <a:p>
            <a:r>
              <a:rPr lang="en-US" altLang="ja-JP" sz="1800">
                <a:solidFill>
                  <a:srgbClr val="99CC00"/>
                </a:solidFill>
                <a:latin typeface="New York" charset="0"/>
                <a:ea typeface="Osaka" charset="-128"/>
              </a:rPr>
              <a:t> (</a:t>
            </a:r>
            <a:endParaRPr lang="en-US" altLang="ja-JP" sz="2000">
              <a:solidFill>
                <a:srgbClr val="99CC00"/>
              </a:solidFill>
              <a:latin typeface="Times" charset="0"/>
              <a:ea typeface="Osaka" charset="-128"/>
            </a:endParaRPr>
          </a:p>
        </p:txBody>
      </p:sp>
      <p:sp>
        <p:nvSpPr>
          <p:cNvPr id="835601" name="Rectangle 17"/>
          <p:cNvSpPr>
            <a:spLocks noChangeArrowheads="1"/>
          </p:cNvSpPr>
          <p:nvPr/>
        </p:nvSpPr>
        <p:spPr bwMode="invGray">
          <a:xfrm>
            <a:off x="2847975" y="2987675"/>
            <a:ext cx="76944" cy="307777"/>
          </a:xfrm>
          <a:prstGeom prst="rect">
            <a:avLst/>
          </a:prstGeom>
          <a:noFill/>
          <a:ln w="9525">
            <a:noFill/>
            <a:miter lim="800000"/>
            <a:headEnd/>
            <a:tailEnd/>
          </a:ln>
        </p:spPr>
        <p:txBody>
          <a:bodyPr wrap="none" lIns="0" tIns="0" rIns="0" bIns="0">
            <a:spAutoFit/>
          </a:bodyPr>
          <a:lstStyle/>
          <a:p>
            <a:r>
              <a:rPr lang="en-US" altLang="ja-JP" sz="1800">
                <a:solidFill>
                  <a:srgbClr val="99CC00"/>
                </a:solidFill>
                <a:latin typeface="New York" charset="0"/>
                <a:ea typeface="Osaka" charset="-128"/>
              </a:rPr>
              <a:t>f</a:t>
            </a:r>
            <a:endParaRPr lang="en-US" altLang="ja-JP" sz="2000">
              <a:solidFill>
                <a:srgbClr val="99CC00"/>
              </a:solidFill>
              <a:latin typeface="Times" charset="0"/>
              <a:ea typeface="Osaka" charset="-128"/>
            </a:endParaRPr>
          </a:p>
        </p:txBody>
      </p:sp>
      <p:sp>
        <p:nvSpPr>
          <p:cNvPr id="835602" name="Rectangle 18"/>
          <p:cNvSpPr>
            <a:spLocks noChangeArrowheads="1"/>
          </p:cNvSpPr>
          <p:nvPr/>
        </p:nvSpPr>
        <p:spPr bwMode="invGray">
          <a:xfrm>
            <a:off x="2921000" y="2959100"/>
            <a:ext cx="1359346" cy="307777"/>
          </a:xfrm>
          <a:prstGeom prst="rect">
            <a:avLst/>
          </a:prstGeom>
          <a:noFill/>
          <a:ln w="9525">
            <a:noFill/>
            <a:miter lim="800000"/>
            <a:headEnd/>
            <a:tailEnd/>
          </a:ln>
        </p:spPr>
        <p:txBody>
          <a:bodyPr wrap="none" lIns="0" tIns="0" rIns="0" bIns="0">
            <a:spAutoFit/>
          </a:bodyPr>
          <a:lstStyle/>
          <a:p>
            <a:r>
              <a:rPr lang="en-US" altLang="ja-JP" sz="1800">
                <a:solidFill>
                  <a:srgbClr val="99CC00"/>
                </a:solidFill>
                <a:latin typeface="New York" charset="0"/>
                <a:ea typeface="Osaka" charset="-128"/>
              </a:rPr>
              <a:t>PG,fIRI,rl) </a:t>
            </a:r>
            <a:r>
              <a:rPr lang="ja-JP" altLang="en-US" sz="1800" b="0">
                <a:solidFill>
                  <a:srgbClr val="99CC00"/>
                </a:solidFill>
                <a:latin typeface="New York" charset="0"/>
                <a:ea typeface="Osaka" charset="-128"/>
              </a:rPr>
              <a:t>－</a:t>
            </a:r>
            <a:endParaRPr lang="ja-JP" altLang="en-US" sz="2000" b="0">
              <a:solidFill>
                <a:srgbClr val="99CC00"/>
              </a:solidFill>
              <a:latin typeface="Times" charset="0"/>
              <a:ea typeface="Osaka" charset="-128"/>
            </a:endParaRPr>
          </a:p>
        </p:txBody>
      </p:sp>
      <p:sp>
        <p:nvSpPr>
          <p:cNvPr id="835603" name="Rectangle 19"/>
          <p:cNvSpPr>
            <a:spLocks noChangeArrowheads="1"/>
          </p:cNvSpPr>
          <p:nvPr/>
        </p:nvSpPr>
        <p:spPr bwMode="invGray">
          <a:xfrm>
            <a:off x="4349750" y="2959100"/>
            <a:ext cx="654025" cy="307777"/>
          </a:xfrm>
          <a:prstGeom prst="rect">
            <a:avLst/>
          </a:prstGeom>
          <a:noFill/>
          <a:ln w="9525">
            <a:noFill/>
            <a:miter lim="800000"/>
            <a:headEnd/>
            <a:tailEnd/>
          </a:ln>
        </p:spPr>
        <p:txBody>
          <a:bodyPr wrap="none" lIns="0" tIns="0" rIns="0" bIns="0">
            <a:spAutoFit/>
          </a:bodyPr>
          <a:lstStyle/>
          <a:p>
            <a:r>
              <a:rPr lang="en-US" altLang="ja-JP" sz="1800" i="1">
                <a:solidFill>
                  <a:srgbClr val="C0C0C0"/>
                </a:solidFill>
                <a:latin typeface="New York" charset="0"/>
                <a:ea typeface="Osaka" charset="-128"/>
              </a:rPr>
              <a:t>Brain </a:t>
            </a:r>
            <a:endParaRPr lang="en-US" altLang="ja-JP" sz="2000">
              <a:solidFill>
                <a:srgbClr val="C0C0C0"/>
              </a:solidFill>
              <a:latin typeface="Times" charset="0"/>
              <a:ea typeface="Osaka" charset="-128"/>
            </a:endParaRPr>
          </a:p>
        </p:txBody>
      </p:sp>
      <p:sp>
        <p:nvSpPr>
          <p:cNvPr id="835604" name="Rectangle 20"/>
          <p:cNvSpPr>
            <a:spLocks noChangeArrowheads="1"/>
          </p:cNvSpPr>
          <p:nvPr/>
        </p:nvSpPr>
        <p:spPr bwMode="invGray">
          <a:xfrm>
            <a:off x="5021263" y="2959100"/>
            <a:ext cx="859210" cy="307777"/>
          </a:xfrm>
          <a:prstGeom prst="rect">
            <a:avLst/>
          </a:prstGeom>
          <a:noFill/>
          <a:ln w="9525">
            <a:noFill/>
            <a:miter lim="800000"/>
            <a:headEnd/>
            <a:tailEnd/>
          </a:ln>
        </p:spPr>
        <p:txBody>
          <a:bodyPr wrap="none" lIns="0" tIns="0" rIns="0" bIns="0">
            <a:spAutoFit/>
          </a:bodyPr>
          <a:lstStyle/>
          <a:p>
            <a:r>
              <a:rPr lang="en-US" altLang="ja-JP" sz="1800">
                <a:solidFill>
                  <a:srgbClr val="C0C0C0"/>
                </a:solidFill>
                <a:latin typeface="New York" charset="0"/>
                <a:ea typeface="Osaka" charset="-128"/>
              </a:rPr>
              <a:t>(fPG) </a:t>
            </a:r>
            <a:r>
              <a:rPr lang="ja-JP" altLang="en-US" sz="1800">
                <a:solidFill>
                  <a:srgbClr val="C0C0C0"/>
                </a:solidFill>
                <a:latin typeface="New York" charset="0"/>
                <a:ea typeface="Osaka" charset="-128"/>
              </a:rPr>
              <a:t>－</a:t>
            </a:r>
            <a:endParaRPr lang="ja-JP" altLang="en-US" sz="2000">
              <a:solidFill>
                <a:srgbClr val="C0C0C0"/>
              </a:solidFill>
              <a:latin typeface="Times" charset="0"/>
              <a:ea typeface="Osaka" charset="-128"/>
            </a:endParaRPr>
          </a:p>
        </p:txBody>
      </p:sp>
      <p:sp>
        <p:nvSpPr>
          <p:cNvPr id="835605" name="Rectangle 21"/>
          <p:cNvSpPr>
            <a:spLocks noChangeArrowheads="1"/>
          </p:cNvSpPr>
          <p:nvPr/>
        </p:nvSpPr>
        <p:spPr bwMode="invGray">
          <a:xfrm>
            <a:off x="5938838" y="2968625"/>
            <a:ext cx="846386" cy="307777"/>
          </a:xfrm>
          <a:prstGeom prst="rect">
            <a:avLst/>
          </a:prstGeom>
          <a:noFill/>
          <a:ln w="9525">
            <a:noFill/>
            <a:miter lim="800000"/>
            <a:headEnd/>
            <a:tailEnd/>
          </a:ln>
        </p:spPr>
        <p:txBody>
          <a:bodyPr wrap="none" lIns="0" tIns="0" rIns="0" bIns="0">
            <a:spAutoFit/>
          </a:bodyPr>
          <a:lstStyle/>
          <a:p>
            <a:r>
              <a:rPr lang="en-US" altLang="ja-JP" sz="1800" i="1">
                <a:solidFill>
                  <a:srgbClr val="FF9933"/>
                </a:solidFill>
                <a:latin typeface="New York" charset="0"/>
                <a:ea typeface="Osaka" charset="-128"/>
              </a:rPr>
              <a:t>Muscle </a:t>
            </a:r>
            <a:endParaRPr lang="en-US" altLang="ja-JP" sz="2000">
              <a:solidFill>
                <a:srgbClr val="FF9933"/>
              </a:solidFill>
              <a:latin typeface="Times" charset="0"/>
              <a:ea typeface="Osaka" charset="-128"/>
            </a:endParaRPr>
          </a:p>
        </p:txBody>
      </p:sp>
      <p:sp>
        <p:nvSpPr>
          <p:cNvPr id="835606" name="Rectangle 22"/>
          <p:cNvSpPr>
            <a:spLocks noChangeArrowheads="1"/>
          </p:cNvSpPr>
          <p:nvPr/>
        </p:nvSpPr>
        <p:spPr bwMode="invGray">
          <a:xfrm>
            <a:off x="6791325" y="2940050"/>
            <a:ext cx="1359346" cy="307777"/>
          </a:xfrm>
          <a:prstGeom prst="rect">
            <a:avLst/>
          </a:prstGeom>
          <a:noFill/>
          <a:ln w="9525">
            <a:noFill/>
            <a:miter lim="800000"/>
            <a:headEnd/>
            <a:tailEnd/>
          </a:ln>
        </p:spPr>
        <p:txBody>
          <a:bodyPr wrap="none" lIns="0" tIns="0" rIns="0" bIns="0">
            <a:spAutoFit/>
          </a:bodyPr>
          <a:lstStyle/>
          <a:p>
            <a:r>
              <a:rPr lang="en-US" altLang="ja-JP" sz="1800">
                <a:solidFill>
                  <a:srgbClr val="FF9933"/>
                </a:solidFill>
                <a:latin typeface="New York" charset="0"/>
                <a:ea typeface="Osaka" charset="-128"/>
              </a:rPr>
              <a:t>(fPG,fIRI, rp)</a:t>
            </a:r>
            <a:endParaRPr lang="en-US" altLang="ja-JP" sz="2000">
              <a:solidFill>
                <a:srgbClr val="FF9933"/>
              </a:solidFill>
              <a:latin typeface="Times" charset="0"/>
              <a:ea typeface="Osaka" charset="-128"/>
            </a:endParaRPr>
          </a:p>
        </p:txBody>
      </p:sp>
      <p:sp>
        <p:nvSpPr>
          <p:cNvPr id="835607" name="Rectangle 23"/>
          <p:cNvSpPr>
            <a:spLocks noChangeArrowheads="1"/>
          </p:cNvSpPr>
          <p:nvPr/>
        </p:nvSpPr>
        <p:spPr bwMode="invGray">
          <a:xfrm>
            <a:off x="338138" y="4876800"/>
            <a:ext cx="868362" cy="276999"/>
          </a:xfrm>
          <a:prstGeom prst="rect">
            <a:avLst/>
          </a:prstGeom>
          <a:noFill/>
          <a:ln w="9525">
            <a:noFill/>
            <a:miter lim="800000"/>
            <a:headEnd/>
            <a:tailEnd/>
          </a:ln>
        </p:spPr>
        <p:txBody>
          <a:bodyPr lIns="0" tIns="0" rIns="0" bIns="0">
            <a:spAutoFit/>
          </a:bodyPr>
          <a:lstStyle/>
          <a:p>
            <a:r>
              <a:rPr lang="ja-JP" altLang="en-US" sz="1800" i="1">
                <a:solidFill>
                  <a:srgbClr val="AAFFD2"/>
                </a:solidFill>
                <a:latin typeface="平成角ゴシック" charset="-128"/>
                <a:ea typeface="平成角ゴシック" charset="-128"/>
              </a:rPr>
              <a:t>ただし</a:t>
            </a:r>
            <a:endParaRPr lang="ja-JP" altLang="en-US" sz="1800">
              <a:solidFill>
                <a:srgbClr val="000000"/>
              </a:solidFill>
              <a:latin typeface="Times" charset="0"/>
              <a:ea typeface="Osaka" charset="-128"/>
            </a:endParaRPr>
          </a:p>
        </p:txBody>
      </p:sp>
      <p:sp>
        <p:nvSpPr>
          <p:cNvPr id="835608" name="Rectangle 24"/>
          <p:cNvSpPr>
            <a:spLocks noChangeArrowheads="1"/>
          </p:cNvSpPr>
          <p:nvPr/>
        </p:nvSpPr>
        <p:spPr bwMode="invGray">
          <a:xfrm>
            <a:off x="520700" y="5319713"/>
            <a:ext cx="8264525" cy="1107996"/>
          </a:xfrm>
          <a:prstGeom prst="rect">
            <a:avLst/>
          </a:prstGeom>
          <a:noFill/>
          <a:ln w="9525">
            <a:noFill/>
            <a:miter lim="800000"/>
            <a:headEnd/>
            <a:tailEnd/>
          </a:ln>
        </p:spPr>
        <p:txBody>
          <a:bodyPr lIns="0" tIns="0" rIns="0" bIns="0">
            <a:spAutoFit/>
          </a:bodyPr>
          <a:lstStyle/>
          <a:p>
            <a:r>
              <a:rPr lang="en-US" altLang="ja-JP" sz="1800">
                <a:solidFill>
                  <a:srgbClr val="FFFFAA"/>
                </a:solidFill>
                <a:effectLst>
                  <a:outerShdw blurRad="38100" dist="38100" dir="2700000" algn="tl">
                    <a:srgbClr val="000000"/>
                  </a:outerShdw>
                </a:effectLst>
                <a:latin typeface="ＭＳ Ｐゴシック" pitchFamily="50" charset="-128"/>
              </a:rPr>
              <a:t>fIRI : </a:t>
            </a:r>
            <a:r>
              <a:rPr lang="ja-JP" altLang="en-US" sz="1800">
                <a:solidFill>
                  <a:srgbClr val="FFFFAA"/>
                </a:solidFill>
                <a:effectLst>
                  <a:outerShdw blurRad="38100" dist="38100" dir="2700000" algn="tl">
                    <a:srgbClr val="000000"/>
                  </a:outerShdw>
                </a:effectLst>
                <a:latin typeface="ＭＳ Ｐゴシック" pitchFamily="50" charset="-128"/>
              </a:rPr>
              <a:t>早朝空腹時インスリン濃度 </a:t>
            </a:r>
            <a:r>
              <a:rPr lang="en-US" altLang="ja-JP" sz="1800">
                <a:solidFill>
                  <a:srgbClr val="FFFFAA"/>
                </a:solidFill>
                <a:effectLst>
                  <a:outerShdw blurRad="38100" dist="38100" dir="2700000" algn="tl">
                    <a:srgbClr val="000000"/>
                  </a:outerShdw>
                </a:effectLst>
                <a:latin typeface="ＭＳ Ｐゴシック" pitchFamily="50" charset="-128"/>
              </a:rPr>
              <a:t>[mU/L],   fPG : </a:t>
            </a:r>
            <a:r>
              <a:rPr lang="ja-JP" altLang="en-US" sz="1800">
                <a:solidFill>
                  <a:srgbClr val="FFFFAA"/>
                </a:solidFill>
                <a:effectLst>
                  <a:outerShdw blurRad="38100" dist="38100" dir="2700000" algn="tl">
                    <a:srgbClr val="000000"/>
                  </a:outerShdw>
                </a:effectLst>
                <a:latin typeface="ＭＳ Ｐゴシック" pitchFamily="50" charset="-128"/>
              </a:rPr>
              <a:t>早朝空腹時血糖 </a:t>
            </a:r>
            <a:r>
              <a:rPr lang="en-US" altLang="ja-JP" sz="1800">
                <a:solidFill>
                  <a:srgbClr val="FFFFAA"/>
                </a:solidFill>
                <a:effectLst>
                  <a:outerShdw blurRad="38100" dist="38100" dir="2700000" algn="tl">
                    <a:srgbClr val="000000"/>
                  </a:outerShdw>
                </a:effectLst>
                <a:latin typeface="ＭＳ Ｐゴシック" pitchFamily="50" charset="-128"/>
              </a:rPr>
              <a:t>[mmol/L]</a:t>
            </a:r>
          </a:p>
          <a:p>
            <a:r>
              <a:rPr lang="en-US" altLang="ja-JP" sz="1800">
                <a:solidFill>
                  <a:srgbClr val="FFFFAA"/>
                </a:solidFill>
                <a:effectLst>
                  <a:outerShdw blurRad="38100" dist="38100" dir="2700000" algn="tl">
                    <a:srgbClr val="000000"/>
                  </a:outerShdw>
                </a:effectLst>
                <a:latin typeface="ＭＳ Ｐゴシック" pitchFamily="50" charset="-128"/>
              </a:rPr>
              <a:t>rl : </a:t>
            </a:r>
            <a:r>
              <a:rPr lang="ja-JP" altLang="en-US" sz="1800">
                <a:solidFill>
                  <a:srgbClr val="FFFFAA"/>
                </a:solidFill>
                <a:effectLst>
                  <a:outerShdw blurRad="38100" dist="38100" dir="2700000" algn="tl">
                    <a:srgbClr val="000000"/>
                  </a:outerShdw>
                </a:effectLst>
                <a:latin typeface="ＭＳ Ｐゴシック" pitchFamily="50" charset="-128"/>
              </a:rPr>
              <a:t>肝臓インスリン抵抗性</a:t>
            </a:r>
            <a:r>
              <a:rPr lang="en-US" altLang="ja-JP" sz="1800">
                <a:solidFill>
                  <a:srgbClr val="FFFFAA"/>
                </a:solidFill>
                <a:effectLst>
                  <a:outerShdw blurRad="38100" dist="38100" dir="2700000" algn="tl">
                    <a:srgbClr val="000000"/>
                  </a:outerShdw>
                </a:effectLst>
                <a:latin typeface="ＭＳ Ｐゴシック" pitchFamily="50" charset="-128"/>
              </a:rPr>
              <a:t>,  rp : </a:t>
            </a:r>
            <a:r>
              <a:rPr lang="ja-JP" altLang="en-US" sz="1800">
                <a:solidFill>
                  <a:srgbClr val="FFFFAA"/>
                </a:solidFill>
                <a:effectLst>
                  <a:outerShdw blurRad="38100" dist="38100" dir="2700000" algn="tl">
                    <a:srgbClr val="000000"/>
                  </a:outerShdw>
                </a:effectLst>
                <a:latin typeface="ＭＳ Ｐゴシック" pitchFamily="50" charset="-128"/>
              </a:rPr>
              <a:t>筋肉</a:t>
            </a:r>
            <a:r>
              <a:rPr lang="en-US" altLang="ja-JP" sz="1800">
                <a:solidFill>
                  <a:srgbClr val="FFFFAA"/>
                </a:solidFill>
                <a:effectLst>
                  <a:outerShdw blurRad="38100" dist="38100" dir="2700000" algn="tl">
                    <a:srgbClr val="000000"/>
                  </a:outerShdw>
                </a:effectLst>
                <a:latin typeface="ＭＳ Ｐゴシック" pitchFamily="50" charset="-128"/>
              </a:rPr>
              <a:t>(</a:t>
            </a:r>
            <a:r>
              <a:rPr lang="ja-JP" altLang="en-US" sz="1800">
                <a:solidFill>
                  <a:srgbClr val="FFFFAA"/>
                </a:solidFill>
                <a:effectLst>
                  <a:outerShdw blurRad="38100" dist="38100" dir="2700000" algn="tl">
                    <a:srgbClr val="000000"/>
                  </a:outerShdw>
                </a:effectLst>
                <a:latin typeface="ＭＳ Ｐゴシック" pitchFamily="50" charset="-128"/>
              </a:rPr>
              <a:t>末梢</a:t>
            </a:r>
            <a:r>
              <a:rPr lang="en-US" altLang="ja-JP" sz="1800">
                <a:solidFill>
                  <a:srgbClr val="FFFFAA"/>
                </a:solidFill>
                <a:effectLst>
                  <a:outerShdw blurRad="38100" dist="38100" dir="2700000" algn="tl">
                    <a:srgbClr val="000000"/>
                  </a:outerShdw>
                </a:effectLst>
                <a:latin typeface="ＭＳ Ｐゴシック" pitchFamily="50" charset="-128"/>
              </a:rPr>
              <a:t>)</a:t>
            </a:r>
            <a:r>
              <a:rPr lang="ja-JP" altLang="en-US" sz="1800">
                <a:solidFill>
                  <a:srgbClr val="FFFFAA"/>
                </a:solidFill>
                <a:effectLst>
                  <a:outerShdw blurRad="38100" dist="38100" dir="2700000" algn="tl">
                    <a:srgbClr val="000000"/>
                  </a:outerShdw>
                </a:effectLst>
                <a:latin typeface="ＭＳ Ｐゴシック" pitchFamily="50" charset="-128"/>
              </a:rPr>
              <a:t>インスリン抵抗性</a:t>
            </a:r>
          </a:p>
          <a:p>
            <a:r>
              <a:rPr lang="en-US" altLang="ja-JP" sz="1800">
                <a:solidFill>
                  <a:srgbClr val="FFFF00"/>
                </a:solidFill>
                <a:effectLst>
                  <a:outerShdw blurRad="38100" dist="38100" dir="2700000" algn="tl">
                    <a:srgbClr val="000000"/>
                  </a:outerShdw>
                </a:effectLst>
                <a:latin typeface="ＭＳ Ｐゴシック" pitchFamily="50" charset="-128"/>
              </a:rPr>
              <a:t>rl=rp(=R)</a:t>
            </a:r>
            <a:r>
              <a:rPr lang="ja-JP" altLang="en-US" sz="1800">
                <a:solidFill>
                  <a:srgbClr val="FFFF00"/>
                </a:solidFill>
                <a:effectLst>
                  <a:outerShdw blurRad="38100" dist="38100" dir="2700000" algn="tl">
                    <a:srgbClr val="000000"/>
                  </a:outerShdw>
                </a:effectLst>
                <a:latin typeface="ＭＳ Ｐゴシック" pitchFamily="50" charset="-128"/>
              </a:rPr>
              <a:t>と仮定すると</a:t>
            </a:r>
            <a:r>
              <a:rPr lang="en-US" altLang="ja-JP" sz="1800">
                <a:solidFill>
                  <a:srgbClr val="FFFF00"/>
                </a:solidFill>
                <a:effectLst>
                  <a:outerShdw blurRad="38100" dist="38100" dir="2700000" algn="tl">
                    <a:srgbClr val="000000"/>
                  </a:outerShdw>
                </a:effectLst>
                <a:latin typeface="ＭＳ Ｐゴシック" pitchFamily="50" charset="-128"/>
              </a:rPr>
              <a:t>, </a:t>
            </a:r>
            <a:r>
              <a:rPr lang="ja-JP" altLang="en-US" sz="1800">
                <a:solidFill>
                  <a:srgbClr val="FFFF00"/>
                </a:solidFill>
                <a:effectLst>
                  <a:outerShdw blurRad="38100" dist="38100" dir="2700000" algn="tl">
                    <a:srgbClr val="000000"/>
                  </a:outerShdw>
                </a:effectLst>
                <a:latin typeface="ＭＳ Ｐゴシック" pitchFamily="50" charset="-128"/>
              </a:rPr>
              <a:t>上記の式に</a:t>
            </a:r>
            <a:r>
              <a:rPr lang="en-US" altLang="ja-JP" sz="1800">
                <a:solidFill>
                  <a:srgbClr val="FFFF00"/>
                </a:solidFill>
                <a:effectLst>
                  <a:outerShdw blurRad="38100" dist="38100" dir="2700000" algn="tl">
                    <a:srgbClr val="000000"/>
                  </a:outerShdw>
                </a:effectLst>
                <a:latin typeface="ＭＳ Ｐゴシック" pitchFamily="50" charset="-128"/>
              </a:rPr>
              <a:t>fIRI</a:t>
            </a:r>
            <a:r>
              <a:rPr lang="ja-JP" altLang="en-US" sz="1800">
                <a:solidFill>
                  <a:srgbClr val="FFFF00"/>
                </a:solidFill>
                <a:effectLst>
                  <a:outerShdw blurRad="38100" dist="38100" dir="2700000" algn="tl">
                    <a:srgbClr val="000000"/>
                  </a:outerShdw>
                </a:effectLst>
                <a:latin typeface="ＭＳ Ｐゴシック" pitchFamily="50" charset="-128"/>
              </a:rPr>
              <a:t>と</a:t>
            </a:r>
            <a:r>
              <a:rPr lang="en-US" altLang="ja-JP" sz="1800">
                <a:solidFill>
                  <a:srgbClr val="FFFF00"/>
                </a:solidFill>
                <a:effectLst>
                  <a:outerShdw blurRad="38100" dist="38100" dir="2700000" algn="tl">
                    <a:srgbClr val="000000"/>
                  </a:outerShdw>
                </a:effectLst>
                <a:latin typeface="ＭＳ Ｐゴシック" pitchFamily="50" charset="-128"/>
              </a:rPr>
              <a:t>fPG</a:t>
            </a:r>
            <a:r>
              <a:rPr lang="ja-JP" altLang="en-US" sz="1800">
                <a:solidFill>
                  <a:srgbClr val="FFFF00"/>
                </a:solidFill>
                <a:effectLst>
                  <a:outerShdw blurRad="38100" dist="38100" dir="2700000" algn="tl">
                    <a:srgbClr val="000000"/>
                  </a:outerShdw>
                </a:effectLst>
                <a:latin typeface="ＭＳ Ｐゴシック" pitchFamily="50" charset="-128"/>
              </a:rPr>
              <a:t>を代入し</a:t>
            </a:r>
            <a:r>
              <a:rPr lang="en-US" altLang="ja-JP" sz="1800">
                <a:solidFill>
                  <a:srgbClr val="FFFF00"/>
                </a:solidFill>
                <a:effectLst>
                  <a:outerShdw blurRad="38100" dist="38100" dir="2700000" algn="tl">
                    <a:srgbClr val="000000"/>
                  </a:outerShdw>
                </a:effectLst>
                <a:latin typeface="ＭＳ Ｐゴシック" pitchFamily="50" charset="-128"/>
              </a:rPr>
              <a:t>HOMA</a:t>
            </a:r>
            <a:r>
              <a:rPr lang="ja-JP" altLang="en-US" sz="1800">
                <a:solidFill>
                  <a:srgbClr val="FFFF00"/>
                </a:solidFill>
                <a:effectLst>
                  <a:outerShdw blurRad="38100" dist="38100" dir="2700000" algn="tl">
                    <a:srgbClr val="000000"/>
                  </a:outerShdw>
                </a:effectLst>
                <a:latin typeface="ＭＳ Ｐゴシック" pitchFamily="50" charset="-128"/>
              </a:rPr>
              <a:t>のインスリン抵抗性</a:t>
            </a:r>
            <a:r>
              <a:rPr lang="en-US" altLang="ja-JP" sz="1800">
                <a:solidFill>
                  <a:srgbClr val="FFFF00"/>
                </a:solidFill>
                <a:effectLst>
                  <a:outerShdw blurRad="38100" dist="38100" dir="2700000" algn="tl">
                    <a:srgbClr val="000000"/>
                  </a:outerShdw>
                </a:effectLst>
                <a:latin typeface="ＭＳ Ｐゴシック" pitchFamily="50" charset="-128"/>
              </a:rPr>
              <a:t>(R)</a:t>
            </a:r>
            <a:r>
              <a:rPr lang="ja-JP" altLang="en-US" sz="1800">
                <a:solidFill>
                  <a:srgbClr val="FFFF00"/>
                </a:solidFill>
                <a:effectLst>
                  <a:outerShdw blurRad="38100" dist="38100" dir="2700000" algn="tl">
                    <a:srgbClr val="000000"/>
                  </a:outerShdw>
                </a:effectLst>
                <a:latin typeface="ＭＳ Ｐゴシック" pitchFamily="50" charset="-128"/>
              </a:rPr>
              <a:t>の指標を計算できる。</a:t>
            </a:r>
          </a:p>
        </p:txBody>
      </p:sp>
      <p:sp>
        <p:nvSpPr>
          <p:cNvPr id="835609" name="Rectangle 25"/>
          <p:cNvSpPr>
            <a:spLocks noChangeArrowheads="1"/>
          </p:cNvSpPr>
          <p:nvPr/>
        </p:nvSpPr>
        <p:spPr bwMode="invGray">
          <a:xfrm>
            <a:off x="6059488" y="4670425"/>
            <a:ext cx="205184"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rp</a:t>
            </a:r>
            <a:endParaRPr lang="en-US" altLang="ja-JP" sz="2000">
              <a:solidFill>
                <a:srgbClr val="000000"/>
              </a:solidFill>
              <a:latin typeface="Times" charset="0"/>
              <a:ea typeface="Osaka" charset="-128"/>
            </a:endParaRPr>
          </a:p>
        </p:txBody>
      </p:sp>
      <p:sp>
        <p:nvSpPr>
          <p:cNvPr id="835610" name="Rectangle 26"/>
          <p:cNvSpPr>
            <a:spLocks noChangeArrowheads="1"/>
          </p:cNvSpPr>
          <p:nvPr/>
        </p:nvSpPr>
        <p:spPr bwMode="invGray">
          <a:xfrm>
            <a:off x="6037263" y="4645025"/>
            <a:ext cx="205184"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rp</a:t>
            </a:r>
            <a:endParaRPr lang="en-US" altLang="ja-JP" sz="2000">
              <a:solidFill>
                <a:srgbClr val="000000"/>
              </a:solidFill>
              <a:latin typeface="Times" charset="0"/>
              <a:ea typeface="Osaka" charset="-128"/>
            </a:endParaRPr>
          </a:p>
        </p:txBody>
      </p:sp>
      <p:sp>
        <p:nvSpPr>
          <p:cNvPr id="835611" name="Line 27"/>
          <p:cNvSpPr>
            <a:spLocks noChangeShapeType="1"/>
          </p:cNvSpPr>
          <p:nvPr/>
        </p:nvSpPr>
        <p:spPr bwMode="invGray">
          <a:xfrm>
            <a:off x="5900738" y="4338638"/>
            <a:ext cx="688975" cy="1587"/>
          </a:xfrm>
          <a:prstGeom prst="line">
            <a:avLst/>
          </a:prstGeom>
          <a:noFill/>
          <a:ln w="25400">
            <a:solidFill>
              <a:srgbClr val="FEFF55"/>
            </a:solidFill>
            <a:round/>
            <a:headEnd/>
            <a:tailEnd/>
          </a:ln>
        </p:spPr>
        <p:txBody>
          <a:bodyPr/>
          <a:lstStyle/>
          <a:p>
            <a:endParaRPr lang="ja-JP" altLang="en-US" b="0">
              <a:solidFill>
                <a:srgbClr val="000000"/>
              </a:solidFill>
            </a:endParaRPr>
          </a:p>
        </p:txBody>
      </p:sp>
      <p:sp>
        <p:nvSpPr>
          <p:cNvPr id="835612" name="Freeform 28"/>
          <p:cNvSpPr>
            <a:spLocks/>
          </p:cNvSpPr>
          <p:nvPr/>
        </p:nvSpPr>
        <p:spPr bwMode="invGray">
          <a:xfrm>
            <a:off x="622300" y="3752850"/>
            <a:ext cx="80963" cy="585788"/>
          </a:xfrm>
          <a:custGeom>
            <a:avLst/>
            <a:gdLst/>
            <a:ahLst/>
            <a:cxnLst>
              <a:cxn ang="0">
                <a:pos x="57" y="0"/>
              </a:cxn>
              <a:cxn ang="0">
                <a:pos x="0" y="24"/>
              </a:cxn>
              <a:cxn ang="0">
                <a:pos x="0" y="352"/>
              </a:cxn>
              <a:cxn ang="0">
                <a:pos x="57" y="369"/>
              </a:cxn>
            </a:cxnLst>
            <a:rect l="0" t="0" r="r" b="b"/>
            <a:pathLst>
              <a:path w="57" h="369">
                <a:moveTo>
                  <a:pt x="57" y="0"/>
                </a:moveTo>
                <a:lnTo>
                  <a:pt x="0" y="24"/>
                </a:lnTo>
                <a:lnTo>
                  <a:pt x="0" y="352"/>
                </a:lnTo>
                <a:lnTo>
                  <a:pt x="57" y="369"/>
                </a:lnTo>
              </a:path>
            </a:pathLst>
          </a:custGeom>
          <a:noFill/>
          <a:ln w="25400">
            <a:solidFill>
              <a:srgbClr val="FEFF55"/>
            </a:solidFill>
            <a:prstDash val="solid"/>
            <a:round/>
            <a:headEnd/>
            <a:tailEnd/>
          </a:ln>
        </p:spPr>
        <p:txBody>
          <a:bodyPr/>
          <a:lstStyle/>
          <a:p>
            <a:endParaRPr lang="ja-JP" altLang="en-US" b="0">
              <a:solidFill>
                <a:srgbClr val="000000"/>
              </a:solidFill>
            </a:endParaRPr>
          </a:p>
        </p:txBody>
      </p:sp>
      <p:sp>
        <p:nvSpPr>
          <p:cNvPr id="835613" name="Freeform 29"/>
          <p:cNvSpPr>
            <a:spLocks/>
          </p:cNvSpPr>
          <p:nvPr/>
        </p:nvSpPr>
        <p:spPr bwMode="invGray">
          <a:xfrm>
            <a:off x="4295775" y="3767138"/>
            <a:ext cx="79375" cy="582612"/>
          </a:xfrm>
          <a:custGeom>
            <a:avLst/>
            <a:gdLst/>
            <a:ahLst/>
            <a:cxnLst>
              <a:cxn ang="0">
                <a:pos x="0" y="0"/>
              </a:cxn>
              <a:cxn ang="0">
                <a:pos x="57" y="24"/>
              </a:cxn>
              <a:cxn ang="0">
                <a:pos x="57" y="352"/>
              </a:cxn>
              <a:cxn ang="0">
                <a:pos x="0" y="367"/>
              </a:cxn>
            </a:cxnLst>
            <a:rect l="0" t="0" r="r" b="b"/>
            <a:pathLst>
              <a:path w="57" h="367">
                <a:moveTo>
                  <a:pt x="0" y="0"/>
                </a:moveTo>
                <a:lnTo>
                  <a:pt x="57" y="24"/>
                </a:lnTo>
                <a:lnTo>
                  <a:pt x="57" y="352"/>
                </a:lnTo>
                <a:lnTo>
                  <a:pt x="0" y="367"/>
                </a:lnTo>
              </a:path>
            </a:pathLst>
          </a:custGeom>
          <a:noFill/>
          <a:ln w="25400">
            <a:solidFill>
              <a:srgbClr val="FEFF55"/>
            </a:solidFill>
            <a:prstDash val="solid"/>
            <a:round/>
            <a:headEnd/>
            <a:tailEnd/>
          </a:ln>
        </p:spPr>
        <p:txBody>
          <a:bodyPr/>
          <a:lstStyle/>
          <a:p>
            <a:endParaRPr lang="ja-JP" altLang="en-US" b="0">
              <a:solidFill>
                <a:srgbClr val="000000"/>
              </a:solidFill>
            </a:endParaRPr>
          </a:p>
        </p:txBody>
      </p:sp>
      <p:sp>
        <p:nvSpPr>
          <p:cNvPr id="835614" name="Rectangle 30"/>
          <p:cNvSpPr>
            <a:spLocks noChangeArrowheads="1"/>
          </p:cNvSpPr>
          <p:nvPr/>
        </p:nvSpPr>
        <p:spPr bwMode="invGray">
          <a:xfrm>
            <a:off x="2317750" y="4071938"/>
            <a:ext cx="153888" cy="307777"/>
          </a:xfrm>
          <a:prstGeom prst="rect">
            <a:avLst/>
          </a:prstGeom>
          <a:noFill/>
          <a:ln w="9525">
            <a:noFill/>
            <a:miter lim="800000"/>
            <a:headEnd/>
            <a:tailEnd/>
          </a:ln>
        </p:spPr>
        <p:txBody>
          <a:bodyPr wrap="none" lIns="0" tIns="0" rIns="0" bIns="0">
            <a:spAutoFit/>
          </a:bodyPr>
          <a:lstStyle/>
          <a:p>
            <a:r>
              <a:rPr lang="en-US" altLang="ja-JP" sz="1800">
                <a:solidFill>
                  <a:srgbClr val="000000"/>
                </a:solidFill>
                <a:latin typeface="New York" charset="0"/>
                <a:ea typeface="Osaka" charset="-128"/>
              </a:rPr>
              <a:t>rl</a:t>
            </a:r>
            <a:endParaRPr lang="en-US" altLang="ja-JP" sz="2000">
              <a:solidFill>
                <a:srgbClr val="000000"/>
              </a:solidFill>
              <a:latin typeface="Times" charset="0"/>
              <a:ea typeface="Osaka" charset="-128"/>
            </a:endParaRPr>
          </a:p>
        </p:txBody>
      </p:sp>
      <p:sp>
        <p:nvSpPr>
          <p:cNvPr id="835615" name="Rectangle 31"/>
          <p:cNvSpPr>
            <a:spLocks noChangeArrowheads="1"/>
          </p:cNvSpPr>
          <p:nvPr/>
        </p:nvSpPr>
        <p:spPr bwMode="invGray">
          <a:xfrm>
            <a:off x="2295525" y="4046538"/>
            <a:ext cx="153888" cy="307777"/>
          </a:xfrm>
          <a:prstGeom prst="rect">
            <a:avLst/>
          </a:prstGeom>
          <a:noFill/>
          <a:ln w="9525">
            <a:noFill/>
            <a:miter lim="800000"/>
            <a:headEnd/>
            <a:tailEnd/>
          </a:ln>
        </p:spPr>
        <p:txBody>
          <a:bodyPr wrap="none" lIns="0" tIns="0" rIns="0" bIns="0">
            <a:spAutoFit/>
          </a:bodyPr>
          <a:lstStyle/>
          <a:p>
            <a:r>
              <a:rPr lang="en-US" altLang="ja-JP" sz="1800">
                <a:solidFill>
                  <a:srgbClr val="FEFF55"/>
                </a:solidFill>
                <a:latin typeface="New York" charset="0"/>
                <a:ea typeface="Osaka" charset="-128"/>
              </a:rPr>
              <a:t>rl</a:t>
            </a:r>
            <a:endParaRPr lang="en-US" altLang="ja-JP" sz="2000">
              <a:solidFill>
                <a:srgbClr val="000000"/>
              </a:solidFill>
              <a:latin typeface="Times" charset="0"/>
              <a:ea typeface="Osaka" charset="-128"/>
            </a:endParaRPr>
          </a:p>
        </p:txBody>
      </p:sp>
      <p:sp>
        <p:nvSpPr>
          <p:cNvPr id="835616" name="Line 32"/>
          <p:cNvSpPr>
            <a:spLocks noChangeShapeType="1"/>
          </p:cNvSpPr>
          <p:nvPr/>
        </p:nvSpPr>
        <p:spPr bwMode="invGray">
          <a:xfrm>
            <a:off x="2160588" y="4033838"/>
            <a:ext cx="461962" cy="1587"/>
          </a:xfrm>
          <a:prstGeom prst="line">
            <a:avLst/>
          </a:prstGeom>
          <a:noFill/>
          <a:ln w="25400">
            <a:solidFill>
              <a:srgbClr val="FEFF55"/>
            </a:solidFill>
            <a:round/>
            <a:headEnd/>
            <a:tailEnd/>
          </a:ln>
        </p:spPr>
        <p:txBody>
          <a:bodyPr/>
          <a:lstStyle/>
          <a:p>
            <a:endParaRPr lang="ja-JP" altLang="en-US" b="0">
              <a:solidFill>
                <a:srgbClr val="000000"/>
              </a:solidFill>
            </a:endParaRPr>
          </a:p>
        </p:txBody>
      </p:sp>
      <p:sp>
        <p:nvSpPr>
          <p:cNvPr id="835617" name="Rectangle 33"/>
          <p:cNvSpPr>
            <a:spLocks noChangeArrowheads="1"/>
          </p:cNvSpPr>
          <p:nvPr/>
        </p:nvSpPr>
        <p:spPr bwMode="invGray">
          <a:xfrm>
            <a:off x="2216150" y="3741738"/>
            <a:ext cx="371897" cy="307777"/>
          </a:xfrm>
          <a:prstGeom prst="rect">
            <a:avLst/>
          </a:prstGeom>
          <a:noFill/>
          <a:ln w="9525">
            <a:noFill/>
            <a:miter lim="800000"/>
            <a:headEnd/>
            <a:tailEnd/>
          </a:ln>
        </p:spPr>
        <p:txBody>
          <a:bodyPr wrap="none" lIns="0" tIns="0" rIns="0" bIns="0">
            <a:spAutoFit/>
          </a:bodyPr>
          <a:lstStyle/>
          <a:p>
            <a:r>
              <a:rPr lang="en-US" altLang="ja-JP" sz="1800">
                <a:solidFill>
                  <a:srgbClr val="000000"/>
                </a:solidFill>
                <a:latin typeface="New York" charset="0"/>
                <a:ea typeface="Osaka" charset="-128"/>
              </a:rPr>
              <a:t>fIRI</a:t>
            </a:r>
            <a:endParaRPr lang="en-US" altLang="ja-JP" sz="2000">
              <a:solidFill>
                <a:srgbClr val="000000"/>
              </a:solidFill>
              <a:latin typeface="Times" charset="0"/>
              <a:ea typeface="Osaka" charset="-128"/>
            </a:endParaRPr>
          </a:p>
        </p:txBody>
      </p:sp>
      <p:sp>
        <p:nvSpPr>
          <p:cNvPr id="835618" name="Rectangle 34"/>
          <p:cNvSpPr>
            <a:spLocks noChangeArrowheads="1"/>
          </p:cNvSpPr>
          <p:nvPr/>
        </p:nvSpPr>
        <p:spPr bwMode="invGray">
          <a:xfrm>
            <a:off x="2193925" y="3716338"/>
            <a:ext cx="371897" cy="307777"/>
          </a:xfrm>
          <a:prstGeom prst="rect">
            <a:avLst/>
          </a:prstGeom>
          <a:noFill/>
          <a:ln w="9525">
            <a:noFill/>
            <a:miter lim="800000"/>
            <a:headEnd/>
            <a:tailEnd/>
          </a:ln>
        </p:spPr>
        <p:txBody>
          <a:bodyPr wrap="none" lIns="0" tIns="0" rIns="0" bIns="0">
            <a:spAutoFit/>
          </a:bodyPr>
          <a:lstStyle/>
          <a:p>
            <a:r>
              <a:rPr lang="en-US" altLang="ja-JP" sz="1800">
                <a:solidFill>
                  <a:srgbClr val="FEFF55"/>
                </a:solidFill>
                <a:latin typeface="New York" charset="0"/>
                <a:ea typeface="Osaka" charset="-128"/>
              </a:rPr>
              <a:t>fIRI</a:t>
            </a:r>
            <a:endParaRPr lang="en-US" altLang="ja-JP" sz="2000">
              <a:solidFill>
                <a:srgbClr val="000000"/>
              </a:solidFill>
              <a:latin typeface="Times" charset="0"/>
              <a:ea typeface="Osaka" charset="-128"/>
            </a:endParaRPr>
          </a:p>
        </p:txBody>
      </p:sp>
      <p:sp>
        <p:nvSpPr>
          <p:cNvPr id="835619" name="Rectangle 35"/>
          <p:cNvSpPr>
            <a:spLocks noChangeArrowheads="1"/>
          </p:cNvSpPr>
          <p:nvPr/>
        </p:nvSpPr>
        <p:spPr bwMode="invGray">
          <a:xfrm>
            <a:off x="4646613" y="4187825"/>
            <a:ext cx="234038"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1+</a:t>
            </a:r>
            <a:endParaRPr lang="en-US" altLang="ja-JP" sz="2000">
              <a:solidFill>
                <a:srgbClr val="000000"/>
              </a:solidFill>
              <a:latin typeface="Times" charset="0"/>
              <a:ea typeface="Osaka" charset="-128"/>
            </a:endParaRPr>
          </a:p>
        </p:txBody>
      </p:sp>
      <p:sp>
        <p:nvSpPr>
          <p:cNvPr id="835620" name="Rectangle 36"/>
          <p:cNvSpPr>
            <a:spLocks noChangeArrowheads="1"/>
          </p:cNvSpPr>
          <p:nvPr/>
        </p:nvSpPr>
        <p:spPr bwMode="invGray">
          <a:xfrm>
            <a:off x="4622800" y="4162425"/>
            <a:ext cx="234038"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1+</a:t>
            </a:r>
            <a:endParaRPr lang="en-US" altLang="ja-JP" sz="2000">
              <a:solidFill>
                <a:srgbClr val="000000"/>
              </a:solidFill>
              <a:latin typeface="Times" charset="0"/>
              <a:ea typeface="Osaka" charset="-128"/>
            </a:endParaRPr>
          </a:p>
        </p:txBody>
      </p:sp>
      <p:sp>
        <p:nvSpPr>
          <p:cNvPr id="835621" name="Rectangle 37"/>
          <p:cNvSpPr>
            <a:spLocks noChangeArrowheads="1"/>
          </p:cNvSpPr>
          <p:nvPr/>
        </p:nvSpPr>
        <p:spPr bwMode="invGray">
          <a:xfrm>
            <a:off x="4827588" y="3768725"/>
            <a:ext cx="285335"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0.4</a:t>
            </a:r>
            <a:endParaRPr lang="en-US" altLang="ja-JP" sz="2000">
              <a:solidFill>
                <a:srgbClr val="000000"/>
              </a:solidFill>
              <a:latin typeface="Times" charset="0"/>
              <a:ea typeface="Osaka" charset="-128"/>
            </a:endParaRPr>
          </a:p>
        </p:txBody>
      </p:sp>
      <p:sp>
        <p:nvSpPr>
          <p:cNvPr id="835622" name="Rectangle 38"/>
          <p:cNvSpPr>
            <a:spLocks noChangeArrowheads="1"/>
          </p:cNvSpPr>
          <p:nvPr/>
        </p:nvSpPr>
        <p:spPr bwMode="invGray">
          <a:xfrm>
            <a:off x="4805363" y="3743325"/>
            <a:ext cx="285335"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0.4</a:t>
            </a:r>
            <a:endParaRPr lang="en-US" altLang="ja-JP" sz="2000">
              <a:solidFill>
                <a:srgbClr val="000000"/>
              </a:solidFill>
              <a:latin typeface="Times" charset="0"/>
              <a:ea typeface="Osaka" charset="-128"/>
            </a:endParaRPr>
          </a:p>
        </p:txBody>
      </p:sp>
      <p:sp>
        <p:nvSpPr>
          <p:cNvPr id="835623" name="Rectangle 39"/>
          <p:cNvSpPr>
            <a:spLocks noChangeArrowheads="1"/>
          </p:cNvSpPr>
          <p:nvPr/>
        </p:nvSpPr>
        <p:spPr bwMode="invGray">
          <a:xfrm>
            <a:off x="4986338" y="4073525"/>
            <a:ext cx="285335"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0.1</a:t>
            </a:r>
            <a:endParaRPr lang="en-US" altLang="ja-JP" sz="2000">
              <a:solidFill>
                <a:srgbClr val="000000"/>
              </a:solidFill>
              <a:latin typeface="Times" charset="0"/>
              <a:ea typeface="Osaka" charset="-128"/>
            </a:endParaRPr>
          </a:p>
        </p:txBody>
      </p:sp>
      <p:sp>
        <p:nvSpPr>
          <p:cNvPr id="835624" name="Rectangle 40"/>
          <p:cNvSpPr>
            <a:spLocks noChangeArrowheads="1"/>
          </p:cNvSpPr>
          <p:nvPr/>
        </p:nvSpPr>
        <p:spPr bwMode="invGray">
          <a:xfrm>
            <a:off x="4962525" y="4048125"/>
            <a:ext cx="285335"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0.1</a:t>
            </a:r>
            <a:endParaRPr lang="en-US" altLang="ja-JP" sz="2000">
              <a:solidFill>
                <a:srgbClr val="000000"/>
              </a:solidFill>
              <a:latin typeface="Times" charset="0"/>
              <a:ea typeface="Osaka" charset="-128"/>
            </a:endParaRPr>
          </a:p>
        </p:txBody>
      </p:sp>
      <p:sp>
        <p:nvSpPr>
          <p:cNvPr id="835625" name="Line 41"/>
          <p:cNvSpPr>
            <a:spLocks noChangeShapeType="1"/>
          </p:cNvSpPr>
          <p:nvPr/>
        </p:nvSpPr>
        <p:spPr bwMode="invGray">
          <a:xfrm>
            <a:off x="4929188" y="4311650"/>
            <a:ext cx="417512" cy="1588"/>
          </a:xfrm>
          <a:prstGeom prst="line">
            <a:avLst/>
          </a:prstGeom>
          <a:noFill/>
          <a:ln w="25400">
            <a:solidFill>
              <a:srgbClr val="FEFF55"/>
            </a:solidFill>
            <a:round/>
            <a:headEnd/>
            <a:tailEnd/>
          </a:ln>
        </p:spPr>
        <p:txBody>
          <a:bodyPr/>
          <a:lstStyle/>
          <a:p>
            <a:endParaRPr lang="ja-JP" altLang="en-US" b="0">
              <a:solidFill>
                <a:srgbClr val="000000"/>
              </a:solidFill>
            </a:endParaRPr>
          </a:p>
        </p:txBody>
      </p:sp>
      <p:sp>
        <p:nvSpPr>
          <p:cNvPr id="835626" name="Rectangle 42"/>
          <p:cNvSpPr>
            <a:spLocks noChangeArrowheads="1"/>
          </p:cNvSpPr>
          <p:nvPr/>
        </p:nvSpPr>
        <p:spPr bwMode="invGray">
          <a:xfrm>
            <a:off x="4986338" y="4378325"/>
            <a:ext cx="365485"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fPG</a:t>
            </a:r>
            <a:endParaRPr lang="en-US" altLang="ja-JP" sz="2000">
              <a:solidFill>
                <a:srgbClr val="000000"/>
              </a:solidFill>
              <a:latin typeface="Times" charset="0"/>
              <a:ea typeface="Osaka" charset="-128"/>
            </a:endParaRPr>
          </a:p>
        </p:txBody>
      </p:sp>
      <p:sp>
        <p:nvSpPr>
          <p:cNvPr id="835627" name="Rectangle 43"/>
          <p:cNvSpPr>
            <a:spLocks noChangeArrowheads="1"/>
          </p:cNvSpPr>
          <p:nvPr/>
        </p:nvSpPr>
        <p:spPr bwMode="invGray">
          <a:xfrm>
            <a:off x="4962525" y="4352925"/>
            <a:ext cx="365485"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fPG</a:t>
            </a:r>
            <a:endParaRPr lang="en-US" altLang="ja-JP" sz="2000">
              <a:solidFill>
                <a:srgbClr val="000000"/>
              </a:solidFill>
              <a:latin typeface="Times" charset="0"/>
              <a:ea typeface="Osaka" charset="-128"/>
            </a:endParaRPr>
          </a:p>
        </p:txBody>
      </p:sp>
      <p:sp>
        <p:nvSpPr>
          <p:cNvPr id="835628" name="Line 44"/>
          <p:cNvSpPr>
            <a:spLocks noChangeShapeType="1"/>
          </p:cNvSpPr>
          <p:nvPr/>
        </p:nvSpPr>
        <p:spPr bwMode="invGray">
          <a:xfrm>
            <a:off x="4635500" y="4021138"/>
            <a:ext cx="768350" cy="1587"/>
          </a:xfrm>
          <a:prstGeom prst="line">
            <a:avLst/>
          </a:prstGeom>
          <a:noFill/>
          <a:ln w="25400">
            <a:solidFill>
              <a:srgbClr val="FEFF55"/>
            </a:solidFill>
            <a:round/>
            <a:headEnd/>
            <a:tailEnd/>
          </a:ln>
        </p:spPr>
        <p:txBody>
          <a:bodyPr/>
          <a:lstStyle/>
          <a:p>
            <a:endParaRPr lang="ja-JP" altLang="en-US" b="0">
              <a:solidFill>
                <a:srgbClr val="000000"/>
              </a:solidFill>
            </a:endParaRPr>
          </a:p>
        </p:txBody>
      </p:sp>
      <p:sp>
        <p:nvSpPr>
          <p:cNvPr id="835629" name="Line 45"/>
          <p:cNvSpPr>
            <a:spLocks noChangeShapeType="1"/>
          </p:cNvSpPr>
          <p:nvPr/>
        </p:nvSpPr>
        <p:spPr bwMode="invGray">
          <a:xfrm>
            <a:off x="5630863" y="4033838"/>
            <a:ext cx="1060450" cy="1587"/>
          </a:xfrm>
          <a:prstGeom prst="line">
            <a:avLst/>
          </a:prstGeom>
          <a:noFill/>
          <a:ln w="25400">
            <a:solidFill>
              <a:srgbClr val="FEFF55"/>
            </a:solidFill>
            <a:round/>
            <a:headEnd/>
            <a:tailEnd/>
          </a:ln>
        </p:spPr>
        <p:txBody>
          <a:bodyPr/>
          <a:lstStyle/>
          <a:p>
            <a:endParaRPr lang="ja-JP" altLang="en-US" b="0">
              <a:solidFill>
                <a:srgbClr val="000000"/>
              </a:solidFill>
            </a:endParaRPr>
          </a:p>
        </p:txBody>
      </p:sp>
      <p:sp>
        <p:nvSpPr>
          <p:cNvPr id="835630" name="Rectangle 46"/>
          <p:cNvSpPr>
            <a:spLocks noChangeArrowheads="1"/>
          </p:cNvSpPr>
          <p:nvPr/>
        </p:nvSpPr>
        <p:spPr bwMode="invGray">
          <a:xfrm>
            <a:off x="5595938" y="4213225"/>
            <a:ext cx="234038"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1+</a:t>
            </a:r>
            <a:endParaRPr lang="en-US" altLang="ja-JP" sz="2000">
              <a:solidFill>
                <a:srgbClr val="000000"/>
              </a:solidFill>
              <a:latin typeface="Times" charset="0"/>
              <a:ea typeface="Osaka" charset="-128"/>
            </a:endParaRPr>
          </a:p>
        </p:txBody>
      </p:sp>
      <p:sp>
        <p:nvSpPr>
          <p:cNvPr id="835631" name="Rectangle 47"/>
          <p:cNvSpPr>
            <a:spLocks noChangeArrowheads="1"/>
          </p:cNvSpPr>
          <p:nvPr/>
        </p:nvSpPr>
        <p:spPr bwMode="invGray">
          <a:xfrm>
            <a:off x="5572125" y="4187825"/>
            <a:ext cx="234038"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1+</a:t>
            </a:r>
            <a:endParaRPr lang="en-US" altLang="ja-JP" sz="2000">
              <a:solidFill>
                <a:srgbClr val="000000"/>
              </a:solidFill>
              <a:latin typeface="Times" charset="0"/>
              <a:ea typeface="Osaka" charset="-128"/>
            </a:endParaRPr>
          </a:p>
        </p:txBody>
      </p:sp>
      <p:sp>
        <p:nvSpPr>
          <p:cNvPr id="835632" name="Rectangle 48"/>
          <p:cNvSpPr>
            <a:spLocks noChangeArrowheads="1"/>
          </p:cNvSpPr>
          <p:nvPr/>
        </p:nvSpPr>
        <p:spPr bwMode="invGray">
          <a:xfrm>
            <a:off x="6115050" y="4086225"/>
            <a:ext cx="227626"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14</a:t>
            </a:r>
            <a:endParaRPr lang="en-US" altLang="ja-JP" sz="2000">
              <a:solidFill>
                <a:srgbClr val="000000"/>
              </a:solidFill>
              <a:latin typeface="Times" charset="0"/>
              <a:ea typeface="Osaka" charset="-128"/>
            </a:endParaRPr>
          </a:p>
        </p:txBody>
      </p:sp>
      <p:sp>
        <p:nvSpPr>
          <p:cNvPr id="835633" name="Rectangle 49"/>
          <p:cNvSpPr>
            <a:spLocks noChangeArrowheads="1"/>
          </p:cNvSpPr>
          <p:nvPr/>
        </p:nvSpPr>
        <p:spPr bwMode="invGray">
          <a:xfrm>
            <a:off x="6092825" y="4059238"/>
            <a:ext cx="227626"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14</a:t>
            </a:r>
            <a:endParaRPr lang="en-US" altLang="ja-JP" sz="2000">
              <a:solidFill>
                <a:srgbClr val="000000"/>
              </a:solidFill>
              <a:latin typeface="Times" charset="0"/>
              <a:ea typeface="Osaka" charset="-128"/>
            </a:endParaRPr>
          </a:p>
        </p:txBody>
      </p:sp>
      <p:sp>
        <p:nvSpPr>
          <p:cNvPr id="835634" name="Rectangle 50"/>
          <p:cNvSpPr>
            <a:spLocks noChangeArrowheads="1"/>
          </p:cNvSpPr>
          <p:nvPr/>
        </p:nvSpPr>
        <p:spPr bwMode="invGray">
          <a:xfrm>
            <a:off x="5980113" y="4416425"/>
            <a:ext cx="331822"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fIRI</a:t>
            </a:r>
            <a:endParaRPr lang="en-US" altLang="ja-JP" sz="2000">
              <a:solidFill>
                <a:srgbClr val="000000"/>
              </a:solidFill>
              <a:latin typeface="Times" charset="0"/>
              <a:ea typeface="Osaka" charset="-128"/>
            </a:endParaRPr>
          </a:p>
        </p:txBody>
      </p:sp>
      <p:sp>
        <p:nvSpPr>
          <p:cNvPr id="835635" name="Rectangle 51"/>
          <p:cNvSpPr>
            <a:spLocks noChangeArrowheads="1"/>
          </p:cNvSpPr>
          <p:nvPr/>
        </p:nvSpPr>
        <p:spPr bwMode="invGray">
          <a:xfrm>
            <a:off x="5957888" y="4391025"/>
            <a:ext cx="331822"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fIRI</a:t>
            </a:r>
            <a:endParaRPr lang="en-US" altLang="ja-JP" sz="2000">
              <a:solidFill>
                <a:srgbClr val="000000"/>
              </a:solidFill>
              <a:latin typeface="Times" charset="0"/>
              <a:ea typeface="Osaka" charset="-128"/>
            </a:endParaRPr>
          </a:p>
        </p:txBody>
      </p:sp>
      <p:sp>
        <p:nvSpPr>
          <p:cNvPr id="835636" name="Line 52"/>
          <p:cNvSpPr>
            <a:spLocks noChangeShapeType="1"/>
          </p:cNvSpPr>
          <p:nvPr/>
        </p:nvSpPr>
        <p:spPr bwMode="invGray">
          <a:xfrm>
            <a:off x="5924550" y="4668838"/>
            <a:ext cx="428625" cy="1587"/>
          </a:xfrm>
          <a:prstGeom prst="line">
            <a:avLst/>
          </a:prstGeom>
          <a:noFill/>
          <a:ln w="25400">
            <a:solidFill>
              <a:srgbClr val="FEFF55"/>
            </a:solidFill>
            <a:round/>
            <a:headEnd/>
            <a:tailEnd/>
          </a:ln>
        </p:spPr>
        <p:txBody>
          <a:bodyPr/>
          <a:lstStyle/>
          <a:p>
            <a:endParaRPr lang="ja-JP" altLang="en-US" b="0">
              <a:solidFill>
                <a:srgbClr val="000000"/>
              </a:solidFill>
            </a:endParaRPr>
          </a:p>
        </p:txBody>
      </p:sp>
      <p:sp>
        <p:nvSpPr>
          <p:cNvPr id="835637" name="Rectangle 53"/>
          <p:cNvSpPr>
            <a:spLocks noChangeArrowheads="1"/>
          </p:cNvSpPr>
          <p:nvPr/>
        </p:nvSpPr>
        <p:spPr bwMode="invGray">
          <a:xfrm>
            <a:off x="6454775" y="4556125"/>
            <a:ext cx="234038"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+2</a:t>
            </a:r>
            <a:endParaRPr lang="en-US" altLang="ja-JP" sz="2000">
              <a:solidFill>
                <a:srgbClr val="000000"/>
              </a:solidFill>
              <a:latin typeface="Times" charset="0"/>
              <a:ea typeface="Osaka" charset="-128"/>
            </a:endParaRPr>
          </a:p>
        </p:txBody>
      </p:sp>
      <p:sp>
        <p:nvSpPr>
          <p:cNvPr id="835638" name="Rectangle 54"/>
          <p:cNvSpPr>
            <a:spLocks noChangeArrowheads="1"/>
          </p:cNvSpPr>
          <p:nvPr/>
        </p:nvSpPr>
        <p:spPr bwMode="invGray">
          <a:xfrm>
            <a:off x="6432550" y="4530725"/>
            <a:ext cx="234038"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+2</a:t>
            </a:r>
            <a:endParaRPr lang="en-US" altLang="ja-JP" sz="2000">
              <a:solidFill>
                <a:srgbClr val="000000"/>
              </a:solidFill>
              <a:latin typeface="Times" charset="0"/>
              <a:ea typeface="Osaka" charset="-128"/>
            </a:endParaRPr>
          </a:p>
        </p:txBody>
      </p:sp>
      <p:sp>
        <p:nvSpPr>
          <p:cNvPr id="835639" name="Rectangle 55"/>
          <p:cNvSpPr>
            <a:spLocks noChangeArrowheads="1"/>
          </p:cNvSpPr>
          <p:nvPr/>
        </p:nvSpPr>
        <p:spPr bwMode="invGray">
          <a:xfrm>
            <a:off x="6026150" y="3781425"/>
            <a:ext cx="285335"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1.2</a:t>
            </a:r>
            <a:endParaRPr lang="en-US" altLang="ja-JP" sz="2000">
              <a:solidFill>
                <a:srgbClr val="000000"/>
              </a:solidFill>
              <a:latin typeface="Times" charset="0"/>
              <a:ea typeface="Osaka" charset="-128"/>
            </a:endParaRPr>
          </a:p>
        </p:txBody>
      </p:sp>
      <p:sp>
        <p:nvSpPr>
          <p:cNvPr id="835640" name="Rectangle 56"/>
          <p:cNvSpPr>
            <a:spLocks noChangeArrowheads="1"/>
          </p:cNvSpPr>
          <p:nvPr/>
        </p:nvSpPr>
        <p:spPr bwMode="invGray">
          <a:xfrm>
            <a:off x="6002338" y="3754438"/>
            <a:ext cx="285335"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1.2</a:t>
            </a:r>
            <a:endParaRPr lang="en-US" altLang="ja-JP" sz="2000">
              <a:solidFill>
                <a:srgbClr val="000000"/>
              </a:solidFill>
              <a:latin typeface="Times" charset="0"/>
              <a:ea typeface="Osaka" charset="-128"/>
            </a:endParaRPr>
          </a:p>
        </p:txBody>
      </p:sp>
      <p:sp>
        <p:nvSpPr>
          <p:cNvPr id="835641" name="Rectangle 57"/>
          <p:cNvSpPr>
            <a:spLocks noChangeArrowheads="1"/>
          </p:cNvSpPr>
          <p:nvPr/>
        </p:nvSpPr>
        <p:spPr bwMode="invGray">
          <a:xfrm>
            <a:off x="7110413" y="3781425"/>
            <a:ext cx="113814"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1</a:t>
            </a:r>
            <a:endParaRPr lang="en-US" altLang="ja-JP" sz="2000">
              <a:solidFill>
                <a:srgbClr val="000000"/>
              </a:solidFill>
              <a:latin typeface="Times" charset="0"/>
              <a:ea typeface="Osaka" charset="-128"/>
            </a:endParaRPr>
          </a:p>
        </p:txBody>
      </p:sp>
      <p:sp>
        <p:nvSpPr>
          <p:cNvPr id="835642" name="Rectangle 58"/>
          <p:cNvSpPr>
            <a:spLocks noChangeArrowheads="1"/>
          </p:cNvSpPr>
          <p:nvPr/>
        </p:nvSpPr>
        <p:spPr bwMode="invGray">
          <a:xfrm>
            <a:off x="7088188" y="3754438"/>
            <a:ext cx="113814"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1</a:t>
            </a:r>
            <a:endParaRPr lang="en-US" altLang="ja-JP" sz="2000">
              <a:solidFill>
                <a:srgbClr val="000000"/>
              </a:solidFill>
              <a:latin typeface="Times" charset="0"/>
              <a:ea typeface="Osaka" charset="-128"/>
            </a:endParaRPr>
          </a:p>
        </p:txBody>
      </p:sp>
      <p:sp>
        <p:nvSpPr>
          <p:cNvPr id="835643" name="Rectangle 59"/>
          <p:cNvSpPr>
            <a:spLocks noChangeArrowheads="1"/>
          </p:cNvSpPr>
          <p:nvPr/>
        </p:nvSpPr>
        <p:spPr bwMode="invGray">
          <a:xfrm>
            <a:off x="7031038" y="4098925"/>
            <a:ext cx="285335"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0.4</a:t>
            </a:r>
            <a:endParaRPr lang="en-US" altLang="ja-JP" sz="2000">
              <a:solidFill>
                <a:srgbClr val="000000"/>
              </a:solidFill>
              <a:latin typeface="Times" charset="0"/>
              <a:ea typeface="Osaka" charset="-128"/>
            </a:endParaRPr>
          </a:p>
        </p:txBody>
      </p:sp>
      <p:sp>
        <p:nvSpPr>
          <p:cNvPr id="835644" name="Rectangle 60"/>
          <p:cNvSpPr>
            <a:spLocks noChangeArrowheads="1"/>
          </p:cNvSpPr>
          <p:nvPr/>
        </p:nvSpPr>
        <p:spPr bwMode="invGray">
          <a:xfrm>
            <a:off x="7008813" y="4073525"/>
            <a:ext cx="285335"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0.4</a:t>
            </a:r>
            <a:endParaRPr lang="en-US" altLang="ja-JP" sz="2000">
              <a:solidFill>
                <a:srgbClr val="000000"/>
              </a:solidFill>
              <a:latin typeface="Times" charset="0"/>
              <a:ea typeface="Osaka" charset="-128"/>
            </a:endParaRPr>
          </a:p>
        </p:txBody>
      </p:sp>
      <p:sp>
        <p:nvSpPr>
          <p:cNvPr id="835645" name="Line 61"/>
          <p:cNvSpPr>
            <a:spLocks noChangeShapeType="1"/>
          </p:cNvSpPr>
          <p:nvPr/>
        </p:nvSpPr>
        <p:spPr bwMode="invGray">
          <a:xfrm>
            <a:off x="6996113" y="4033838"/>
            <a:ext cx="317500" cy="1587"/>
          </a:xfrm>
          <a:prstGeom prst="line">
            <a:avLst/>
          </a:prstGeom>
          <a:noFill/>
          <a:ln w="25400">
            <a:solidFill>
              <a:srgbClr val="FEFF55"/>
            </a:solidFill>
            <a:round/>
            <a:headEnd/>
            <a:tailEnd/>
          </a:ln>
        </p:spPr>
        <p:txBody>
          <a:bodyPr/>
          <a:lstStyle/>
          <a:p>
            <a:endParaRPr lang="ja-JP" altLang="en-US" b="0">
              <a:solidFill>
                <a:srgbClr val="000000"/>
              </a:solidFill>
            </a:endParaRPr>
          </a:p>
        </p:txBody>
      </p:sp>
      <p:sp>
        <p:nvSpPr>
          <p:cNvPr id="835646" name="Rectangle 62"/>
          <p:cNvSpPr>
            <a:spLocks noChangeArrowheads="1"/>
          </p:cNvSpPr>
          <p:nvPr/>
        </p:nvSpPr>
        <p:spPr bwMode="invGray">
          <a:xfrm>
            <a:off x="7699375" y="4200525"/>
            <a:ext cx="234038"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1+</a:t>
            </a:r>
            <a:endParaRPr lang="en-US" altLang="ja-JP" sz="2000">
              <a:solidFill>
                <a:srgbClr val="000000"/>
              </a:solidFill>
              <a:latin typeface="Times" charset="0"/>
              <a:ea typeface="Osaka" charset="-128"/>
            </a:endParaRPr>
          </a:p>
        </p:txBody>
      </p:sp>
      <p:sp>
        <p:nvSpPr>
          <p:cNvPr id="835647" name="Rectangle 63"/>
          <p:cNvSpPr>
            <a:spLocks noChangeArrowheads="1"/>
          </p:cNvSpPr>
          <p:nvPr/>
        </p:nvSpPr>
        <p:spPr bwMode="invGray">
          <a:xfrm>
            <a:off x="7675563" y="4173538"/>
            <a:ext cx="234038"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1+</a:t>
            </a:r>
            <a:endParaRPr lang="en-US" altLang="ja-JP" sz="2000">
              <a:solidFill>
                <a:srgbClr val="000000"/>
              </a:solidFill>
              <a:latin typeface="Times" charset="0"/>
              <a:ea typeface="Osaka" charset="-128"/>
            </a:endParaRPr>
          </a:p>
        </p:txBody>
      </p:sp>
      <p:sp>
        <p:nvSpPr>
          <p:cNvPr id="835648" name="Rectangle 64"/>
          <p:cNvSpPr>
            <a:spLocks noChangeArrowheads="1"/>
          </p:cNvSpPr>
          <p:nvPr/>
        </p:nvSpPr>
        <p:spPr bwMode="invGray">
          <a:xfrm>
            <a:off x="7924800" y="3781425"/>
            <a:ext cx="113814"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1</a:t>
            </a:r>
            <a:endParaRPr lang="en-US" altLang="ja-JP" sz="2000">
              <a:solidFill>
                <a:srgbClr val="000000"/>
              </a:solidFill>
              <a:latin typeface="Times" charset="0"/>
              <a:ea typeface="Osaka" charset="-128"/>
            </a:endParaRPr>
          </a:p>
        </p:txBody>
      </p:sp>
      <p:sp>
        <p:nvSpPr>
          <p:cNvPr id="835649" name="Rectangle 65"/>
          <p:cNvSpPr>
            <a:spLocks noChangeArrowheads="1"/>
          </p:cNvSpPr>
          <p:nvPr/>
        </p:nvSpPr>
        <p:spPr bwMode="invGray">
          <a:xfrm>
            <a:off x="7902575" y="3754438"/>
            <a:ext cx="113814"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1</a:t>
            </a:r>
            <a:endParaRPr lang="en-US" altLang="ja-JP" sz="2000">
              <a:solidFill>
                <a:srgbClr val="000000"/>
              </a:solidFill>
              <a:latin typeface="Times" charset="0"/>
              <a:ea typeface="Osaka" charset="-128"/>
            </a:endParaRPr>
          </a:p>
        </p:txBody>
      </p:sp>
      <p:sp>
        <p:nvSpPr>
          <p:cNvPr id="835650" name="Rectangle 66"/>
          <p:cNvSpPr>
            <a:spLocks noChangeArrowheads="1"/>
          </p:cNvSpPr>
          <p:nvPr/>
        </p:nvSpPr>
        <p:spPr bwMode="invGray">
          <a:xfrm>
            <a:off x="8172450" y="4098925"/>
            <a:ext cx="113814"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6</a:t>
            </a:r>
            <a:endParaRPr lang="en-US" altLang="ja-JP" sz="2000">
              <a:solidFill>
                <a:srgbClr val="000000"/>
              </a:solidFill>
              <a:latin typeface="Times" charset="0"/>
              <a:ea typeface="Osaka" charset="-128"/>
            </a:endParaRPr>
          </a:p>
        </p:txBody>
      </p:sp>
      <p:sp>
        <p:nvSpPr>
          <p:cNvPr id="835651" name="Rectangle 67"/>
          <p:cNvSpPr>
            <a:spLocks noChangeArrowheads="1"/>
          </p:cNvSpPr>
          <p:nvPr/>
        </p:nvSpPr>
        <p:spPr bwMode="invGray">
          <a:xfrm>
            <a:off x="8148638" y="4073525"/>
            <a:ext cx="113814"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6</a:t>
            </a:r>
            <a:endParaRPr lang="en-US" altLang="ja-JP" sz="2000">
              <a:solidFill>
                <a:srgbClr val="000000"/>
              </a:solidFill>
              <a:latin typeface="Times" charset="0"/>
              <a:ea typeface="Osaka" charset="-128"/>
            </a:endParaRPr>
          </a:p>
        </p:txBody>
      </p:sp>
      <p:sp>
        <p:nvSpPr>
          <p:cNvPr id="835652" name="Line 68"/>
          <p:cNvSpPr>
            <a:spLocks noChangeShapeType="1"/>
          </p:cNvSpPr>
          <p:nvPr/>
        </p:nvSpPr>
        <p:spPr bwMode="invGray">
          <a:xfrm>
            <a:off x="7731125" y="4044950"/>
            <a:ext cx="577850" cy="1588"/>
          </a:xfrm>
          <a:prstGeom prst="line">
            <a:avLst/>
          </a:prstGeom>
          <a:noFill/>
          <a:ln w="25400">
            <a:solidFill>
              <a:srgbClr val="FEFF55"/>
            </a:solidFill>
            <a:round/>
            <a:headEnd/>
            <a:tailEnd/>
          </a:ln>
        </p:spPr>
        <p:txBody>
          <a:bodyPr/>
          <a:lstStyle/>
          <a:p>
            <a:endParaRPr lang="ja-JP" altLang="en-US" b="0">
              <a:solidFill>
                <a:srgbClr val="000000"/>
              </a:solidFill>
            </a:endParaRPr>
          </a:p>
        </p:txBody>
      </p:sp>
      <p:sp>
        <p:nvSpPr>
          <p:cNvPr id="835653" name="Line 69"/>
          <p:cNvSpPr>
            <a:spLocks noChangeShapeType="1"/>
          </p:cNvSpPr>
          <p:nvPr/>
        </p:nvSpPr>
        <p:spPr bwMode="invGray">
          <a:xfrm>
            <a:off x="8024813" y="4338638"/>
            <a:ext cx="361950" cy="1587"/>
          </a:xfrm>
          <a:prstGeom prst="line">
            <a:avLst/>
          </a:prstGeom>
          <a:noFill/>
          <a:ln w="25400">
            <a:solidFill>
              <a:srgbClr val="FEFF55"/>
            </a:solidFill>
            <a:round/>
            <a:headEnd/>
            <a:tailEnd/>
          </a:ln>
        </p:spPr>
        <p:txBody>
          <a:bodyPr/>
          <a:lstStyle/>
          <a:p>
            <a:endParaRPr lang="ja-JP" altLang="en-US" b="0">
              <a:solidFill>
                <a:srgbClr val="000000"/>
              </a:solidFill>
            </a:endParaRPr>
          </a:p>
        </p:txBody>
      </p:sp>
      <p:sp>
        <p:nvSpPr>
          <p:cNvPr id="835654" name="Rectangle 70"/>
          <p:cNvSpPr>
            <a:spLocks noChangeArrowheads="1"/>
          </p:cNvSpPr>
          <p:nvPr/>
        </p:nvSpPr>
        <p:spPr bwMode="invGray">
          <a:xfrm>
            <a:off x="8047038" y="4429125"/>
            <a:ext cx="365485"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fPG</a:t>
            </a:r>
            <a:endParaRPr lang="en-US" altLang="ja-JP" sz="2000">
              <a:solidFill>
                <a:srgbClr val="000000"/>
              </a:solidFill>
              <a:latin typeface="Times" charset="0"/>
              <a:ea typeface="Osaka" charset="-128"/>
            </a:endParaRPr>
          </a:p>
        </p:txBody>
      </p:sp>
      <p:sp>
        <p:nvSpPr>
          <p:cNvPr id="835655" name="Rectangle 71"/>
          <p:cNvSpPr>
            <a:spLocks noChangeArrowheads="1"/>
          </p:cNvSpPr>
          <p:nvPr/>
        </p:nvSpPr>
        <p:spPr bwMode="invGray">
          <a:xfrm>
            <a:off x="8024813" y="4403725"/>
            <a:ext cx="365485"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fPG</a:t>
            </a:r>
            <a:endParaRPr lang="en-US" altLang="ja-JP" sz="2000">
              <a:solidFill>
                <a:srgbClr val="000000"/>
              </a:solidFill>
              <a:latin typeface="Times" charset="0"/>
              <a:ea typeface="Osaka" charset="-128"/>
            </a:endParaRPr>
          </a:p>
        </p:txBody>
      </p:sp>
      <p:sp>
        <p:nvSpPr>
          <p:cNvPr id="835656" name="Freeform 72"/>
          <p:cNvSpPr>
            <a:spLocks/>
          </p:cNvSpPr>
          <p:nvPr/>
        </p:nvSpPr>
        <p:spPr bwMode="invGray">
          <a:xfrm>
            <a:off x="2668588" y="3752850"/>
            <a:ext cx="80962" cy="534988"/>
          </a:xfrm>
          <a:custGeom>
            <a:avLst/>
            <a:gdLst/>
            <a:ahLst/>
            <a:cxnLst>
              <a:cxn ang="0">
                <a:pos x="0" y="0"/>
              </a:cxn>
              <a:cxn ang="0">
                <a:pos x="57" y="16"/>
              </a:cxn>
              <a:cxn ang="0">
                <a:pos x="57" y="328"/>
              </a:cxn>
              <a:cxn ang="0">
                <a:pos x="0" y="337"/>
              </a:cxn>
            </a:cxnLst>
            <a:rect l="0" t="0" r="r" b="b"/>
            <a:pathLst>
              <a:path w="57" h="337">
                <a:moveTo>
                  <a:pt x="0" y="0"/>
                </a:moveTo>
                <a:lnTo>
                  <a:pt x="57" y="16"/>
                </a:lnTo>
                <a:lnTo>
                  <a:pt x="57" y="328"/>
                </a:lnTo>
                <a:lnTo>
                  <a:pt x="0" y="337"/>
                </a:lnTo>
              </a:path>
            </a:pathLst>
          </a:custGeom>
          <a:noFill/>
          <a:ln w="25400">
            <a:solidFill>
              <a:srgbClr val="FEFF55"/>
            </a:solidFill>
            <a:prstDash val="solid"/>
            <a:round/>
            <a:headEnd/>
            <a:tailEnd/>
          </a:ln>
        </p:spPr>
        <p:txBody>
          <a:bodyPr/>
          <a:lstStyle/>
          <a:p>
            <a:endParaRPr lang="ja-JP" altLang="en-US" b="0">
              <a:solidFill>
                <a:srgbClr val="000000"/>
              </a:solidFill>
            </a:endParaRPr>
          </a:p>
        </p:txBody>
      </p:sp>
      <p:sp>
        <p:nvSpPr>
          <p:cNvPr id="835657" name="Freeform 73"/>
          <p:cNvSpPr>
            <a:spLocks/>
          </p:cNvSpPr>
          <p:nvPr/>
        </p:nvSpPr>
        <p:spPr bwMode="invGray">
          <a:xfrm>
            <a:off x="2058988" y="3740150"/>
            <a:ext cx="79375" cy="533400"/>
          </a:xfrm>
          <a:custGeom>
            <a:avLst/>
            <a:gdLst/>
            <a:ahLst/>
            <a:cxnLst>
              <a:cxn ang="0">
                <a:pos x="56" y="0"/>
              </a:cxn>
              <a:cxn ang="0">
                <a:pos x="0" y="17"/>
              </a:cxn>
              <a:cxn ang="0">
                <a:pos x="0" y="329"/>
              </a:cxn>
              <a:cxn ang="0">
                <a:pos x="56" y="336"/>
              </a:cxn>
            </a:cxnLst>
            <a:rect l="0" t="0" r="r" b="b"/>
            <a:pathLst>
              <a:path w="56" h="336">
                <a:moveTo>
                  <a:pt x="56" y="0"/>
                </a:moveTo>
                <a:lnTo>
                  <a:pt x="0" y="17"/>
                </a:lnTo>
                <a:lnTo>
                  <a:pt x="0" y="329"/>
                </a:lnTo>
                <a:lnTo>
                  <a:pt x="56" y="336"/>
                </a:lnTo>
              </a:path>
            </a:pathLst>
          </a:custGeom>
          <a:noFill/>
          <a:ln w="25400">
            <a:solidFill>
              <a:srgbClr val="FEFF55"/>
            </a:solidFill>
            <a:prstDash val="solid"/>
            <a:round/>
            <a:headEnd/>
            <a:tailEnd/>
          </a:ln>
        </p:spPr>
        <p:txBody>
          <a:bodyPr/>
          <a:lstStyle/>
          <a:p>
            <a:endParaRPr lang="ja-JP" altLang="en-US" b="0">
              <a:solidFill>
                <a:srgbClr val="000000"/>
              </a:solidFill>
            </a:endParaRPr>
          </a:p>
        </p:txBody>
      </p:sp>
      <p:sp>
        <p:nvSpPr>
          <p:cNvPr id="835658" name="Rectangle 74"/>
          <p:cNvSpPr>
            <a:spLocks noChangeArrowheads="1"/>
          </p:cNvSpPr>
          <p:nvPr/>
        </p:nvSpPr>
        <p:spPr bwMode="invGray">
          <a:xfrm>
            <a:off x="296863" y="3895725"/>
            <a:ext cx="234038"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0=</a:t>
            </a:r>
            <a:endParaRPr lang="en-US" altLang="ja-JP" sz="2000">
              <a:solidFill>
                <a:srgbClr val="000000"/>
              </a:solidFill>
              <a:latin typeface="Times" charset="0"/>
              <a:ea typeface="Osaka" charset="-128"/>
            </a:endParaRPr>
          </a:p>
        </p:txBody>
      </p:sp>
      <p:sp>
        <p:nvSpPr>
          <p:cNvPr id="835659" name="Rectangle 75"/>
          <p:cNvSpPr>
            <a:spLocks noChangeArrowheads="1"/>
          </p:cNvSpPr>
          <p:nvPr/>
        </p:nvSpPr>
        <p:spPr bwMode="invGray">
          <a:xfrm>
            <a:off x="273050" y="3868738"/>
            <a:ext cx="234038"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0=</a:t>
            </a:r>
            <a:endParaRPr lang="en-US" altLang="ja-JP" sz="2000">
              <a:solidFill>
                <a:srgbClr val="000000"/>
              </a:solidFill>
              <a:latin typeface="Times" charset="0"/>
              <a:ea typeface="Osaka" charset="-128"/>
            </a:endParaRPr>
          </a:p>
        </p:txBody>
      </p:sp>
      <p:sp>
        <p:nvSpPr>
          <p:cNvPr id="835660" name="Rectangle 76"/>
          <p:cNvSpPr>
            <a:spLocks noChangeArrowheads="1"/>
          </p:cNvSpPr>
          <p:nvPr/>
        </p:nvSpPr>
        <p:spPr bwMode="invGray">
          <a:xfrm>
            <a:off x="725488" y="3921125"/>
            <a:ext cx="581891"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3-1.86</a:t>
            </a:r>
            <a:endParaRPr lang="en-US" altLang="ja-JP" sz="2000">
              <a:solidFill>
                <a:srgbClr val="000000"/>
              </a:solidFill>
              <a:latin typeface="Times" charset="0"/>
              <a:ea typeface="Osaka" charset="-128"/>
            </a:endParaRPr>
          </a:p>
        </p:txBody>
      </p:sp>
      <p:sp>
        <p:nvSpPr>
          <p:cNvPr id="835661" name="Rectangle 77"/>
          <p:cNvSpPr>
            <a:spLocks noChangeArrowheads="1"/>
          </p:cNvSpPr>
          <p:nvPr/>
        </p:nvSpPr>
        <p:spPr bwMode="invGray">
          <a:xfrm>
            <a:off x="703263" y="3895725"/>
            <a:ext cx="581891"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3-1.86</a:t>
            </a:r>
            <a:endParaRPr lang="en-US" altLang="ja-JP" sz="2000">
              <a:solidFill>
                <a:srgbClr val="000000"/>
              </a:solidFill>
              <a:latin typeface="Times" charset="0"/>
              <a:ea typeface="Osaka" charset="-128"/>
            </a:endParaRPr>
          </a:p>
        </p:txBody>
      </p:sp>
      <p:sp>
        <p:nvSpPr>
          <p:cNvPr id="835662" name="Rectangle 78"/>
          <p:cNvSpPr>
            <a:spLocks noChangeArrowheads="1"/>
          </p:cNvSpPr>
          <p:nvPr/>
        </p:nvSpPr>
        <p:spPr bwMode="invGray">
          <a:xfrm>
            <a:off x="1287463" y="3908425"/>
            <a:ext cx="171522"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Osaka" charset="-128"/>
                <a:ea typeface="Osaka" charset="-128"/>
              </a:rPr>
              <a:t>×</a:t>
            </a:r>
            <a:endParaRPr lang="en-US" altLang="ja-JP" sz="2000">
              <a:solidFill>
                <a:srgbClr val="000000"/>
              </a:solidFill>
              <a:latin typeface="Times" charset="0"/>
              <a:ea typeface="Osaka" charset="-128"/>
            </a:endParaRPr>
          </a:p>
        </p:txBody>
      </p:sp>
      <p:sp>
        <p:nvSpPr>
          <p:cNvPr id="835663" name="Rectangle 79"/>
          <p:cNvSpPr>
            <a:spLocks noChangeArrowheads="1"/>
          </p:cNvSpPr>
          <p:nvPr/>
        </p:nvSpPr>
        <p:spPr bwMode="invGray">
          <a:xfrm>
            <a:off x="1663700" y="3908425"/>
            <a:ext cx="307777"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log</a:t>
            </a:r>
            <a:endParaRPr lang="en-US" altLang="ja-JP" sz="2000">
              <a:solidFill>
                <a:srgbClr val="000000"/>
              </a:solidFill>
              <a:latin typeface="Times" charset="0"/>
              <a:ea typeface="Osaka" charset="-128"/>
            </a:endParaRPr>
          </a:p>
        </p:txBody>
      </p:sp>
      <p:sp>
        <p:nvSpPr>
          <p:cNvPr id="835664" name="Rectangle 80"/>
          <p:cNvSpPr>
            <a:spLocks noChangeArrowheads="1"/>
          </p:cNvSpPr>
          <p:nvPr/>
        </p:nvSpPr>
        <p:spPr bwMode="invGray">
          <a:xfrm>
            <a:off x="1298575" y="3883025"/>
            <a:ext cx="171522"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Osaka" charset="-128"/>
                <a:ea typeface="Osaka" charset="-128"/>
              </a:rPr>
              <a:t>×</a:t>
            </a:r>
            <a:endParaRPr lang="en-US" altLang="ja-JP" sz="2000">
              <a:solidFill>
                <a:srgbClr val="000000"/>
              </a:solidFill>
              <a:latin typeface="Times" charset="0"/>
              <a:ea typeface="Osaka" charset="-128"/>
            </a:endParaRPr>
          </a:p>
        </p:txBody>
      </p:sp>
      <p:sp>
        <p:nvSpPr>
          <p:cNvPr id="835665" name="Rectangle 81"/>
          <p:cNvSpPr>
            <a:spLocks noChangeArrowheads="1"/>
          </p:cNvSpPr>
          <p:nvPr/>
        </p:nvSpPr>
        <p:spPr bwMode="invGray">
          <a:xfrm>
            <a:off x="1639888" y="3883025"/>
            <a:ext cx="307777"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log</a:t>
            </a:r>
            <a:endParaRPr lang="en-US" altLang="ja-JP" sz="2000">
              <a:solidFill>
                <a:srgbClr val="000000"/>
              </a:solidFill>
              <a:latin typeface="Times" charset="0"/>
              <a:ea typeface="Osaka" charset="-128"/>
            </a:endParaRPr>
          </a:p>
        </p:txBody>
      </p:sp>
      <p:sp>
        <p:nvSpPr>
          <p:cNvPr id="835666" name="Rectangle 82"/>
          <p:cNvSpPr>
            <a:spLocks noChangeArrowheads="1"/>
          </p:cNvSpPr>
          <p:nvPr/>
        </p:nvSpPr>
        <p:spPr bwMode="invGray">
          <a:xfrm>
            <a:off x="2771775" y="3921125"/>
            <a:ext cx="411972"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 -1.5</a:t>
            </a:r>
            <a:endParaRPr lang="en-US" altLang="ja-JP" sz="2000">
              <a:solidFill>
                <a:srgbClr val="000000"/>
              </a:solidFill>
              <a:latin typeface="Times" charset="0"/>
              <a:ea typeface="Osaka" charset="-128"/>
            </a:endParaRPr>
          </a:p>
        </p:txBody>
      </p:sp>
      <p:sp>
        <p:nvSpPr>
          <p:cNvPr id="835667" name="Rectangle 83"/>
          <p:cNvSpPr>
            <a:spLocks noChangeArrowheads="1"/>
          </p:cNvSpPr>
          <p:nvPr/>
        </p:nvSpPr>
        <p:spPr bwMode="invGray">
          <a:xfrm>
            <a:off x="3227388" y="3921125"/>
            <a:ext cx="171522"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Osaka" charset="-128"/>
                <a:ea typeface="Osaka" charset="-128"/>
              </a:rPr>
              <a:t>×</a:t>
            </a:r>
            <a:endParaRPr lang="en-US" altLang="ja-JP" sz="2000">
              <a:solidFill>
                <a:srgbClr val="000000"/>
              </a:solidFill>
              <a:latin typeface="Times" charset="0"/>
              <a:ea typeface="Osaka" charset="-128"/>
            </a:endParaRPr>
          </a:p>
        </p:txBody>
      </p:sp>
      <p:sp>
        <p:nvSpPr>
          <p:cNvPr id="835668" name="Rectangle 84"/>
          <p:cNvSpPr>
            <a:spLocks noChangeArrowheads="1"/>
          </p:cNvSpPr>
          <p:nvPr/>
        </p:nvSpPr>
        <p:spPr bwMode="invGray">
          <a:xfrm>
            <a:off x="3419475" y="3921125"/>
            <a:ext cx="811119"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log(fPG)</a:t>
            </a:r>
            <a:endParaRPr lang="en-US" altLang="ja-JP" sz="2000">
              <a:solidFill>
                <a:srgbClr val="000000"/>
              </a:solidFill>
              <a:latin typeface="Times" charset="0"/>
              <a:ea typeface="Osaka" charset="-128"/>
            </a:endParaRPr>
          </a:p>
        </p:txBody>
      </p:sp>
      <p:sp>
        <p:nvSpPr>
          <p:cNvPr id="835669" name="Rectangle 85"/>
          <p:cNvSpPr>
            <a:spLocks noChangeArrowheads="1"/>
          </p:cNvSpPr>
          <p:nvPr/>
        </p:nvSpPr>
        <p:spPr bwMode="invGray">
          <a:xfrm>
            <a:off x="2749550" y="3895725"/>
            <a:ext cx="411972"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 -1.5</a:t>
            </a:r>
            <a:endParaRPr lang="en-US" altLang="ja-JP" sz="2000">
              <a:solidFill>
                <a:srgbClr val="000000"/>
              </a:solidFill>
              <a:latin typeface="Times" charset="0"/>
              <a:ea typeface="Osaka" charset="-128"/>
            </a:endParaRPr>
          </a:p>
        </p:txBody>
      </p:sp>
      <p:sp>
        <p:nvSpPr>
          <p:cNvPr id="835670" name="Rectangle 86"/>
          <p:cNvSpPr>
            <a:spLocks noChangeArrowheads="1"/>
          </p:cNvSpPr>
          <p:nvPr/>
        </p:nvSpPr>
        <p:spPr bwMode="invGray">
          <a:xfrm>
            <a:off x="3203575" y="3895725"/>
            <a:ext cx="171522"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Osaka" charset="-128"/>
                <a:ea typeface="Osaka" charset="-128"/>
              </a:rPr>
              <a:t>×</a:t>
            </a:r>
            <a:endParaRPr lang="en-US" altLang="ja-JP" sz="2000">
              <a:solidFill>
                <a:srgbClr val="000000"/>
              </a:solidFill>
              <a:latin typeface="Times" charset="0"/>
              <a:ea typeface="Osaka" charset="-128"/>
            </a:endParaRPr>
          </a:p>
        </p:txBody>
      </p:sp>
      <p:sp>
        <p:nvSpPr>
          <p:cNvPr id="835671" name="Rectangle 87"/>
          <p:cNvSpPr>
            <a:spLocks noChangeArrowheads="1"/>
          </p:cNvSpPr>
          <p:nvPr/>
        </p:nvSpPr>
        <p:spPr bwMode="invGray">
          <a:xfrm>
            <a:off x="3397250" y="3895725"/>
            <a:ext cx="811119"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log(fPG)</a:t>
            </a:r>
            <a:endParaRPr lang="en-US" altLang="ja-JP" sz="2000">
              <a:solidFill>
                <a:srgbClr val="000000"/>
              </a:solidFill>
              <a:latin typeface="Times" charset="0"/>
              <a:ea typeface="Osaka" charset="-128"/>
            </a:endParaRPr>
          </a:p>
        </p:txBody>
      </p:sp>
      <p:sp>
        <p:nvSpPr>
          <p:cNvPr id="835672" name="Rectangle 88"/>
          <p:cNvSpPr>
            <a:spLocks noChangeArrowheads="1"/>
          </p:cNvSpPr>
          <p:nvPr/>
        </p:nvSpPr>
        <p:spPr bwMode="invGray">
          <a:xfrm>
            <a:off x="4489450" y="3921125"/>
            <a:ext cx="68930"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a:t>
            </a:r>
            <a:endParaRPr lang="en-US" altLang="ja-JP" sz="2000">
              <a:solidFill>
                <a:srgbClr val="000000"/>
              </a:solidFill>
              <a:latin typeface="Times" charset="0"/>
              <a:ea typeface="Osaka" charset="-128"/>
            </a:endParaRPr>
          </a:p>
        </p:txBody>
      </p:sp>
      <p:sp>
        <p:nvSpPr>
          <p:cNvPr id="835673" name="Rectangle 89"/>
          <p:cNvSpPr>
            <a:spLocks noChangeArrowheads="1"/>
          </p:cNvSpPr>
          <p:nvPr/>
        </p:nvSpPr>
        <p:spPr bwMode="invGray">
          <a:xfrm>
            <a:off x="4465638" y="3895725"/>
            <a:ext cx="68930"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a:t>
            </a:r>
            <a:endParaRPr lang="en-US" altLang="ja-JP" sz="2000">
              <a:solidFill>
                <a:srgbClr val="000000"/>
              </a:solidFill>
              <a:latin typeface="Times" charset="0"/>
              <a:ea typeface="Osaka" charset="-128"/>
            </a:endParaRPr>
          </a:p>
        </p:txBody>
      </p:sp>
      <p:sp>
        <p:nvSpPr>
          <p:cNvPr id="835674" name="Rectangle 90"/>
          <p:cNvSpPr>
            <a:spLocks noChangeArrowheads="1"/>
          </p:cNvSpPr>
          <p:nvPr/>
        </p:nvSpPr>
        <p:spPr bwMode="invGray">
          <a:xfrm>
            <a:off x="5518150" y="3921125"/>
            <a:ext cx="68930"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New York" charset="0"/>
                <a:ea typeface="Osaka" charset="-128"/>
              </a:rPr>
              <a:t>-</a:t>
            </a:r>
            <a:endParaRPr lang="en-US" altLang="ja-JP" sz="2000">
              <a:solidFill>
                <a:srgbClr val="000000"/>
              </a:solidFill>
              <a:latin typeface="Times" charset="0"/>
              <a:ea typeface="Osaka" charset="-128"/>
            </a:endParaRPr>
          </a:p>
        </p:txBody>
      </p:sp>
      <p:sp>
        <p:nvSpPr>
          <p:cNvPr id="835675" name="Rectangle 91"/>
          <p:cNvSpPr>
            <a:spLocks noChangeArrowheads="1"/>
          </p:cNvSpPr>
          <p:nvPr/>
        </p:nvSpPr>
        <p:spPr bwMode="invGray">
          <a:xfrm>
            <a:off x="5494338" y="3895725"/>
            <a:ext cx="68930"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New York" charset="0"/>
                <a:ea typeface="Osaka" charset="-128"/>
              </a:rPr>
              <a:t>-</a:t>
            </a:r>
            <a:endParaRPr lang="en-US" altLang="ja-JP" sz="2000">
              <a:solidFill>
                <a:srgbClr val="000000"/>
              </a:solidFill>
              <a:latin typeface="Times" charset="0"/>
              <a:ea typeface="Osaka" charset="-128"/>
            </a:endParaRPr>
          </a:p>
        </p:txBody>
      </p:sp>
      <p:sp>
        <p:nvSpPr>
          <p:cNvPr id="835676" name="Rectangle 92"/>
          <p:cNvSpPr>
            <a:spLocks noChangeArrowheads="1"/>
          </p:cNvSpPr>
          <p:nvPr/>
        </p:nvSpPr>
        <p:spPr bwMode="invGray">
          <a:xfrm>
            <a:off x="6772275" y="3933825"/>
            <a:ext cx="171522"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Osaka" charset="-128"/>
                <a:ea typeface="Osaka" charset="-128"/>
              </a:rPr>
              <a:t>×</a:t>
            </a:r>
            <a:endParaRPr lang="en-US" altLang="ja-JP" sz="2000">
              <a:solidFill>
                <a:srgbClr val="000000"/>
              </a:solidFill>
              <a:latin typeface="Times" charset="0"/>
              <a:ea typeface="Osaka" charset="-128"/>
            </a:endParaRPr>
          </a:p>
        </p:txBody>
      </p:sp>
      <p:sp>
        <p:nvSpPr>
          <p:cNvPr id="835677" name="Rectangle 93"/>
          <p:cNvSpPr>
            <a:spLocks noChangeArrowheads="1"/>
          </p:cNvSpPr>
          <p:nvPr/>
        </p:nvSpPr>
        <p:spPr bwMode="invGray">
          <a:xfrm>
            <a:off x="6940550" y="3906838"/>
            <a:ext cx="68930"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Osaka" charset="-128"/>
                <a:ea typeface="Osaka" charset="-128"/>
              </a:rPr>
              <a:t> </a:t>
            </a:r>
            <a:endParaRPr lang="en-US" altLang="ja-JP" sz="2000">
              <a:solidFill>
                <a:srgbClr val="000000"/>
              </a:solidFill>
              <a:latin typeface="Times" charset="0"/>
              <a:ea typeface="Osaka" charset="-128"/>
            </a:endParaRPr>
          </a:p>
        </p:txBody>
      </p:sp>
      <p:sp>
        <p:nvSpPr>
          <p:cNvPr id="835678" name="Rectangle 94"/>
          <p:cNvSpPr>
            <a:spLocks noChangeArrowheads="1"/>
          </p:cNvSpPr>
          <p:nvPr/>
        </p:nvSpPr>
        <p:spPr bwMode="invGray">
          <a:xfrm>
            <a:off x="6750050" y="3906838"/>
            <a:ext cx="171522"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Osaka" charset="-128"/>
                <a:ea typeface="Osaka" charset="-128"/>
              </a:rPr>
              <a:t>×</a:t>
            </a:r>
            <a:endParaRPr lang="en-US" altLang="ja-JP" sz="2000">
              <a:solidFill>
                <a:srgbClr val="000000"/>
              </a:solidFill>
              <a:latin typeface="Times" charset="0"/>
              <a:ea typeface="Osaka" charset="-128"/>
            </a:endParaRPr>
          </a:p>
        </p:txBody>
      </p:sp>
      <p:sp>
        <p:nvSpPr>
          <p:cNvPr id="835679" name="Rectangle 95"/>
          <p:cNvSpPr>
            <a:spLocks noChangeArrowheads="1"/>
          </p:cNvSpPr>
          <p:nvPr/>
        </p:nvSpPr>
        <p:spPr bwMode="invGray">
          <a:xfrm>
            <a:off x="6940550" y="3906838"/>
            <a:ext cx="68930"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Osaka" charset="-128"/>
                <a:ea typeface="Osaka" charset="-128"/>
              </a:rPr>
              <a:t> </a:t>
            </a:r>
            <a:endParaRPr lang="en-US" altLang="ja-JP" sz="2000">
              <a:solidFill>
                <a:srgbClr val="000000"/>
              </a:solidFill>
              <a:latin typeface="Times" charset="0"/>
              <a:ea typeface="Osaka" charset="-128"/>
            </a:endParaRPr>
          </a:p>
        </p:txBody>
      </p:sp>
      <p:sp>
        <p:nvSpPr>
          <p:cNvPr id="835680" name="Rectangle 96"/>
          <p:cNvSpPr>
            <a:spLocks noChangeArrowheads="1"/>
          </p:cNvSpPr>
          <p:nvPr/>
        </p:nvSpPr>
        <p:spPr bwMode="invGray">
          <a:xfrm>
            <a:off x="7472363" y="3933825"/>
            <a:ext cx="171522" cy="246221"/>
          </a:xfrm>
          <a:prstGeom prst="rect">
            <a:avLst/>
          </a:prstGeom>
          <a:noFill/>
          <a:ln w="9525">
            <a:noFill/>
            <a:miter lim="800000"/>
            <a:headEnd/>
            <a:tailEnd/>
          </a:ln>
        </p:spPr>
        <p:txBody>
          <a:bodyPr wrap="none" lIns="0" tIns="0" rIns="0" bIns="0">
            <a:spAutoFit/>
          </a:bodyPr>
          <a:lstStyle/>
          <a:p>
            <a:r>
              <a:rPr lang="en-US" altLang="ja-JP">
                <a:solidFill>
                  <a:srgbClr val="000000"/>
                </a:solidFill>
                <a:latin typeface="Osaka" charset="-128"/>
                <a:ea typeface="Osaka" charset="-128"/>
              </a:rPr>
              <a:t>×</a:t>
            </a:r>
            <a:endParaRPr lang="en-US" altLang="ja-JP" sz="2000">
              <a:solidFill>
                <a:srgbClr val="000000"/>
              </a:solidFill>
              <a:latin typeface="Times" charset="0"/>
              <a:ea typeface="Osaka" charset="-128"/>
            </a:endParaRPr>
          </a:p>
        </p:txBody>
      </p:sp>
      <p:sp>
        <p:nvSpPr>
          <p:cNvPr id="835681" name="Rectangle 97"/>
          <p:cNvSpPr>
            <a:spLocks noChangeArrowheads="1"/>
          </p:cNvSpPr>
          <p:nvPr/>
        </p:nvSpPr>
        <p:spPr bwMode="invGray">
          <a:xfrm>
            <a:off x="7640638" y="3906838"/>
            <a:ext cx="68930"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Osaka" charset="-128"/>
                <a:ea typeface="Osaka" charset="-128"/>
              </a:rPr>
              <a:t> </a:t>
            </a:r>
            <a:endParaRPr lang="en-US" altLang="ja-JP" sz="2000">
              <a:solidFill>
                <a:srgbClr val="000000"/>
              </a:solidFill>
              <a:latin typeface="Times" charset="0"/>
              <a:ea typeface="Osaka" charset="-128"/>
            </a:endParaRPr>
          </a:p>
        </p:txBody>
      </p:sp>
      <p:sp>
        <p:nvSpPr>
          <p:cNvPr id="835682" name="Rectangle 98"/>
          <p:cNvSpPr>
            <a:spLocks noChangeArrowheads="1"/>
          </p:cNvSpPr>
          <p:nvPr/>
        </p:nvSpPr>
        <p:spPr bwMode="invGray">
          <a:xfrm>
            <a:off x="7448550" y="3906838"/>
            <a:ext cx="171522"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Osaka" charset="-128"/>
                <a:ea typeface="Osaka" charset="-128"/>
              </a:rPr>
              <a:t>×</a:t>
            </a:r>
            <a:endParaRPr lang="en-US" altLang="ja-JP" sz="2000">
              <a:solidFill>
                <a:srgbClr val="000000"/>
              </a:solidFill>
              <a:latin typeface="Times" charset="0"/>
              <a:ea typeface="Osaka" charset="-128"/>
            </a:endParaRPr>
          </a:p>
        </p:txBody>
      </p:sp>
      <p:sp>
        <p:nvSpPr>
          <p:cNvPr id="835683" name="Rectangle 99"/>
          <p:cNvSpPr>
            <a:spLocks noChangeArrowheads="1"/>
          </p:cNvSpPr>
          <p:nvPr/>
        </p:nvSpPr>
        <p:spPr bwMode="invGray">
          <a:xfrm>
            <a:off x="7640638" y="3906838"/>
            <a:ext cx="68930" cy="246221"/>
          </a:xfrm>
          <a:prstGeom prst="rect">
            <a:avLst/>
          </a:prstGeom>
          <a:noFill/>
          <a:ln w="9525">
            <a:noFill/>
            <a:miter lim="800000"/>
            <a:headEnd/>
            <a:tailEnd/>
          </a:ln>
        </p:spPr>
        <p:txBody>
          <a:bodyPr wrap="none" lIns="0" tIns="0" rIns="0" bIns="0">
            <a:spAutoFit/>
          </a:bodyPr>
          <a:lstStyle/>
          <a:p>
            <a:r>
              <a:rPr lang="en-US" altLang="ja-JP">
                <a:solidFill>
                  <a:srgbClr val="FEFF55"/>
                </a:solidFill>
                <a:latin typeface="Osaka" charset="-128"/>
                <a:ea typeface="Osaka" charset="-128"/>
              </a:rPr>
              <a:t> </a:t>
            </a:r>
            <a:endParaRPr lang="en-US" altLang="ja-JP" sz="2000">
              <a:solidFill>
                <a:srgbClr val="000000"/>
              </a:solidFill>
              <a:latin typeface="Times" charset="0"/>
              <a:ea typeface="Osaka" charset="-128"/>
            </a:endParaRPr>
          </a:p>
        </p:txBody>
      </p:sp>
      <p:sp>
        <p:nvSpPr>
          <p:cNvPr id="835684" name="Rectangle 100"/>
          <p:cNvSpPr>
            <a:spLocks noChangeArrowheads="1"/>
          </p:cNvSpPr>
          <p:nvPr/>
        </p:nvSpPr>
        <p:spPr bwMode="invGray">
          <a:xfrm>
            <a:off x="4030663" y="6429375"/>
            <a:ext cx="4616648" cy="276999"/>
          </a:xfrm>
          <a:prstGeom prst="rect">
            <a:avLst/>
          </a:prstGeom>
          <a:noFill/>
          <a:ln w="9525">
            <a:noFill/>
            <a:miter lim="800000"/>
            <a:headEnd/>
            <a:tailEnd/>
          </a:ln>
        </p:spPr>
        <p:txBody>
          <a:bodyPr wrap="none" lIns="0" tIns="0" rIns="0" bIns="0">
            <a:spAutoFit/>
          </a:bodyPr>
          <a:lstStyle/>
          <a:p>
            <a:r>
              <a:rPr lang="ja-JP" altLang="en-US" sz="1800" b="0">
                <a:solidFill>
                  <a:srgbClr val="FFFF00"/>
                </a:solidFill>
                <a:latin typeface="Times" charset="0"/>
                <a:ea typeface="Osaka" charset="-128"/>
              </a:rPr>
              <a:t>注意：これらの関数は時間の関数ではない。</a:t>
            </a:r>
          </a:p>
        </p:txBody>
      </p:sp>
      <p:sp>
        <p:nvSpPr>
          <p:cNvPr id="835685" name="AutoShape 101"/>
          <p:cNvSpPr>
            <a:spLocks noChangeArrowheads="1"/>
          </p:cNvSpPr>
          <p:nvPr/>
        </p:nvSpPr>
        <p:spPr bwMode="invGray">
          <a:xfrm>
            <a:off x="161925" y="2890838"/>
            <a:ext cx="8470900" cy="417512"/>
          </a:xfrm>
          <a:prstGeom prst="roundRect">
            <a:avLst>
              <a:gd name="adj" fmla="val 16667"/>
            </a:avLst>
          </a:prstGeom>
          <a:noFill/>
          <a:ln w="12700">
            <a:solidFill>
              <a:schemeClr val="accent1"/>
            </a:solidFill>
            <a:round/>
            <a:headEnd/>
            <a:tailEnd/>
          </a:ln>
          <a:effectLst/>
        </p:spPr>
        <p:txBody>
          <a:bodyPr wrap="none" anchor="ctr"/>
          <a:lstStyle/>
          <a:p>
            <a:endParaRPr lang="ja-JP" altLang="en-US" b="0">
              <a:solidFill>
                <a:srgbClr val="000000"/>
              </a:solidFill>
            </a:endParaRPr>
          </a:p>
        </p:txBody>
      </p:sp>
      <p:grpSp>
        <p:nvGrpSpPr>
          <p:cNvPr id="2" name="Group 112"/>
          <p:cNvGrpSpPr>
            <a:grpSpLocks/>
          </p:cNvGrpSpPr>
          <p:nvPr/>
        </p:nvGrpSpPr>
        <p:grpSpPr bwMode="auto">
          <a:xfrm>
            <a:off x="577850" y="833438"/>
            <a:ext cx="3817938" cy="3860800"/>
            <a:chOff x="364" y="525"/>
            <a:chExt cx="2405" cy="2432"/>
          </a:xfrm>
        </p:grpSpPr>
        <p:pic>
          <p:nvPicPr>
            <p:cNvPr id="835686" name="Picture 102" descr="OriginalHOMALiver"/>
            <p:cNvPicPr>
              <a:picLocks noChangeAspect="1" noChangeArrowheads="1"/>
            </p:cNvPicPr>
            <p:nvPr/>
          </p:nvPicPr>
          <p:blipFill>
            <a:blip r:embed="rId3" cstate="print"/>
            <a:srcRect/>
            <a:stretch>
              <a:fillRect/>
            </a:stretch>
          </p:blipFill>
          <p:spPr bwMode="invGray">
            <a:xfrm>
              <a:off x="421" y="525"/>
              <a:ext cx="1697" cy="1098"/>
            </a:xfrm>
            <a:prstGeom prst="rect">
              <a:avLst/>
            </a:prstGeom>
            <a:noFill/>
            <a:ln w="12700">
              <a:solidFill>
                <a:schemeClr val="folHlink"/>
              </a:solidFill>
              <a:miter lim="800000"/>
              <a:headEnd/>
              <a:tailEnd/>
            </a:ln>
          </p:spPr>
        </p:pic>
        <p:sp>
          <p:nvSpPr>
            <p:cNvPr id="835689" name="Oval 105"/>
            <p:cNvSpPr>
              <a:spLocks noChangeArrowheads="1"/>
            </p:cNvSpPr>
            <p:nvPr/>
          </p:nvSpPr>
          <p:spPr bwMode="invGray">
            <a:xfrm>
              <a:off x="364" y="2160"/>
              <a:ext cx="2405" cy="797"/>
            </a:xfrm>
            <a:prstGeom prst="ellipse">
              <a:avLst/>
            </a:prstGeom>
            <a:noFill/>
            <a:ln w="12700">
              <a:solidFill>
                <a:schemeClr val="folHlink"/>
              </a:solidFill>
              <a:round/>
              <a:headEnd/>
              <a:tailEnd/>
            </a:ln>
            <a:effectLst/>
          </p:spPr>
          <p:txBody>
            <a:bodyPr wrap="none" anchor="ctr"/>
            <a:lstStyle/>
            <a:p>
              <a:endParaRPr lang="ja-JP" altLang="en-US" b="0">
                <a:solidFill>
                  <a:srgbClr val="000000"/>
                </a:solidFill>
              </a:endParaRPr>
            </a:p>
          </p:txBody>
        </p:sp>
        <p:sp>
          <p:nvSpPr>
            <p:cNvPr id="835693" name="Line 109"/>
            <p:cNvSpPr>
              <a:spLocks noChangeShapeType="1"/>
            </p:cNvSpPr>
            <p:nvPr/>
          </p:nvSpPr>
          <p:spPr bwMode="invGray">
            <a:xfrm flipH="1">
              <a:off x="1551" y="1626"/>
              <a:ext cx="85" cy="517"/>
            </a:xfrm>
            <a:prstGeom prst="line">
              <a:avLst/>
            </a:prstGeom>
            <a:noFill/>
            <a:ln w="12700">
              <a:solidFill>
                <a:schemeClr val="folHlink"/>
              </a:solidFill>
              <a:round/>
              <a:headEnd/>
              <a:tailEnd/>
            </a:ln>
            <a:effectLst/>
          </p:spPr>
          <p:txBody>
            <a:bodyPr/>
            <a:lstStyle/>
            <a:p>
              <a:endParaRPr lang="ja-JP" altLang="en-US" b="0">
                <a:solidFill>
                  <a:srgbClr val="000000"/>
                </a:solidFill>
              </a:endParaRPr>
            </a:p>
          </p:txBody>
        </p:sp>
      </p:grpSp>
      <p:grpSp>
        <p:nvGrpSpPr>
          <p:cNvPr id="3" name="Group 113"/>
          <p:cNvGrpSpPr>
            <a:grpSpLocks/>
          </p:cNvGrpSpPr>
          <p:nvPr/>
        </p:nvGrpSpPr>
        <p:grpSpPr bwMode="auto">
          <a:xfrm>
            <a:off x="3890963" y="874713"/>
            <a:ext cx="1949450" cy="3938587"/>
            <a:chOff x="2451" y="551"/>
            <a:chExt cx="1228" cy="2481"/>
          </a:xfrm>
        </p:grpSpPr>
        <p:pic>
          <p:nvPicPr>
            <p:cNvPr id="835687" name="Picture 103" descr="OriginalHOMABrain"/>
            <p:cNvPicPr>
              <a:picLocks noChangeAspect="1" noChangeArrowheads="1"/>
            </p:cNvPicPr>
            <p:nvPr/>
          </p:nvPicPr>
          <p:blipFill>
            <a:blip r:embed="rId4" cstate="print"/>
            <a:srcRect/>
            <a:stretch>
              <a:fillRect/>
            </a:stretch>
          </p:blipFill>
          <p:spPr bwMode="invGray">
            <a:xfrm>
              <a:off x="2451" y="551"/>
              <a:ext cx="1228" cy="1067"/>
            </a:xfrm>
            <a:prstGeom prst="rect">
              <a:avLst/>
            </a:prstGeom>
            <a:noFill/>
            <a:ln w="12700">
              <a:solidFill>
                <a:srgbClr val="C0C0C0"/>
              </a:solidFill>
              <a:miter lim="800000"/>
              <a:headEnd/>
              <a:tailEnd/>
            </a:ln>
          </p:spPr>
        </p:pic>
        <p:sp>
          <p:nvSpPr>
            <p:cNvPr id="835690" name="Oval 106"/>
            <p:cNvSpPr>
              <a:spLocks noChangeArrowheads="1"/>
            </p:cNvSpPr>
            <p:nvPr/>
          </p:nvSpPr>
          <p:spPr bwMode="invGray">
            <a:xfrm>
              <a:off x="2879" y="2236"/>
              <a:ext cx="526" cy="796"/>
            </a:xfrm>
            <a:prstGeom prst="ellipse">
              <a:avLst/>
            </a:prstGeom>
            <a:noFill/>
            <a:ln w="12700">
              <a:solidFill>
                <a:srgbClr val="C0C0C0"/>
              </a:solidFill>
              <a:round/>
              <a:headEnd/>
              <a:tailEnd/>
            </a:ln>
            <a:effectLst/>
          </p:spPr>
          <p:txBody>
            <a:bodyPr wrap="none" anchor="ctr"/>
            <a:lstStyle/>
            <a:p>
              <a:endParaRPr lang="ja-JP" altLang="en-US" b="0">
                <a:solidFill>
                  <a:srgbClr val="000000"/>
                </a:solidFill>
              </a:endParaRPr>
            </a:p>
          </p:txBody>
        </p:sp>
        <p:sp>
          <p:nvSpPr>
            <p:cNvPr id="835694" name="Line 110"/>
            <p:cNvSpPr>
              <a:spLocks noChangeShapeType="1"/>
            </p:cNvSpPr>
            <p:nvPr/>
          </p:nvSpPr>
          <p:spPr bwMode="invGray">
            <a:xfrm>
              <a:off x="3092" y="1618"/>
              <a:ext cx="34" cy="593"/>
            </a:xfrm>
            <a:prstGeom prst="line">
              <a:avLst/>
            </a:prstGeom>
            <a:noFill/>
            <a:ln w="12700">
              <a:solidFill>
                <a:srgbClr val="C0C0C0"/>
              </a:solidFill>
              <a:round/>
              <a:headEnd/>
              <a:tailEnd/>
            </a:ln>
            <a:effectLst/>
          </p:spPr>
          <p:txBody>
            <a:bodyPr/>
            <a:lstStyle/>
            <a:p>
              <a:endParaRPr lang="ja-JP" altLang="en-US" b="0">
                <a:solidFill>
                  <a:srgbClr val="000000"/>
                </a:solidFill>
              </a:endParaRPr>
            </a:p>
          </p:txBody>
        </p:sp>
      </p:grpSp>
      <p:grpSp>
        <p:nvGrpSpPr>
          <p:cNvPr id="4" name="Group 114"/>
          <p:cNvGrpSpPr>
            <a:grpSpLocks/>
          </p:cNvGrpSpPr>
          <p:nvPr/>
        </p:nvGrpSpPr>
        <p:grpSpPr bwMode="auto">
          <a:xfrm>
            <a:off x="5513388" y="228600"/>
            <a:ext cx="3040062" cy="4881563"/>
            <a:chOff x="3473" y="144"/>
            <a:chExt cx="1915" cy="3075"/>
          </a:xfrm>
        </p:grpSpPr>
        <p:pic>
          <p:nvPicPr>
            <p:cNvPr id="835688" name="Picture 104" descr="OriginalHOMAPeri"/>
            <p:cNvPicPr>
              <a:picLocks noChangeAspect="1" noChangeArrowheads="1"/>
            </p:cNvPicPr>
            <p:nvPr/>
          </p:nvPicPr>
          <p:blipFill>
            <a:blip r:embed="rId5" cstate="print"/>
            <a:srcRect/>
            <a:stretch>
              <a:fillRect/>
            </a:stretch>
          </p:blipFill>
          <p:spPr bwMode="invGray">
            <a:xfrm>
              <a:off x="3927" y="144"/>
              <a:ext cx="1326" cy="1621"/>
            </a:xfrm>
            <a:prstGeom prst="rect">
              <a:avLst/>
            </a:prstGeom>
            <a:noFill/>
            <a:ln w="12700">
              <a:solidFill>
                <a:srgbClr val="FF6600"/>
              </a:solidFill>
              <a:miter lim="800000"/>
              <a:headEnd/>
              <a:tailEnd/>
            </a:ln>
          </p:spPr>
        </p:pic>
        <p:sp>
          <p:nvSpPr>
            <p:cNvPr id="835691" name="Oval 107"/>
            <p:cNvSpPr>
              <a:spLocks noChangeArrowheads="1"/>
            </p:cNvSpPr>
            <p:nvPr/>
          </p:nvSpPr>
          <p:spPr bwMode="invGray">
            <a:xfrm>
              <a:off x="3473" y="2134"/>
              <a:ext cx="1915" cy="1085"/>
            </a:xfrm>
            <a:prstGeom prst="ellipse">
              <a:avLst/>
            </a:prstGeom>
            <a:noFill/>
            <a:ln w="12700">
              <a:solidFill>
                <a:srgbClr val="FF6600"/>
              </a:solidFill>
              <a:round/>
              <a:headEnd/>
              <a:tailEnd/>
            </a:ln>
            <a:effectLst/>
          </p:spPr>
          <p:txBody>
            <a:bodyPr wrap="none" anchor="ctr"/>
            <a:lstStyle/>
            <a:p>
              <a:endParaRPr lang="ja-JP" altLang="en-US" b="0">
                <a:solidFill>
                  <a:srgbClr val="000000"/>
                </a:solidFill>
              </a:endParaRPr>
            </a:p>
          </p:txBody>
        </p:sp>
        <p:sp>
          <p:nvSpPr>
            <p:cNvPr id="835695" name="Line 111"/>
            <p:cNvSpPr>
              <a:spLocks noChangeShapeType="1"/>
            </p:cNvSpPr>
            <p:nvPr/>
          </p:nvSpPr>
          <p:spPr bwMode="invGray">
            <a:xfrm flipH="1">
              <a:off x="4489" y="1762"/>
              <a:ext cx="68" cy="364"/>
            </a:xfrm>
            <a:prstGeom prst="line">
              <a:avLst/>
            </a:prstGeom>
            <a:noFill/>
            <a:ln w="12700">
              <a:solidFill>
                <a:srgbClr val="FF6600"/>
              </a:solidFill>
              <a:round/>
              <a:headEnd/>
              <a:tailEnd/>
            </a:ln>
            <a:effectLst/>
          </p:spPr>
          <p:txBody>
            <a:bodyPr/>
            <a:lstStyle/>
            <a:p>
              <a:endParaRPr lang="ja-JP" altLang="en-US" b="0">
                <a:solidFill>
                  <a:srgbClr val="000000"/>
                </a:solidFill>
              </a:endParaRPr>
            </a:p>
          </p:txBody>
        </p:sp>
      </p:grpSp>
    </p:spTree>
    <p:extLst>
      <p:ext uri="{BB962C8B-B14F-4D97-AF65-F5344CB8AC3E}">
        <p14:creationId xmlns:p14="http://schemas.microsoft.com/office/powerpoint/2010/main" val="314483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5699"/>
                                        </p:tgtEl>
                                        <p:attrNameLst>
                                          <p:attrName>style.visibility</p:attrName>
                                        </p:attrNameLst>
                                      </p:cBhvr>
                                      <p:to>
                                        <p:strVal val="visible"/>
                                      </p:to>
                                    </p:set>
                                    <p:animEffect transition="in" filter="blinds(horizontal)">
                                      <p:cBhvr>
                                        <p:cTn id="7" dur="500"/>
                                        <p:tgtEl>
                                          <p:spTgt spid="8356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69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ChangeArrowheads="1"/>
          </p:cNvSpPr>
          <p:nvPr/>
        </p:nvSpPr>
        <p:spPr bwMode="auto">
          <a:xfrm>
            <a:off x="3168650" y="184150"/>
            <a:ext cx="3274935" cy="492443"/>
          </a:xfrm>
          <a:prstGeom prst="rect">
            <a:avLst/>
          </a:prstGeom>
          <a:noFill/>
          <a:ln w="9525">
            <a:noFill/>
            <a:miter lim="800000"/>
            <a:headEnd/>
            <a:tailEnd/>
          </a:ln>
        </p:spPr>
        <p:txBody>
          <a:bodyPr wrap="none" lIns="0" tIns="0" rIns="0" bIns="0">
            <a:spAutoFit/>
          </a:bodyPr>
          <a:lstStyle/>
          <a:p>
            <a:r>
              <a:rPr lang="en-US" altLang="ja-JP" sz="3200" dirty="0" smtClean="0">
                <a:solidFill>
                  <a:srgbClr val="FFFF00"/>
                </a:solidFill>
                <a:effectLst>
                  <a:outerShdw blurRad="38100" dist="38100" dir="2700000" algn="tl">
                    <a:srgbClr val="000000"/>
                  </a:outerShdw>
                </a:effectLst>
                <a:latin typeface="平成角ゴシック" charset="-128"/>
                <a:ea typeface="平成角ゴシック" charset="-128"/>
              </a:rPr>
              <a:t>HOMA-IR</a:t>
            </a:r>
            <a:r>
              <a:rPr lang="ja-JP" altLang="en-US" sz="3200" dirty="0" err="1">
                <a:solidFill>
                  <a:srgbClr val="FFFF00"/>
                </a:solidFill>
                <a:effectLst>
                  <a:outerShdw blurRad="38100" dist="38100" dir="2700000" algn="tl">
                    <a:srgbClr val="000000"/>
                  </a:outerShdw>
                </a:effectLst>
                <a:latin typeface="平成角ゴシック" charset="-128"/>
                <a:ea typeface="平成角ゴシック" charset="-128"/>
              </a:rPr>
              <a:t>の算</a:t>
            </a:r>
            <a:r>
              <a:rPr lang="ja-JP" altLang="en-US" sz="3200" dirty="0">
                <a:solidFill>
                  <a:srgbClr val="FFFF00"/>
                </a:solidFill>
                <a:effectLst>
                  <a:outerShdw blurRad="38100" dist="38100" dir="2700000" algn="tl">
                    <a:srgbClr val="000000"/>
                  </a:outerShdw>
                </a:effectLst>
                <a:latin typeface="平成角ゴシック" charset="-128"/>
                <a:ea typeface="平成角ゴシック" charset="-128"/>
              </a:rPr>
              <a:t>出</a:t>
            </a:r>
            <a:endParaRPr lang="ja-JP" altLang="en-US" sz="3200" dirty="0">
              <a:solidFill>
                <a:srgbClr val="FFFF00"/>
              </a:solidFill>
              <a:effectLst>
                <a:outerShdw blurRad="38100" dist="38100" dir="2700000" algn="tl">
                  <a:srgbClr val="000000"/>
                </a:outerShdw>
              </a:effectLst>
              <a:latin typeface="Times" charset="0"/>
              <a:ea typeface="Osaka" charset="-128"/>
            </a:endParaRPr>
          </a:p>
        </p:txBody>
      </p:sp>
      <p:sp>
        <p:nvSpPr>
          <p:cNvPr id="964632" name="Rectangle 24"/>
          <p:cNvSpPr>
            <a:spLocks noChangeArrowheads="1"/>
          </p:cNvSpPr>
          <p:nvPr/>
        </p:nvSpPr>
        <p:spPr bwMode="auto">
          <a:xfrm>
            <a:off x="539750" y="1632943"/>
            <a:ext cx="4473575" cy="304800"/>
          </a:xfrm>
          <a:prstGeom prst="rect">
            <a:avLst/>
          </a:prstGeom>
          <a:noFill/>
          <a:ln w="9525">
            <a:noFill/>
            <a:miter lim="800000"/>
            <a:headEnd/>
            <a:tailEnd/>
          </a:ln>
        </p:spPr>
        <p:txBody>
          <a:bodyPr lIns="0" tIns="0" rIns="0" bIns="0">
            <a:spAutoFit/>
          </a:bodyPr>
          <a:lstStyle/>
          <a:p>
            <a:r>
              <a:rPr lang="en-US" altLang="ja-JP" sz="2000">
                <a:solidFill>
                  <a:srgbClr val="FFFF00"/>
                </a:solidFill>
                <a:effectLst>
                  <a:outerShdw blurRad="38100" dist="38100" dir="2700000" algn="tl">
                    <a:srgbClr val="000000"/>
                  </a:outerShdw>
                </a:effectLst>
                <a:latin typeface="ＭＳ Ｐゴシック" pitchFamily="50" charset="-128"/>
              </a:rPr>
              <a:t>rl=rp(=R)</a:t>
            </a:r>
            <a:r>
              <a:rPr lang="ja-JP" altLang="en-US" sz="2000">
                <a:solidFill>
                  <a:srgbClr val="FFFF00"/>
                </a:solidFill>
                <a:effectLst>
                  <a:outerShdw blurRad="38100" dist="38100" dir="2700000" algn="tl">
                    <a:srgbClr val="000000"/>
                  </a:outerShdw>
                </a:effectLst>
                <a:latin typeface="ＭＳ Ｐゴシック" pitchFamily="50" charset="-128"/>
              </a:rPr>
              <a:t>，</a:t>
            </a:r>
            <a:r>
              <a:rPr lang="en-US" altLang="ja-JP" sz="2000">
                <a:solidFill>
                  <a:srgbClr val="FFFF00"/>
                </a:solidFill>
                <a:effectLst>
                  <a:outerShdw blurRad="38100" dist="38100" dir="2700000" algn="tl">
                    <a:srgbClr val="000000"/>
                  </a:outerShdw>
                </a:effectLst>
                <a:latin typeface="ＭＳ Ｐゴシック" pitchFamily="50" charset="-128"/>
              </a:rPr>
              <a:t>fIRI=8 </a:t>
            </a:r>
            <a:r>
              <a:rPr lang="en-US" altLang="ja-JP">
                <a:solidFill>
                  <a:srgbClr val="FFFF00"/>
                </a:solidFill>
                <a:effectLst>
                  <a:outerShdw blurRad="38100" dist="38100" dir="2700000" algn="tl">
                    <a:srgbClr val="000000"/>
                  </a:outerShdw>
                </a:effectLst>
                <a:latin typeface="ＭＳ Ｐゴシック" pitchFamily="50" charset="-128"/>
              </a:rPr>
              <a:t>[</a:t>
            </a:r>
            <a:r>
              <a:rPr lang="en-US" altLang="ja-JP">
                <a:solidFill>
                  <a:srgbClr val="FFFF00"/>
                </a:solidFill>
                <a:effectLst>
                  <a:outerShdw blurRad="38100" dist="38100" dir="2700000" algn="tl">
                    <a:srgbClr val="000000"/>
                  </a:outerShdw>
                </a:effectLst>
                <a:latin typeface="Symbol" pitchFamily="18" charset="2"/>
              </a:rPr>
              <a:t>m</a:t>
            </a:r>
            <a:r>
              <a:rPr lang="en-US" altLang="ja-JP">
                <a:solidFill>
                  <a:srgbClr val="FFFF00"/>
                </a:solidFill>
                <a:effectLst>
                  <a:outerShdw blurRad="38100" dist="38100" dir="2700000" algn="tl">
                    <a:srgbClr val="000000"/>
                  </a:outerShdw>
                </a:effectLst>
                <a:latin typeface="ＭＳ Ｐゴシック" pitchFamily="50" charset="-128"/>
              </a:rPr>
              <a:t>U/ml]</a:t>
            </a:r>
            <a:r>
              <a:rPr lang="en-US" altLang="ja-JP" sz="2000">
                <a:solidFill>
                  <a:srgbClr val="FFFF00"/>
                </a:solidFill>
                <a:effectLst>
                  <a:outerShdw blurRad="38100" dist="38100" dir="2700000" algn="tl">
                    <a:srgbClr val="000000"/>
                  </a:outerShdw>
                </a:effectLst>
                <a:latin typeface="ＭＳ Ｐゴシック" pitchFamily="50" charset="-128"/>
              </a:rPr>
              <a:t> , fPG=6 </a:t>
            </a:r>
            <a:r>
              <a:rPr lang="en-US" altLang="ja-JP">
                <a:solidFill>
                  <a:srgbClr val="FFFF00"/>
                </a:solidFill>
                <a:effectLst>
                  <a:outerShdw blurRad="38100" dist="38100" dir="2700000" algn="tl">
                    <a:srgbClr val="000000"/>
                  </a:outerShdw>
                </a:effectLst>
                <a:latin typeface="ＭＳ Ｐゴシック" pitchFamily="50" charset="-128"/>
              </a:rPr>
              <a:t>[mmol/L]</a:t>
            </a:r>
          </a:p>
        </p:txBody>
      </p:sp>
      <p:sp>
        <p:nvSpPr>
          <p:cNvPr id="964633" name="Rectangle 25"/>
          <p:cNvSpPr>
            <a:spLocks noChangeArrowheads="1"/>
          </p:cNvSpPr>
          <p:nvPr/>
        </p:nvSpPr>
        <p:spPr bwMode="auto">
          <a:xfrm>
            <a:off x="6326188" y="1742481"/>
            <a:ext cx="215900"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rp</a:t>
            </a:r>
            <a:endParaRPr lang="en-US" altLang="ja-JP" sz="2400">
              <a:solidFill>
                <a:srgbClr val="000000"/>
              </a:solidFill>
              <a:latin typeface="Times" charset="0"/>
              <a:ea typeface="Osaka" charset="-128"/>
            </a:endParaRPr>
          </a:p>
        </p:txBody>
      </p:sp>
      <p:sp>
        <p:nvSpPr>
          <p:cNvPr id="964634" name="Rectangle 26"/>
          <p:cNvSpPr>
            <a:spLocks noChangeArrowheads="1"/>
          </p:cNvSpPr>
          <p:nvPr/>
        </p:nvSpPr>
        <p:spPr bwMode="auto">
          <a:xfrm>
            <a:off x="6303963" y="1717081"/>
            <a:ext cx="215900"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rp</a:t>
            </a:r>
            <a:endParaRPr lang="en-US" altLang="ja-JP" sz="2400">
              <a:solidFill>
                <a:srgbClr val="000000"/>
              </a:solidFill>
              <a:latin typeface="Times" charset="0"/>
              <a:ea typeface="Osaka" charset="-128"/>
            </a:endParaRPr>
          </a:p>
        </p:txBody>
      </p:sp>
      <p:sp>
        <p:nvSpPr>
          <p:cNvPr id="964635" name="Line 27"/>
          <p:cNvSpPr>
            <a:spLocks noChangeShapeType="1"/>
          </p:cNvSpPr>
          <p:nvPr/>
        </p:nvSpPr>
        <p:spPr bwMode="auto">
          <a:xfrm>
            <a:off x="6167438" y="1410693"/>
            <a:ext cx="688975" cy="1588"/>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636" name="Freeform 28"/>
          <p:cNvSpPr>
            <a:spLocks/>
          </p:cNvSpPr>
          <p:nvPr/>
        </p:nvSpPr>
        <p:spPr bwMode="auto">
          <a:xfrm>
            <a:off x="889000" y="824906"/>
            <a:ext cx="80963" cy="585787"/>
          </a:xfrm>
          <a:custGeom>
            <a:avLst/>
            <a:gdLst/>
            <a:ahLst/>
            <a:cxnLst>
              <a:cxn ang="0">
                <a:pos x="57" y="0"/>
              </a:cxn>
              <a:cxn ang="0">
                <a:pos x="0" y="24"/>
              </a:cxn>
              <a:cxn ang="0">
                <a:pos x="0" y="352"/>
              </a:cxn>
              <a:cxn ang="0">
                <a:pos x="57" y="369"/>
              </a:cxn>
            </a:cxnLst>
            <a:rect l="0" t="0" r="r" b="b"/>
            <a:pathLst>
              <a:path w="57" h="369">
                <a:moveTo>
                  <a:pt x="57" y="0"/>
                </a:moveTo>
                <a:lnTo>
                  <a:pt x="0" y="24"/>
                </a:lnTo>
                <a:lnTo>
                  <a:pt x="0" y="352"/>
                </a:lnTo>
                <a:lnTo>
                  <a:pt x="57" y="369"/>
                </a:lnTo>
              </a:path>
            </a:pathLst>
          </a:custGeom>
          <a:noFill/>
          <a:ln w="25400">
            <a:solidFill>
              <a:srgbClr val="FEFF55"/>
            </a:solidFill>
            <a:prstDash val="solid"/>
            <a:round/>
            <a:headEnd/>
            <a:tailEnd/>
          </a:ln>
        </p:spPr>
        <p:txBody>
          <a:bodyPr/>
          <a:lstStyle/>
          <a:p>
            <a:endParaRPr lang="ja-JP" altLang="en-US" sz="1800" b="0">
              <a:solidFill>
                <a:srgbClr val="000000"/>
              </a:solidFill>
            </a:endParaRPr>
          </a:p>
        </p:txBody>
      </p:sp>
      <p:sp>
        <p:nvSpPr>
          <p:cNvPr id="964637" name="Freeform 29"/>
          <p:cNvSpPr>
            <a:spLocks/>
          </p:cNvSpPr>
          <p:nvPr/>
        </p:nvSpPr>
        <p:spPr bwMode="auto">
          <a:xfrm>
            <a:off x="4562475" y="839193"/>
            <a:ext cx="79375" cy="582613"/>
          </a:xfrm>
          <a:custGeom>
            <a:avLst/>
            <a:gdLst/>
            <a:ahLst/>
            <a:cxnLst>
              <a:cxn ang="0">
                <a:pos x="0" y="0"/>
              </a:cxn>
              <a:cxn ang="0">
                <a:pos x="57" y="24"/>
              </a:cxn>
              <a:cxn ang="0">
                <a:pos x="57" y="352"/>
              </a:cxn>
              <a:cxn ang="0">
                <a:pos x="0" y="367"/>
              </a:cxn>
            </a:cxnLst>
            <a:rect l="0" t="0" r="r" b="b"/>
            <a:pathLst>
              <a:path w="57" h="367">
                <a:moveTo>
                  <a:pt x="0" y="0"/>
                </a:moveTo>
                <a:lnTo>
                  <a:pt x="57" y="24"/>
                </a:lnTo>
                <a:lnTo>
                  <a:pt x="57" y="352"/>
                </a:lnTo>
                <a:lnTo>
                  <a:pt x="0" y="367"/>
                </a:lnTo>
              </a:path>
            </a:pathLst>
          </a:custGeom>
          <a:noFill/>
          <a:ln w="25400">
            <a:solidFill>
              <a:srgbClr val="FEFF55"/>
            </a:solidFill>
            <a:prstDash val="solid"/>
            <a:round/>
            <a:headEnd/>
            <a:tailEnd/>
          </a:ln>
        </p:spPr>
        <p:txBody>
          <a:bodyPr/>
          <a:lstStyle/>
          <a:p>
            <a:endParaRPr lang="ja-JP" altLang="en-US" sz="1800" b="0">
              <a:solidFill>
                <a:srgbClr val="000000"/>
              </a:solidFill>
            </a:endParaRPr>
          </a:p>
        </p:txBody>
      </p:sp>
      <p:sp>
        <p:nvSpPr>
          <p:cNvPr id="964638" name="Rectangle 30"/>
          <p:cNvSpPr>
            <a:spLocks noChangeArrowheads="1"/>
          </p:cNvSpPr>
          <p:nvPr/>
        </p:nvSpPr>
        <p:spPr bwMode="auto">
          <a:xfrm>
            <a:off x="2584450" y="1143993"/>
            <a:ext cx="160338" cy="288925"/>
          </a:xfrm>
          <a:prstGeom prst="rect">
            <a:avLst/>
          </a:prstGeom>
          <a:noFill/>
          <a:ln w="9525">
            <a:noFill/>
            <a:miter lim="800000"/>
            <a:headEnd/>
            <a:tailEnd/>
          </a:ln>
        </p:spPr>
        <p:txBody>
          <a:bodyPr wrap="none" lIns="0" tIns="0" rIns="0" bIns="0">
            <a:spAutoFit/>
          </a:bodyPr>
          <a:lstStyle/>
          <a:p>
            <a:r>
              <a:rPr lang="en-US" altLang="ja-JP" sz="1900">
                <a:solidFill>
                  <a:srgbClr val="000000"/>
                </a:solidFill>
                <a:latin typeface="New York" charset="0"/>
                <a:ea typeface="Osaka" charset="-128"/>
              </a:rPr>
              <a:t>rl</a:t>
            </a:r>
            <a:endParaRPr lang="en-US" altLang="ja-JP" sz="2400">
              <a:solidFill>
                <a:srgbClr val="000000"/>
              </a:solidFill>
              <a:latin typeface="Times" charset="0"/>
              <a:ea typeface="Osaka" charset="-128"/>
            </a:endParaRPr>
          </a:p>
        </p:txBody>
      </p:sp>
      <p:sp>
        <p:nvSpPr>
          <p:cNvPr id="964639" name="Rectangle 31"/>
          <p:cNvSpPr>
            <a:spLocks noChangeArrowheads="1"/>
          </p:cNvSpPr>
          <p:nvPr/>
        </p:nvSpPr>
        <p:spPr bwMode="auto">
          <a:xfrm>
            <a:off x="2562225" y="1118593"/>
            <a:ext cx="160338" cy="288925"/>
          </a:xfrm>
          <a:prstGeom prst="rect">
            <a:avLst/>
          </a:prstGeom>
          <a:noFill/>
          <a:ln w="9525">
            <a:noFill/>
            <a:miter lim="800000"/>
            <a:headEnd/>
            <a:tailEnd/>
          </a:ln>
        </p:spPr>
        <p:txBody>
          <a:bodyPr wrap="none" lIns="0" tIns="0" rIns="0" bIns="0">
            <a:spAutoFit/>
          </a:bodyPr>
          <a:lstStyle/>
          <a:p>
            <a:r>
              <a:rPr lang="en-US" altLang="ja-JP" sz="1900">
                <a:solidFill>
                  <a:srgbClr val="FEFF55"/>
                </a:solidFill>
                <a:latin typeface="New York" charset="0"/>
                <a:ea typeface="Osaka" charset="-128"/>
              </a:rPr>
              <a:t>rl</a:t>
            </a:r>
            <a:endParaRPr lang="en-US" altLang="ja-JP" sz="2400">
              <a:solidFill>
                <a:srgbClr val="000000"/>
              </a:solidFill>
              <a:latin typeface="Times" charset="0"/>
              <a:ea typeface="Osaka" charset="-128"/>
            </a:endParaRPr>
          </a:p>
        </p:txBody>
      </p:sp>
      <p:sp>
        <p:nvSpPr>
          <p:cNvPr id="964640" name="Line 32"/>
          <p:cNvSpPr>
            <a:spLocks noChangeShapeType="1"/>
          </p:cNvSpPr>
          <p:nvPr/>
        </p:nvSpPr>
        <p:spPr bwMode="auto">
          <a:xfrm>
            <a:off x="2427288" y="1105893"/>
            <a:ext cx="461962" cy="1588"/>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641" name="Rectangle 33"/>
          <p:cNvSpPr>
            <a:spLocks noChangeArrowheads="1"/>
          </p:cNvSpPr>
          <p:nvPr/>
        </p:nvSpPr>
        <p:spPr bwMode="auto">
          <a:xfrm>
            <a:off x="2482850" y="813793"/>
            <a:ext cx="388938" cy="288925"/>
          </a:xfrm>
          <a:prstGeom prst="rect">
            <a:avLst/>
          </a:prstGeom>
          <a:noFill/>
          <a:ln w="9525">
            <a:noFill/>
            <a:miter lim="800000"/>
            <a:headEnd/>
            <a:tailEnd/>
          </a:ln>
        </p:spPr>
        <p:txBody>
          <a:bodyPr wrap="none" lIns="0" tIns="0" rIns="0" bIns="0">
            <a:spAutoFit/>
          </a:bodyPr>
          <a:lstStyle/>
          <a:p>
            <a:r>
              <a:rPr lang="en-US" altLang="ja-JP" sz="1900">
                <a:solidFill>
                  <a:srgbClr val="000000"/>
                </a:solidFill>
                <a:latin typeface="New York" charset="0"/>
                <a:ea typeface="Osaka" charset="-128"/>
              </a:rPr>
              <a:t>fIRI</a:t>
            </a:r>
            <a:endParaRPr lang="en-US" altLang="ja-JP" sz="2400">
              <a:solidFill>
                <a:srgbClr val="000000"/>
              </a:solidFill>
              <a:latin typeface="Times" charset="0"/>
              <a:ea typeface="Osaka" charset="-128"/>
            </a:endParaRPr>
          </a:p>
        </p:txBody>
      </p:sp>
      <p:sp>
        <p:nvSpPr>
          <p:cNvPr id="964642" name="Rectangle 34"/>
          <p:cNvSpPr>
            <a:spLocks noChangeArrowheads="1"/>
          </p:cNvSpPr>
          <p:nvPr/>
        </p:nvSpPr>
        <p:spPr bwMode="auto">
          <a:xfrm>
            <a:off x="2460625" y="788393"/>
            <a:ext cx="388938" cy="288925"/>
          </a:xfrm>
          <a:prstGeom prst="rect">
            <a:avLst/>
          </a:prstGeom>
          <a:noFill/>
          <a:ln w="9525">
            <a:noFill/>
            <a:miter lim="800000"/>
            <a:headEnd/>
            <a:tailEnd/>
          </a:ln>
        </p:spPr>
        <p:txBody>
          <a:bodyPr wrap="none" lIns="0" tIns="0" rIns="0" bIns="0">
            <a:spAutoFit/>
          </a:bodyPr>
          <a:lstStyle/>
          <a:p>
            <a:r>
              <a:rPr lang="en-US" altLang="ja-JP" sz="1900">
                <a:solidFill>
                  <a:srgbClr val="FEFF55"/>
                </a:solidFill>
                <a:latin typeface="New York" charset="0"/>
                <a:ea typeface="Osaka" charset="-128"/>
              </a:rPr>
              <a:t>fIRI</a:t>
            </a:r>
            <a:endParaRPr lang="en-US" altLang="ja-JP" sz="2400">
              <a:solidFill>
                <a:srgbClr val="000000"/>
              </a:solidFill>
              <a:latin typeface="Times" charset="0"/>
              <a:ea typeface="Osaka" charset="-128"/>
            </a:endParaRPr>
          </a:p>
        </p:txBody>
      </p:sp>
      <p:sp>
        <p:nvSpPr>
          <p:cNvPr id="964643" name="Rectangle 35"/>
          <p:cNvSpPr>
            <a:spLocks noChangeArrowheads="1"/>
          </p:cNvSpPr>
          <p:nvPr/>
        </p:nvSpPr>
        <p:spPr bwMode="auto">
          <a:xfrm>
            <a:off x="4913313" y="1259881"/>
            <a:ext cx="246062"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1+</a:t>
            </a:r>
            <a:endParaRPr lang="en-US" altLang="ja-JP" sz="2400">
              <a:solidFill>
                <a:srgbClr val="000000"/>
              </a:solidFill>
              <a:latin typeface="Times" charset="0"/>
              <a:ea typeface="Osaka" charset="-128"/>
            </a:endParaRPr>
          </a:p>
        </p:txBody>
      </p:sp>
      <p:sp>
        <p:nvSpPr>
          <p:cNvPr id="964644" name="Rectangle 36"/>
          <p:cNvSpPr>
            <a:spLocks noChangeArrowheads="1"/>
          </p:cNvSpPr>
          <p:nvPr/>
        </p:nvSpPr>
        <p:spPr bwMode="auto">
          <a:xfrm>
            <a:off x="4889500" y="1234481"/>
            <a:ext cx="246063"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1+</a:t>
            </a:r>
            <a:endParaRPr lang="en-US" altLang="ja-JP" sz="2400">
              <a:solidFill>
                <a:srgbClr val="000000"/>
              </a:solidFill>
              <a:latin typeface="Times" charset="0"/>
              <a:ea typeface="Osaka" charset="-128"/>
            </a:endParaRPr>
          </a:p>
        </p:txBody>
      </p:sp>
      <p:sp>
        <p:nvSpPr>
          <p:cNvPr id="964645" name="Rectangle 37"/>
          <p:cNvSpPr>
            <a:spLocks noChangeArrowheads="1"/>
          </p:cNvSpPr>
          <p:nvPr/>
        </p:nvSpPr>
        <p:spPr bwMode="auto">
          <a:xfrm>
            <a:off x="5094288" y="840781"/>
            <a:ext cx="301625"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0.4</a:t>
            </a:r>
            <a:endParaRPr lang="en-US" altLang="ja-JP" sz="2400">
              <a:solidFill>
                <a:srgbClr val="000000"/>
              </a:solidFill>
              <a:latin typeface="Times" charset="0"/>
              <a:ea typeface="Osaka" charset="-128"/>
            </a:endParaRPr>
          </a:p>
        </p:txBody>
      </p:sp>
      <p:sp>
        <p:nvSpPr>
          <p:cNvPr id="964646" name="Rectangle 38"/>
          <p:cNvSpPr>
            <a:spLocks noChangeArrowheads="1"/>
          </p:cNvSpPr>
          <p:nvPr/>
        </p:nvSpPr>
        <p:spPr bwMode="auto">
          <a:xfrm>
            <a:off x="5072063" y="815381"/>
            <a:ext cx="301625"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0.4</a:t>
            </a:r>
            <a:endParaRPr lang="en-US" altLang="ja-JP" sz="2400">
              <a:solidFill>
                <a:srgbClr val="000000"/>
              </a:solidFill>
              <a:latin typeface="Times" charset="0"/>
              <a:ea typeface="Osaka" charset="-128"/>
            </a:endParaRPr>
          </a:p>
        </p:txBody>
      </p:sp>
      <p:sp>
        <p:nvSpPr>
          <p:cNvPr id="964647" name="Rectangle 39"/>
          <p:cNvSpPr>
            <a:spLocks noChangeArrowheads="1"/>
          </p:cNvSpPr>
          <p:nvPr/>
        </p:nvSpPr>
        <p:spPr bwMode="auto">
          <a:xfrm>
            <a:off x="5253038" y="1145581"/>
            <a:ext cx="301625"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0.1</a:t>
            </a:r>
            <a:endParaRPr lang="en-US" altLang="ja-JP" sz="2400">
              <a:solidFill>
                <a:srgbClr val="000000"/>
              </a:solidFill>
              <a:latin typeface="Times" charset="0"/>
              <a:ea typeface="Osaka" charset="-128"/>
            </a:endParaRPr>
          </a:p>
        </p:txBody>
      </p:sp>
      <p:sp>
        <p:nvSpPr>
          <p:cNvPr id="964648" name="Rectangle 40"/>
          <p:cNvSpPr>
            <a:spLocks noChangeArrowheads="1"/>
          </p:cNvSpPr>
          <p:nvPr/>
        </p:nvSpPr>
        <p:spPr bwMode="auto">
          <a:xfrm>
            <a:off x="5229225" y="1120181"/>
            <a:ext cx="301625"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0.1</a:t>
            </a:r>
            <a:endParaRPr lang="en-US" altLang="ja-JP" sz="2400">
              <a:solidFill>
                <a:srgbClr val="000000"/>
              </a:solidFill>
              <a:latin typeface="Times" charset="0"/>
              <a:ea typeface="Osaka" charset="-128"/>
            </a:endParaRPr>
          </a:p>
        </p:txBody>
      </p:sp>
      <p:sp>
        <p:nvSpPr>
          <p:cNvPr id="964649" name="Line 41"/>
          <p:cNvSpPr>
            <a:spLocks noChangeShapeType="1"/>
          </p:cNvSpPr>
          <p:nvPr/>
        </p:nvSpPr>
        <p:spPr bwMode="auto">
          <a:xfrm>
            <a:off x="5195888" y="1383706"/>
            <a:ext cx="417512" cy="1587"/>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650" name="Rectangle 42"/>
          <p:cNvSpPr>
            <a:spLocks noChangeArrowheads="1"/>
          </p:cNvSpPr>
          <p:nvPr/>
        </p:nvSpPr>
        <p:spPr bwMode="auto">
          <a:xfrm>
            <a:off x="5253038" y="1450381"/>
            <a:ext cx="384175"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fPG</a:t>
            </a:r>
            <a:endParaRPr lang="en-US" altLang="ja-JP" sz="2400">
              <a:solidFill>
                <a:srgbClr val="000000"/>
              </a:solidFill>
              <a:latin typeface="Times" charset="0"/>
              <a:ea typeface="Osaka" charset="-128"/>
            </a:endParaRPr>
          </a:p>
        </p:txBody>
      </p:sp>
      <p:sp>
        <p:nvSpPr>
          <p:cNvPr id="964651" name="Rectangle 43"/>
          <p:cNvSpPr>
            <a:spLocks noChangeArrowheads="1"/>
          </p:cNvSpPr>
          <p:nvPr/>
        </p:nvSpPr>
        <p:spPr bwMode="auto">
          <a:xfrm>
            <a:off x="5229225" y="1424981"/>
            <a:ext cx="384175"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fPG</a:t>
            </a:r>
            <a:endParaRPr lang="en-US" altLang="ja-JP" sz="2400">
              <a:solidFill>
                <a:srgbClr val="000000"/>
              </a:solidFill>
              <a:latin typeface="Times" charset="0"/>
              <a:ea typeface="Osaka" charset="-128"/>
            </a:endParaRPr>
          </a:p>
        </p:txBody>
      </p:sp>
      <p:sp>
        <p:nvSpPr>
          <p:cNvPr id="964652" name="Line 44"/>
          <p:cNvSpPr>
            <a:spLocks noChangeShapeType="1"/>
          </p:cNvSpPr>
          <p:nvPr/>
        </p:nvSpPr>
        <p:spPr bwMode="auto">
          <a:xfrm>
            <a:off x="4902200" y="1093193"/>
            <a:ext cx="768350" cy="1588"/>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653" name="Line 45"/>
          <p:cNvSpPr>
            <a:spLocks noChangeShapeType="1"/>
          </p:cNvSpPr>
          <p:nvPr/>
        </p:nvSpPr>
        <p:spPr bwMode="auto">
          <a:xfrm>
            <a:off x="5897563" y="1105893"/>
            <a:ext cx="1060450" cy="1588"/>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654" name="Rectangle 46"/>
          <p:cNvSpPr>
            <a:spLocks noChangeArrowheads="1"/>
          </p:cNvSpPr>
          <p:nvPr/>
        </p:nvSpPr>
        <p:spPr bwMode="auto">
          <a:xfrm>
            <a:off x="5862638" y="1285281"/>
            <a:ext cx="246062"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1+</a:t>
            </a:r>
            <a:endParaRPr lang="en-US" altLang="ja-JP" sz="2400">
              <a:solidFill>
                <a:srgbClr val="000000"/>
              </a:solidFill>
              <a:latin typeface="Times" charset="0"/>
              <a:ea typeface="Osaka" charset="-128"/>
            </a:endParaRPr>
          </a:p>
        </p:txBody>
      </p:sp>
      <p:sp>
        <p:nvSpPr>
          <p:cNvPr id="964655" name="Rectangle 47"/>
          <p:cNvSpPr>
            <a:spLocks noChangeArrowheads="1"/>
          </p:cNvSpPr>
          <p:nvPr/>
        </p:nvSpPr>
        <p:spPr bwMode="auto">
          <a:xfrm>
            <a:off x="5838825" y="1259881"/>
            <a:ext cx="246063"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1+</a:t>
            </a:r>
            <a:endParaRPr lang="en-US" altLang="ja-JP" sz="2400">
              <a:solidFill>
                <a:srgbClr val="000000"/>
              </a:solidFill>
              <a:latin typeface="Times" charset="0"/>
              <a:ea typeface="Osaka" charset="-128"/>
            </a:endParaRPr>
          </a:p>
        </p:txBody>
      </p:sp>
      <p:sp>
        <p:nvSpPr>
          <p:cNvPr id="964656" name="Rectangle 48"/>
          <p:cNvSpPr>
            <a:spLocks noChangeArrowheads="1"/>
          </p:cNvSpPr>
          <p:nvPr/>
        </p:nvSpPr>
        <p:spPr bwMode="auto">
          <a:xfrm>
            <a:off x="6381750" y="1158281"/>
            <a:ext cx="241300"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14</a:t>
            </a:r>
            <a:endParaRPr lang="en-US" altLang="ja-JP" sz="2400">
              <a:solidFill>
                <a:srgbClr val="000000"/>
              </a:solidFill>
              <a:latin typeface="Times" charset="0"/>
              <a:ea typeface="Osaka" charset="-128"/>
            </a:endParaRPr>
          </a:p>
        </p:txBody>
      </p:sp>
      <p:sp>
        <p:nvSpPr>
          <p:cNvPr id="964657" name="Rectangle 49"/>
          <p:cNvSpPr>
            <a:spLocks noChangeArrowheads="1"/>
          </p:cNvSpPr>
          <p:nvPr/>
        </p:nvSpPr>
        <p:spPr bwMode="auto">
          <a:xfrm>
            <a:off x="6359525" y="1131293"/>
            <a:ext cx="241300" cy="258763"/>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14</a:t>
            </a:r>
            <a:endParaRPr lang="en-US" altLang="ja-JP" sz="2400">
              <a:solidFill>
                <a:srgbClr val="000000"/>
              </a:solidFill>
              <a:latin typeface="Times" charset="0"/>
              <a:ea typeface="Osaka" charset="-128"/>
            </a:endParaRPr>
          </a:p>
        </p:txBody>
      </p:sp>
      <p:sp>
        <p:nvSpPr>
          <p:cNvPr id="964658" name="Rectangle 50"/>
          <p:cNvSpPr>
            <a:spLocks noChangeArrowheads="1"/>
          </p:cNvSpPr>
          <p:nvPr/>
        </p:nvSpPr>
        <p:spPr bwMode="auto">
          <a:xfrm>
            <a:off x="6246813" y="1488481"/>
            <a:ext cx="347662"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fIRI</a:t>
            </a:r>
            <a:endParaRPr lang="en-US" altLang="ja-JP" sz="2400">
              <a:solidFill>
                <a:srgbClr val="000000"/>
              </a:solidFill>
              <a:latin typeface="Times" charset="0"/>
              <a:ea typeface="Osaka" charset="-128"/>
            </a:endParaRPr>
          </a:p>
        </p:txBody>
      </p:sp>
      <p:sp>
        <p:nvSpPr>
          <p:cNvPr id="964659" name="Rectangle 51"/>
          <p:cNvSpPr>
            <a:spLocks noChangeArrowheads="1"/>
          </p:cNvSpPr>
          <p:nvPr/>
        </p:nvSpPr>
        <p:spPr bwMode="auto">
          <a:xfrm>
            <a:off x="6224588" y="1463081"/>
            <a:ext cx="347662"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fIRI</a:t>
            </a:r>
            <a:endParaRPr lang="en-US" altLang="ja-JP" sz="2400">
              <a:solidFill>
                <a:srgbClr val="000000"/>
              </a:solidFill>
              <a:latin typeface="Times" charset="0"/>
              <a:ea typeface="Osaka" charset="-128"/>
            </a:endParaRPr>
          </a:p>
        </p:txBody>
      </p:sp>
      <p:sp>
        <p:nvSpPr>
          <p:cNvPr id="964660" name="Line 52"/>
          <p:cNvSpPr>
            <a:spLocks noChangeShapeType="1"/>
          </p:cNvSpPr>
          <p:nvPr/>
        </p:nvSpPr>
        <p:spPr bwMode="auto">
          <a:xfrm>
            <a:off x="6191250" y="1740893"/>
            <a:ext cx="428625" cy="1588"/>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661" name="Rectangle 53"/>
          <p:cNvSpPr>
            <a:spLocks noChangeArrowheads="1"/>
          </p:cNvSpPr>
          <p:nvPr/>
        </p:nvSpPr>
        <p:spPr bwMode="auto">
          <a:xfrm>
            <a:off x="6721475" y="1628181"/>
            <a:ext cx="246063"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+2</a:t>
            </a:r>
            <a:endParaRPr lang="en-US" altLang="ja-JP" sz="2400">
              <a:solidFill>
                <a:srgbClr val="000000"/>
              </a:solidFill>
              <a:latin typeface="Times" charset="0"/>
              <a:ea typeface="Osaka" charset="-128"/>
            </a:endParaRPr>
          </a:p>
        </p:txBody>
      </p:sp>
      <p:sp>
        <p:nvSpPr>
          <p:cNvPr id="964662" name="Rectangle 54"/>
          <p:cNvSpPr>
            <a:spLocks noChangeArrowheads="1"/>
          </p:cNvSpPr>
          <p:nvPr/>
        </p:nvSpPr>
        <p:spPr bwMode="auto">
          <a:xfrm>
            <a:off x="6699250" y="1602781"/>
            <a:ext cx="246063"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+2</a:t>
            </a:r>
            <a:endParaRPr lang="en-US" altLang="ja-JP" sz="2400">
              <a:solidFill>
                <a:srgbClr val="000000"/>
              </a:solidFill>
              <a:latin typeface="Times" charset="0"/>
              <a:ea typeface="Osaka" charset="-128"/>
            </a:endParaRPr>
          </a:p>
        </p:txBody>
      </p:sp>
      <p:sp>
        <p:nvSpPr>
          <p:cNvPr id="964663" name="Rectangle 55"/>
          <p:cNvSpPr>
            <a:spLocks noChangeArrowheads="1"/>
          </p:cNvSpPr>
          <p:nvPr/>
        </p:nvSpPr>
        <p:spPr bwMode="auto">
          <a:xfrm>
            <a:off x="6292850" y="853481"/>
            <a:ext cx="301625"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1.2</a:t>
            </a:r>
            <a:endParaRPr lang="en-US" altLang="ja-JP" sz="2400">
              <a:solidFill>
                <a:srgbClr val="000000"/>
              </a:solidFill>
              <a:latin typeface="Times" charset="0"/>
              <a:ea typeface="Osaka" charset="-128"/>
            </a:endParaRPr>
          </a:p>
        </p:txBody>
      </p:sp>
      <p:sp>
        <p:nvSpPr>
          <p:cNvPr id="964664" name="Rectangle 56"/>
          <p:cNvSpPr>
            <a:spLocks noChangeArrowheads="1"/>
          </p:cNvSpPr>
          <p:nvPr/>
        </p:nvSpPr>
        <p:spPr bwMode="auto">
          <a:xfrm>
            <a:off x="6269038" y="826493"/>
            <a:ext cx="301625" cy="258763"/>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1.2</a:t>
            </a:r>
            <a:endParaRPr lang="en-US" altLang="ja-JP" sz="2400">
              <a:solidFill>
                <a:srgbClr val="000000"/>
              </a:solidFill>
              <a:latin typeface="Times" charset="0"/>
              <a:ea typeface="Osaka" charset="-128"/>
            </a:endParaRPr>
          </a:p>
        </p:txBody>
      </p:sp>
      <p:sp>
        <p:nvSpPr>
          <p:cNvPr id="964665" name="Rectangle 57"/>
          <p:cNvSpPr>
            <a:spLocks noChangeArrowheads="1"/>
          </p:cNvSpPr>
          <p:nvPr/>
        </p:nvSpPr>
        <p:spPr bwMode="auto">
          <a:xfrm>
            <a:off x="7377113" y="853481"/>
            <a:ext cx="120650"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1</a:t>
            </a:r>
            <a:endParaRPr lang="en-US" altLang="ja-JP" sz="2400">
              <a:solidFill>
                <a:srgbClr val="000000"/>
              </a:solidFill>
              <a:latin typeface="Times" charset="0"/>
              <a:ea typeface="Osaka" charset="-128"/>
            </a:endParaRPr>
          </a:p>
        </p:txBody>
      </p:sp>
      <p:sp>
        <p:nvSpPr>
          <p:cNvPr id="964666" name="Rectangle 58"/>
          <p:cNvSpPr>
            <a:spLocks noChangeArrowheads="1"/>
          </p:cNvSpPr>
          <p:nvPr/>
        </p:nvSpPr>
        <p:spPr bwMode="auto">
          <a:xfrm>
            <a:off x="7354888" y="826493"/>
            <a:ext cx="120650" cy="258763"/>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1</a:t>
            </a:r>
            <a:endParaRPr lang="en-US" altLang="ja-JP" sz="2400">
              <a:solidFill>
                <a:srgbClr val="000000"/>
              </a:solidFill>
              <a:latin typeface="Times" charset="0"/>
              <a:ea typeface="Osaka" charset="-128"/>
            </a:endParaRPr>
          </a:p>
        </p:txBody>
      </p:sp>
      <p:sp>
        <p:nvSpPr>
          <p:cNvPr id="964667" name="Rectangle 59"/>
          <p:cNvSpPr>
            <a:spLocks noChangeArrowheads="1"/>
          </p:cNvSpPr>
          <p:nvPr/>
        </p:nvSpPr>
        <p:spPr bwMode="auto">
          <a:xfrm>
            <a:off x="7297738" y="1170981"/>
            <a:ext cx="301625"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0.4</a:t>
            </a:r>
            <a:endParaRPr lang="en-US" altLang="ja-JP" sz="2400">
              <a:solidFill>
                <a:srgbClr val="000000"/>
              </a:solidFill>
              <a:latin typeface="Times" charset="0"/>
              <a:ea typeface="Osaka" charset="-128"/>
            </a:endParaRPr>
          </a:p>
        </p:txBody>
      </p:sp>
      <p:sp>
        <p:nvSpPr>
          <p:cNvPr id="964668" name="Rectangle 60"/>
          <p:cNvSpPr>
            <a:spLocks noChangeArrowheads="1"/>
          </p:cNvSpPr>
          <p:nvPr/>
        </p:nvSpPr>
        <p:spPr bwMode="auto">
          <a:xfrm>
            <a:off x="7275513" y="1145581"/>
            <a:ext cx="301625"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0.4</a:t>
            </a:r>
            <a:endParaRPr lang="en-US" altLang="ja-JP" sz="2400">
              <a:solidFill>
                <a:srgbClr val="000000"/>
              </a:solidFill>
              <a:latin typeface="Times" charset="0"/>
              <a:ea typeface="Osaka" charset="-128"/>
            </a:endParaRPr>
          </a:p>
        </p:txBody>
      </p:sp>
      <p:sp>
        <p:nvSpPr>
          <p:cNvPr id="964669" name="Line 61"/>
          <p:cNvSpPr>
            <a:spLocks noChangeShapeType="1"/>
          </p:cNvSpPr>
          <p:nvPr/>
        </p:nvSpPr>
        <p:spPr bwMode="auto">
          <a:xfrm>
            <a:off x="7262813" y="1105893"/>
            <a:ext cx="317500" cy="1588"/>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670" name="Rectangle 62"/>
          <p:cNvSpPr>
            <a:spLocks noChangeArrowheads="1"/>
          </p:cNvSpPr>
          <p:nvPr/>
        </p:nvSpPr>
        <p:spPr bwMode="auto">
          <a:xfrm>
            <a:off x="7966075" y="1272581"/>
            <a:ext cx="246063"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1+</a:t>
            </a:r>
            <a:endParaRPr lang="en-US" altLang="ja-JP" sz="2400">
              <a:solidFill>
                <a:srgbClr val="000000"/>
              </a:solidFill>
              <a:latin typeface="Times" charset="0"/>
              <a:ea typeface="Osaka" charset="-128"/>
            </a:endParaRPr>
          </a:p>
        </p:txBody>
      </p:sp>
      <p:sp>
        <p:nvSpPr>
          <p:cNvPr id="964671" name="Rectangle 63"/>
          <p:cNvSpPr>
            <a:spLocks noChangeArrowheads="1"/>
          </p:cNvSpPr>
          <p:nvPr/>
        </p:nvSpPr>
        <p:spPr bwMode="auto">
          <a:xfrm>
            <a:off x="7942263" y="1245593"/>
            <a:ext cx="246062" cy="258763"/>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1+</a:t>
            </a:r>
            <a:endParaRPr lang="en-US" altLang="ja-JP" sz="2400">
              <a:solidFill>
                <a:srgbClr val="000000"/>
              </a:solidFill>
              <a:latin typeface="Times" charset="0"/>
              <a:ea typeface="Osaka" charset="-128"/>
            </a:endParaRPr>
          </a:p>
        </p:txBody>
      </p:sp>
      <p:sp>
        <p:nvSpPr>
          <p:cNvPr id="964672" name="Rectangle 64"/>
          <p:cNvSpPr>
            <a:spLocks noChangeArrowheads="1"/>
          </p:cNvSpPr>
          <p:nvPr/>
        </p:nvSpPr>
        <p:spPr bwMode="auto">
          <a:xfrm>
            <a:off x="8191500" y="853481"/>
            <a:ext cx="120650"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1</a:t>
            </a:r>
            <a:endParaRPr lang="en-US" altLang="ja-JP" sz="2400">
              <a:solidFill>
                <a:srgbClr val="000000"/>
              </a:solidFill>
              <a:latin typeface="Times" charset="0"/>
              <a:ea typeface="Osaka" charset="-128"/>
            </a:endParaRPr>
          </a:p>
        </p:txBody>
      </p:sp>
      <p:sp>
        <p:nvSpPr>
          <p:cNvPr id="964673" name="Rectangle 65"/>
          <p:cNvSpPr>
            <a:spLocks noChangeArrowheads="1"/>
          </p:cNvSpPr>
          <p:nvPr/>
        </p:nvSpPr>
        <p:spPr bwMode="auto">
          <a:xfrm>
            <a:off x="8169275" y="826493"/>
            <a:ext cx="120650" cy="258763"/>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1</a:t>
            </a:r>
            <a:endParaRPr lang="en-US" altLang="ja-JP" sz="2400">
              <a:solidFill>
                <a:srgbClr val="000000"/>
              </a:solidFill>
              <a:latin typeface="Times" charset="0"/>
              <a:ea typeface="Osaka" charset="-128"/>
            </a:endParaRPr>
          </a:p>
        </p:txBody>
      </p:sp>
      <p:sp>
        <p:nvSpPr>
          <p:cNvPr id="964674" name="Rectangle 66"/>
          <p:cNvSpPr>
            <a:spLocks noChangeArrowheads="1"/>
          </p:cNvSpPr>
          <p:nvPr/>
        </p:nvSpPr>
        <p:spPr bwMode="auto">
          <a:xfrm>
            <a:off x="8439150" y="1170981"/>
            <a:ext cx="120650"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6</a:t>
            </a:r>
            <a:endParaRPr lang="en-US" altLang="ja-JP" sz="2400">
              <a:solidFill>
                <a:srgbClr val="000000"/>
              </a:solidFill>
              <a:latin typeface="Times" charset="0"/>
              <a:ea typeface="Osaka" charset="-128"/>
            </a:endParaRPr>
          </a:p>
        </p:txBody>
      </p:sp>
      <p:sp>
        <p:nvSpPr>
          <p:cNvPr id="964675" name="Rectangle 67"/>
          <p:cNvSpPr>
            <a:spLocks noChangeArrowheads="1"/>
          </p:cNvSpPr>
          <p:nvPr/>
        </p:nvSpPr>
        <p:spPr bwMode="auto">
          <a:xfrm>
            <a:off x="8415338" y="1145581"/>
            <a:ext cx="120650"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6</a:t>
            </a:r>
            <a:endParaRPr lang="en-US" altLang="ja-JP" sz="2400">
              <a:solidFill>
                <a:srgbClr val="000000"/>
              </a:solidFill>
              <a:latin typeface="Times" charset="0"/>
              <a:ea typeface="Osaka" charset="-128"/>
            </a:endParaRPr>
          </a:p>
        </p:txBody>
      </p:sp>
      <p:sp>
        <p:nvSpPr>
          <p:cNvPr id="964676" name="Line 68"/>
          <p:cNvSpPr>
            <a:spLocks noChangeShapeType="1"/>
          </p:cNvSpPr>
          <p:nvPr/>
        </p:nvSpPr>
        <p:spPr bwMode="auto">
          <a:xfrm>
            <a:off x="7997825" y="1117006"/>
            <a:ext cx="577850" cy="1587"/>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677" name="Line 69"/>
          <p:cNvSpPr>
            <a:spLocks noChangeShapeType="1"/>
          </p:cNvSpPr>
          <p:nvPr/>
        </p:nvSpPr>
        <p:spPr bwMode="auto">
          <a:xfrm>
            <a:off x="8291513" y="1410693"/>
            <a:ext cx="361950" cy="1588"/>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678" name="Rectangle 70"/>
          <p:cNvSpPr>
            <a:spLocks noChangeArrowheads="1"/>
          </p:cNvSpPr>
          <p:nvPr/>
        </p:nvSpPr>
        <p:spPr bwMode="auto">
          <a:xfrm>
            <a:off x="8313738" y="1501181"/>
            <a:ext cx="384175"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fPG</a:t>
            </a:r>
            <a:endParaRPr lang="en-US" altLang="ja-JP" sz="2400">
              <a:solidFill>
                <a:srgbClr val="000000"/>
              </a:solidFill>
              <a:latin typeface="Times" charset="0"/>
              <a:ea typeface="Osaka" charset="-128"/>
            </a:endParaRPr>
          </a:p>
        </p:txBody>
      </p:sp>
      <p:sp>
        <p:nvSpPr>
          <p:cNvPr id="964679" name="Rectangle 71"/>
          <p:cNvSpPr>
            <a:spLocks noChangeArrowheads="1"/>
          </p:cNvSpPr>
          <p:nvPr/>
        </p:nvSpPr>
        <p:spPr bwMode="auto">
          <a:xfrm>
            <a:off x="8291513" y="1475781"/>
            <a:ext cx="384175"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fPG</a:t>
            </a:r>
            <a:endParaRPr lang="en-US" altLang="ja-JP" sz="2400">
              <a:solidFill>
                <a:srgbClr val="000000"/>
              </a:solidFill>
              <a:latin typeface="Times" charset="0"/>
              <a:ea typeface="Osaka" charset="-128"/>
            </a:endParaRPr>
          </a:p>
        </p:txBody>
      </p:sp>
      <p:sp>
        <p:nvSpPr>
          <p:cNvPr id="964680" name="Freeform 72"/>
          <p:cNvSpPr>
            <a:spLocks/>
          </p:cNvSpPr>
          <p:nvPr/>
        </p:nvSpPr>
        <p:spPr bwMode="auto">
          <a:xfrm>
            <a:off x="2935288" y="824906"/>
            <a:ext cx="80962" cy="534987"/>
          </a:xfrm>
          <a:custGeom>
            <a:avLst/>
            <a:gdLst/>
            <a:ahLst/>
            <a:cxnLst>
              <a:cxn ang="0">
                <a:pos x="0" y="0"/>
              </a:cxn>
              <a:cxn ang="0">
                <a:pos x="57" y="16"/>
              </a:cxn>
              <a:cxn ang="0">
                <a:pos x="57" y="328"/>
              </a:cxn>
              <a:cxn ang="0">
                <a:pos x="0" y="337"/>
              </a:cxn>
            </a:cxnLst>
            <a:rect l="0" t="0" r="r" b="b"/>
            <a:pathLst>
              <a:path w="57" h="337">
                <a:moveTo>
                  <a:pt x="0" y="0"/>
                </a:moveTo>
                <a:lnTo>
                  <a:pt x="57" y="16"/>
                </a:lnTo>
                <a:lnTo>
                  <a:pt x="57" y="328"/>
                </a:lnTo>
                <a:lnTo>
                  <a:pt x="0" y="337"/>
                </a:lnTo>
              </a:path>
            </a:pathLst>
          </a:custGeom>
          <a:noFill/>
          <a:ln w="25400">
            <a:solidFill>
              <a:srgbClr val="FEFF55"/>
            </a:solidFill>
            <a:prstDash val="solid"/>
            <a:round/>
            <a:headEnd/>
            <a:tailEnd/>
          </a:ln>
        </p:spPr>
        <p:txBody>
          <a:bodyPr/>
          <a:lstStyle/>
          <a:p>
            <a:endParaRPr lang="ja-JP" altLang="en-US" sz="1800" b="0">
              <a:solidFill>
                <a:srgbClr val="000000"/>
              </a:solidFill>
            </a:endParaRPr>
          </a:p>
        </p:txBody>
      </p:sp>
      <p:sp>
        <p:nvSpPr>
          <p:cNvPr id="964681" name="Freeform 73"/>
          <p:cNvSpPr>
            <a:spLocks/>
          </p:cNvSpPr>
          <p:nvPr/>
        </p:nvSpPr>
        <p:spPr bwMode="auto">
          <a:xfrm>
            <a:off x="2325688" y="812206"/>
            <a:ext cx="79375" cy="533400"/>
          </a:xfrm>
          <a:custGeom>
            <a:avLst/>
            <a:gdLst/>
            <a:ahLst/>
            <a:cxnLst>
              <a:cxn ang="0">
                <a:pos x="56" y="0"/>
              </a:cxn>
              <a:cxn ang="0">
                <a:pos x="0" y="17"/>
              </a:cxn>
              <a:cxn ang="0">
                <a:pos x="0" y="329"/>
              </a:cxn>
              <a:cxn ang="0">
                <a:pos x="56" y="336"/>
              </a:cxn>
            </a:cxnLst>
            <a:rect l="0" t="0" r="r" b="b"/>
            <a:pathLst>
              <a:path w="56" h="336">
                <a:moveTo>
                  <a:pt x="56" y="0"/>
                </a:moveTo>
                <a:lnTo>
                  <a:pt x="0" y="17"/>
                </a:lnTo>
                <a:lnTo>
                  <a:pt x="0" y="329"/>
                </a:lnTo>
                <a:lnTo>
                  <a:pt x="56" y="336"/>
                </a:lnTo>
              </a:path>
            </a:pathLst>
          </a:custGeom>
          <a:noFill/>
          <a:ln w="25400">
            <a:solidFill>
              <a:srgbClr val="FEFF55"/>
            </a:solidFill>
            <a:prstDash val="solid"/>
            <a:round/>
            <a:headEnd/>
            <a:tailEnd/>
          </a:ln>
        </p:spPr>
        <p:txBody>
          <a:bodyPr/>
          <a:lstStyle/>
          <a:p>
            <a:endParaRPr lang="ja-JP" altLang="en-US" sz="1800" b="0">
              <a:solidFill>
                <a:srgbClr val="000000"/>
              </a:solidFill>
            </a:endParaRPr>
          </a:p>
        </p:txBody>
      </p:sp>
      <p:sp>
        <p:nvSpPr>
          <p:cNvPr id="964682" name="Rectangle 74"/>
          <p:cNvSpPr>
            <a:spLocks noChangeArrowheads="1"/>
          </p:cNvSpPr>
          <p:nvPr/>
        </p:nvSpPr>
        <p:spPr bwMode="auto">
          <a:xfrm>
            <a:off x="563563" y="967781"/>
            <a:ext cx="246062"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0=</a:t>
            </a:r>
            <a:endParaRPr lang="en-US" altLang="ja-JP" sz="2400">
              <a:solidFill>
                <a:srgbClr val="000000"/>
              </a:solidFill>
              <a:latin typeface="Times" charset="0"/>
              <a:ea typeface="Osaka" charset="-128"/>
            </a:endParaRPr>
          </a:p>
        </p:txBody>
      </p:sp>
      <p:sp>
        <p:nvSpPr>
          <p:cNvPr id="964683" name="Rectangle 75"/>
          <p:cNvSpPr>
            <a:spLocks noChangeArrowheads="1"/>
          </p:cNvSpPr>
          <p:nvPr/>
        </p:nvSpPr>
        <p:spPr bwMode="auto">
          <a:xfrm>
            <a:off x="539750" y="940793"/>
            <a:ext cx="246063" cy="258763"/>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0=</a:t>
            </a:r>
            <a:endParaRPr lang="en-US" altLang="ja-JP" sz="2400">
              <a:solidFill>
                <a:srgbClr val="000000"/>
              </a:solidFill>
              <a:latin typeface="Times" charset="0"/>
              <a:ea typeface="Osaka" charset="-128"/>
            </a:endParaRPr>
          </a:p>
        </p:txBody>
      </p:sp>
      <p:sp>
        <p:nvSpPr>
          <p:cNvPr id="964684" name="Rectangle 76"/>
          <p:cNvSpPr>
            <a:spLocks noChangeArrowheads="1"/>
          </p:cNvSpPr>
          <p:nvPr/>
        </p:nvSpPr>
        <p:spPr bwMode="auto">
          <a:xfrm>
            <a:off x="992188" y="993181"/>
            <a:ext cx="614362"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3-1.86</a:t>
            </a:r>
            <a:endParaRPr lang="en-US" altLang="ja-JP" sz="2400">
              <a:solidFill>
                <a:srgbClr val="000000"/>
              </a:solidFill>
              <a:latin typeface="Times" charset="0"/>
              <a:ea typeface="Osaka" charset="-128"/>
            </a:endParaRPr>
          </a:p>
        </p:txBody>
      </p:sp>
      <p:sp>
        <p:nvSpPr>
          <p:cNvPr id="964685" name="Rectangle 77"/>
          <p:cNvSpPr>
            <a:spLocks noChangeArrowheads="1"/>
          </p:cNvSpPr>
          <p:nvPr/>
        </p:nvSpPr>
        <p:spPr bwMode="auto">
          <a:xfrm>
            <a:off x="969963" y="967781"/>
            <a:ext cx="614362"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3-1.86</a:t>
            </a:r>
            <a:endParaRPr lang="en-US" altLang="ja-JP" sz="2400">
              <a:solidFill>
                <a:srgbClr val="000000"/>
              </a:solidFill>
              <a:latin typeface="Times" charset="0"/>
              <a:ea typeface="Osaka" charset="-128"/>
            </a:endParaRPr>
          </a:p>
        </p:txBody>
      </p:sp>
      <p:sp>
        <p:nvSpPr>
          <p:cNvPr id="964686" name="Rectangle 78"/>
          <p:cNvSpPr>
            <a:spLocks noChangeArrowheads="1"/>
          </p:cNvSpPr>
          <p:nvPr/>
        </p:nvSpPr>
        <p:spPr bwMode="auto">
          <a:xfrm>
            <a:off x="1554163" y="980481"/>
            <a:ext cx="215900"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Osaka" charset="-128"/>
                <a:ea typeface="Osaka" charset="-128"/>
              </a:rPr>
              <a:t>×</a:t>
            </a:r>
            <a:endParaRPr lang="en-US" altLang="ja-JP" sz="2400">
              <a:solidFill>
                <a:srgbClr val="000000"/>
              </a:solidFill>
              <a:latin typeface="Times" charset="0"/>
              <a:ea typeface="Osaka" charset="-128"/>
            </a:endParaRPr>
          </a:p>
        </p:txBody>
      </p:sp>
      <p:sp>
        <p:nvSpPr>
          <p:cNvPr id="964687" name="Rectangle 79"/>
          <p:cNvSpPr>
            <a:spLocks noChangeArrowheads="1"/>
          </p:cNvSpPr>
          <p:nvPr/>
        </p:nvSpPr>
        <p:spPr bwMode="auto">
          <a:xfrm>
            <a:off x="1930400" y="980481"/>
            <a:ext cx="323850"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log</a:t>
            </a:r>
            <a:endParaRPr lang="en-US" altLang="ja-JP" sz="2400">
              <a:solidFill>
                <a:srgbClr val="000000"/>
              </a:solidFill>
              <a:latin typeface="Times" charset="0"/>
              <a:ea typeface="Osaka" charset="-128"/>
            </a:endParaRPr>
          </a:p>
        </p:txBody>
      </p:sp>
      <p:sp>
        <p:nvSpPr>
          <p:cNvPr id="964688" name="Rectangle 80"/>
          <p:cNvSpPr>
            <a:spLocks noChangeArrowheads="1"/>
          </p:cNvSpPr>
          <p:nvPr/>
        </p:nvSpPr>
        <p:spPr bwMode="auto">
          <a:xfrm>
            <a:off x="1565275" y="955081"/>
            <a:ext cx="215900"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Osaka" charset="-128"/>
                <a:ea typeface="Osaka" charset="-128"/>
              </a:rPr>
              <a:t>×</a:t>
            </a:r>
            <a:endParaRPr lang="en-US" altLang="ja-JP" sz="2400">
              <a:solidFill>
                <a:srgbClr val="000000"/>
              </a:solidFill>
              <a:latin typeface="Times" charset="0"/>
              <a:ea typeface="Osaka" charset="-128"/>
            </a:endParaRPr>
          </a:p>
        </p:txBody>
      </p:sp>
      <p:sp>
        <p:nvSpPr>
          <p:cNvPr id="964689" name="Rectangle 81"/>
          <p:cNvSpPr>
            <a:spLocks noChangeArrowheads="1"/>
          </p:cNvSpPr>
          <p:nvPr/>
        </p:nvSpPr>
        <p:spPr bwMode="auto">
          <a:xfrm>
            <a:off x="1906588" y="955081"/>
            <a:ext cx="323850"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log</a:t>
            </a:r>
            <a:endParaRPr lang="en-US" altLang="ja-JP" sz="2400">
              <a:solidFill>
                <a:srgbClr val="000000"/>
              </a:solidFill>
              <a:latin typeface="Times" charset="0"/>
              <a:ea typeface="Osaka" charset="-128"/>
            </a:endParaRPr>
          </a:p>
        </p:txBody>
      </p:sp>
      <p:sp>
        <p:nvSpPr>
          <p:cNvPr id="964690" name="Rectangle 82"/>
          <p:cNvSpPr>
            <a:spLocks noChangeArrowheads="1"/>
          </p:cNvSpPr>
          <p:nvPr/>
        </p:nvSpPr>
        <p:spPr bwMode="auto">
          <a:xfrm>
            <a:off x="3038475" y="993181"/>
            <a:ext cx="433388"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 -1.5</a:t>
            </a:r>
            <a:endParaRPr lang="en-US" altLang="ja-JP" sz="2400">
              <a:solidFill>
                <a:srgbClr val="000000"/>
              </a:solidFill>
              <a:latin typeface="Times" charset="0"/>
              <a:ea typeface="Osaka" charset="-128"/>
            </a:endParaRPr>
          </a:p>
        </p:txBody>
      </p:sp>
      <p:sp>
        <p:nvSpPr>
          <p:cNvPr id="964691" name="Rectangle 83"/>
          <p:cNvSpPr>
            <a:spLocks noChangeArrowheads="1"/>
          </p:cNvSpPr>
          <p:nvPr/>
        </p:nvSpPr>
        <p:spPr bwMode="auto">
          <a:xfrm>
            <a:off x="3494088" y="993181"/>
            <a:ext cx="215900"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Osaka" charset="-128"/>
                <a:ea typeface="Osaka" charset="-128"/>
              </a:rPr>
              <a:t>×</a:t>
            </a:r>
            <a:endParaRPr lang="en-US" altLang="ja-JP" sz="2400">
              <a:solidFill>
                <a:srgbClr val="000000"/>
              </a:solidFill>
              <a:latin typeface="Times" charset="0"/>
              <a:ea typeface="Osaka" charset="-128"/>
            </a:endParaRPr>
          </a:p>
        </p:txBody>
      </p:sp>
      <p:sp>
        <p:nvSpPr>
          <p:cNvPr id="964692" name="Rectangle 84"/>
          <p:cNvSpPr>
            <a:spLocks noChangeArrowheads="1"/>
          </p:cNvSpPr>
          <p:nvPr/>
        </p:nvSpPr>
        <p:spPr bwMode="auto">
          <a:xfrm>
            <a:off x="3686175" y="993181"/>
            <a:ext cx="850900"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log(fPG)</a:t>
            </a:r>
            <a:endParaRPr lang="en-US" altLang="ja-JP" sz="2400">
              <a:solidFill>
                <a:srgbClr val="000000"/>
              </a:solidFill>
              <a:latin typeface="Times" charset="0"/>
              <a:ea typeface="Osaka" charset="-128"/>
            </a:endParaRPr>
          </a:p>
        </p:txBody>
      </p:sp>
      <p:sp>
        <p:nvSpPr>
          <p:cNvPr id="964693" name="Rectangle 85"/>
          <p:cNvSpPr>
            <a:spLocks noChangeArrowheads="1"/>
          </p:cNvSpPr>
          <p:nvPr/>
        </p:nvSpPr>
        <p:spPr bwMode="auto">
          <a:xfrm>
            <a:off x="3016250" y="967781"/>
            <a:ext cx="433388"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 -1.5</a:t>
            </a:r>
            <a:endParaRPr lang="en-US" altLang="ja-JP" sz="2400">
              <a:solidFill>
                <a:srgbClr val="000000"/>
              </a:solidFill>
              <a:latin typeface="Times" charset="0"/>
              <a:ea typeface="Osaka" charset="-128"/>
            </a:endParaRPr>
          </a:p>
        </p:txBody>
      </p:sp>
      <p:sp>
        <p:nvSpPr>
          <p:cNvPr id="964694" name="Rectangle 86"/>
          <p:cNvSpPr>
            <a:spLocks noChangeArrowheads="1"/>
          </p:cNvSpPr>
          <p:nvPr/>
        </p:nvSpPr>
        <p:spPr bwMode="auto">
          <a:xfrm>
            <a:off x="3470275" y="967781"/>
            <a:ext cx="215900"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Osaka" charset="-128"/>
                <a:ea typeface="Osaka" charset="-128"/>
              </a:rPr>
              <a:t>×</a:t>
            </a:r>
            <a:endParaRPr lang="en-US" altLang="ja-JP" sz="2400">
              <a:solidFill>
                <a:srgbClr val="000000"/>
              </a:solidFill>
              <a:latin typeface="Times" charset="0"/>
              <a:ea typeface="Osaka" charset="-128"/>
            </a:endParaRPr>
          </a:p>
        </p:txBody>
      </p:sp>
      <p:sp>
        <p:nvSpPr>
          <p:cNvPr id="964695" name="Rectangle 87"/>
          <p:cNvSpPr>
            <a:spLocks noChangeArrowheads="1"/>
          </p:cNvSpPr>
          <p:nvPr/>
        </p:nvSpPr>
        <p:spPr bwMode="auto">
          <a:xfrm>
            <a:off x="3663950" y="967781"/>
            <a:ext cx="850900"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log(fPG)</a:t>
            </a:r>
            <a:endParaRPr lang="en-US" altLang="ja-JP" sz="2400">
              <a:solidFill>
                <a:srgbClr val="000000"/>
              </a:solidFill>
              <a:latin typeface="Times" charset="0"/>
              <a:ea typeface="Osaka" charset="-128"/>
            </a:endParaRPr>
          </a:p>
        </p:txBody>
      </p:sp>
      <p:sp>
        <p:nvSpPr>
          <p:cNvPr id="964696" name="Rectangle 88"/>
          <p:cNvSpPr>
            <a:spLocks noChangeArrowheads="1"/>
          </p:cNvSpPr>
          <p:nvPr/>
        </p:nvSpPr>
        <p:spPr bwMode="auto">
          <a:xfrm>
            <a:off x="4756150" y="993181"/>
            <a:ext cx="71438"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a:t>
            </a:r>
            <a:endParaRPr lang="en-US" altLang="ja-JP" sz="2400">
              <a:solidFill>
                <a:srgbClr val="000000"/>
              </a:solidFill>
              <a:latin typeface="Times" charset="0"/>
              <a:ea typeface="Osaka" charset="-128"/>
            </a:endParaRPr>
          </a:p>
        </p:txBody>
      </p:sp>
      <p:sp>
        <p:nvSpPr>
          <p:cNvPr id="964697" name="Rectangle 89"/>
          <p:cNvSpPr>
            <a:spLocks noChangeArrowheads="1"/>
          </p:cNvSpPr>
          <p:nvPr/>
        </p:nvSpPr>
        <p:spPr bwMode="auto">
          <a:xfrm>
            <a:off x="4732338" y="967781"/>
            <a:ext cx="71437"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a:t>
            </a:r>
            <a:endParaRPr lang="en-US" altLang="ja-JP" sz="2400">
              <a:solidFill>
                <a:srgbClr val="000000"/>
              </a:solidFill>
              <a:latin typeface="Times" charset="0"/>
              <a:ea typeface="Osaka" charset="-128"/>
            </a:endParaRPr>
          </a:p>
        </p:txBody>
      </p:sp>
      <p:sp>
        <p:nvSpPr>
          <p:cNvPr id="964698" name="Rectangle 90"/>
          <p:cNvSpPr>
            <a:spLocks noChangeArrowheads="1"/>
          </p:cNvSpPr>
          <p:nvPr/>
        </p:nvSpPr>
        <p:spPr bwMode="auto">
          <a:xfrm>
            <a:off x="5784850" y="993181"/>
            <a:ext cx="71438"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New York" charset="0"/>
                <a:ea typeface="Osaka" charset="-128"/>
              </a:rPr>
              <a:t>-</a:t>
            </a:r>
            <a:endParaRPr lang="en-US" altLang="ja-JP" sz="2400">
              <a:solidFill>
                <a:srgbClr val="000000"/>
              </a:solidFill>
              <a:latin typeface="Times" charset="0"/>
              <a:ea typeface="Osaka" charset="-128"/>
            </a:endParaRPr>
          </a:p>
        </p:txBody>
      </p:sp>
      <p:sp>
        <p:nvSpPr>
          <p:cNvPr id="964699" name="Rectangle 91"/>
          <p:cNvSpPr>
            <a:spLocks noChangeArrowheads="1"/>
          </p:cNvSpPr>
          <p:nvPr/>
        </p:nvSpPr>
        <p:spPr bwMode="auto">
          <a:xfrm>
            <a:off x="5761038" y="967781"/>
            <a:ext cx="71437" cy="258762"/>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New York" charset="0"/>
                <a:ea typeface="Osaka" charset="-128"/>
              </a:rPr>
              <a:t>-</a:t>
            </a:r>
            <a:endParaRPr lang="en-US" altLang="ja-JP" sz="2400">
              <a:solidFill>
                <a:srgbClr val="000000"/>
              </a:solidFill>
              <a:latin typeface="Times" charset="0"/>
              <a:ea typeface="Osaka" charset="-128"/>
            </a:endParaRPr>
          </a:p>
        </p:txBody>
      </p:sp>
      <p:sp>
        <p:nvSpPr>
          <p:cNvPr id="964700" name="Rectangle 92"/>
          <p:cNvSpPr>
            <a:spLocks noChangeArrowheads="1"/>
          </p:cNvSpPr>
          <p:nvPr/>
        </p:nvSpPr>
        <p:spPr bwMode="auto">
          <a:xfrm>
            <a:off x="7038975" y="1005881"/>
            <a:ext cx="215900"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Osaka" charset="-128"/>
                <a:ea typeface="Osaka" charset="-128"/>
              </a:rPr>
              <a:t>×</a:t>
            </a:r>
            <a:endParaRPr lang="en-US" altLang="ja-JP" sz="2400">
              <a:solidFill>
                <a:srgbClr val="000000"/>
              </a:solidFill>
              <a:latin typeface="Times" charset="0"/>
              <a:ea typeface="Osaka" charset="-128"/>
            </a:endParaRPr>
          </a:p>
        </p:txBody>
      </p:sp>
      <p:sp>
        <p:nvSpPr>
          <p:cNvPr id="964701" name="Rectangle 93"/>
          <p:cNvSpPr>
            <a:spLocks noChangeArrowheads="1"/>
          </p:cNvSpPr>
          <p:nvPr/>
        </p:nvSpPr>
        <p:spPr bwMode="auto">
          <a:xfrm>
            <a:off x="7207250" y="978893"/>
            <a:ext cx="65088" cy="258763"/>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Osaka" charset="-128"/>
                <a:ea typeface="Osaka" charset="-128"/>
              </a:rPr>
              <a:t> </a:t>
            </a:r>
            <a:endParaRPr lang="en-US" altLang="ja-JP" sz="2400">
              <a:solidFill>
                <a:srgbClr val="000000"/>
              </a:solidFill>
              <a:latin typeface="Times" charset="0"/>
              <a:ea typeface="Osaka" charset="-128"/>
            </a:endParaRPr>
          </a:p>
        </p:txBody>
      </p:sp>
      <p:sp>
        <p:nvSpPr>
          <p:cNvPr id="964702" name="Rectangle 94"/>
          <p:cNvSpPr>
            <a:spLocks noChangeArrowheads="1"/>
          </p:cNvSpPr>
          <p:nvPr/>
        </p:nvSpPr>
        <p:spPr bwMode="auto">
          <a:xfrm>
            <a:off x="7016750" y="978893"/>
            <a:ext cx="215900" cy="258763"/>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Osaka" charset="-128"/>
                <a:ea typeface="Osaka" charset="-128"/>
              </a:rPr>
              <a:t>×</a:t>
            </a:r>
            <a:endParaRPr lang="en-US" altLang="ja-JP" sz="2400">
              <a:solidFill>
                <a:srgbClr val="000000"/>
              </a:solidFill>
              <a:latin typeface="Times" charset="0"/>
              <a:ea typeface="Osaka" charset="-128"/>
            </a:endParaRPr>
          </a:p>
        </p:txBody>
      </p:sp>
      <p:sp>
        <p:nvSpPr>
          <p:cNvPr id="964703" name="Rectangle 95"/>
          <p:cNvSpPr>
            <a:spLocks noChangeArrowheads="1"/>
          </p:cNvSpPr>
          <p:nvPr/>
        </p:nvSpPr>
        <p:spPr bwMode="auto">
          <a:xfrm>
            <a:off x="7207250" y="978893"/>
            <a:ext cx="65088" cy="258763"/>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Osaka" charset="-128"/>
                <a:ea typeface="Osaka" charset="-128"/>
              </a:rPr>
              <a:t> </a:t>
            </a:r>
            <a:endParaRPr lang="en-US" altLang="ja-JP" sz="2400">
              <a:solidFill>
                <a:srgbClr val="000000"/>
              </a:solidFill>
              <a:latin typeface="Times" charset="0"/>
              <a:ea typeface="Osaka" charset="-128"/>
            </a:endParaRPr>
          </a:p>
        </p:txBody>
      </p:sp>
      <p:sp>
        <p:nvSpPr>
          <p:cNvPr id="964704" name="Rectangle 96"/>
          <p:cNvSpPr>
            <a:spLocks noChangeArrowheads="1"/>
          </p:cNvSpPr>
          <p:nvPr/>
        </p:nvSpPr>
        <p:spPr bwMode="auto">
          <a:xfrm>
            <a:off x="7739063" y="1005881"/>
            <a:ext cx="215900" cy="258762"/>
          </a:xfrm>
          <a:prstGeom prst="rect">
            <a:avLst/>
          </a:prstGeom>
          <a:noFill/>
          <a:ln w="9525">
            <a:noFill/>
            <a:miter lim="800000"/>
            <a:headEnd/>
            <a:tailEnd/>
          </a:ln>
        </p:spPr>
        <p:txBody>
          <a:bodyPr wrap="none" lIns="0" tIns="0" rIns="0" bIns="0">
            <a:spAutoFit/>
          </a:bodyPr>
          <a:lstStyle/>
          <a:p>
            <a:r>
              <a:rPr lang="en-US" altLang="ja-JP" sz="1700">
                <a:solidFill>
                  <a:srgbClr val="000000"/>
                </a:solidFill>
                <a:latin typeface="Osaka" charset="-128"/>
                <a:ea typeface="Osaka" charset="-128"/>
              </a:rPr>
              <a:t>×</a:t>
            </a:r>
            <a:endParaRPr lang="en-US" altLang="ja-JP" sz="2400">
              <a:solidFill>
                <a:srgbClr val="000000"/>
              </a:solidFill>
              <a:latin typeface="Times" charset="0"/>
              <a:ea typeface="Osaka" charset="-128"/>
            </a:endParaRPr>
          </a:p>
        </p:txBody>
      </p:sp>
      <p:sp>
        <p:nvSpPr>
          <p:cNvPr id="964705" name="Rectangle 97"/>
          <p:cNvSpPr>
            <a:spLocks noChangeArrowheads="1"/>
          </p:cNvSpPr>
          <p:nvPr/>
        </p:nvSpPr>
        <p:spPr bwMode="auto">
          <a:xfrm>
            <a:off x="7907338" y="978893"/>
            <a:ext cx="65087" cy="258763"/>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Osaka" charset="-128"/>
                <a:ea typeface="Osaka" charset="-128"/>
              </a:rPr>
              <a:t> </a:t>
            </a:r>
            <a:endParaRPr lang="en-US" altLang="ja-JP" sz="2400">
              <a:solidFill>
                <a:srgbClr val="000000"/>
              </a:solidFill>
              <a:latin typeface="Times" charset="0"/>
              <a:ea typeface="Osaka" charset="-128"/>
            </a:endParaRPr>
          </a:p>
        </p:txBody>
      </p:sp>
      <p:sp>
        <p:nvSpPr>
          <p:cNvPr id="964706" name="Rectangle 98"/>
          <p:cNvSpPr>
            <a:spLocks noChangeArrowheads="1"/>
          </p:cNvSpPr>
          <p:nvPr/>
        </p:nvSpPr>
        <p:spPr bwMode="auto">
          <a:xfrm>
            <a:off x="7715250" y="978893"/>
            <a:ext cx="215900" cy="258763"/>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Osaka" charset="-128"/>
                <a:ea typeface="Osaka" charset="-128"/>
              </a:rPr>
              <a:t>×</a:t>
            </a:r>
            <a:endParaRPr lang="en-US" altLang="ja-JP" sz="2400">
              <a:solidFill>
                <a:srgbClr val="000000"/>
              </a:solidFill>
              <a:latin typeface="Times" charset="0"/>
              <a:ea typeface="Osaka" charset="-128"/>
            </a:endParaRPr>
          </a:p>
        </p:txBody>
      </p:sp>
      <p:sp>
        <p:nvSpPr>
          <p:cNvPr id="964707" name="Rectangle 99"/>
          <p:cNvSpPr>
            <a:spLocks noChangeArrowheads="1"/>
          </p:cNvSpPr>
          <p:nvPr/>
        </p:nvSpPr>
        <p:spPr bwMode="auto">
          <a:xfrm>
            <a:off x="7907338" y="978893"/>
            <a:ext cx="65087" cy="258763"/>
          </a:xfrm>
          <a:prstGeom prst="rect">
            <a:avLst/>
          </a:prstGeom>
          <a:noFill/>
          <a:ln w="9525">
            <a:noFill/>
            <a:miter lim="800000"/>
            <a:headEnd/>
            <a:tailEnd/>
          </a:ln>
        </p:spPr>
        <p:txBody>
          <a:bodyPr wrap="none" lIns="0" tIns="0" rIns="0" bIns="0">
            <a:spAutoFit/>
          </a:bodyPr>
          <a:lstStyle/>
          <a:p>
            <a:r>
              <a:rPr lang="en-US" altLang="ja-JP" sz="1700">
                <a:solidFill>
                  <a:srgbClr val="FEFF55"/>
                </a:solidFill>
                <a:latin typeface="Osaka" charset="-128"/>
                <a:ea typeface="Osaka" charset="-128"/>
              </a:rPr>
              <a:t> </a:t>
            </a:r>
            <a:endParaRPr lang="en-US" altLang="ja-JP" sz="2400">
              <a:solidFill>
                <a:srgbClr val="000000"/>
              </a:solidFill>
              <a:latin typeface="Times" charset="0"/>
              <a:ea typeface="Osaka" charset="-128"/>
            </a:endParaRPr>
          </a:p>
        </p:txBody>
      </p:sp>
      <p:sp>
        <p:nvSpPr>
          <p:cNvPr id="964722" name="AutoShape 114"/>
          <p:cNvSpPr>
            <a:spLocks/>
          </p:cNvSpPr>
          <p:nvPr/>
        </p:nvSpPr>
        <p:spPr bwMode="auto">
          <a:xfrm>
            <a:off x="328613" y="678856"/>
            <a:ext cx="88900" cy="1427162"/>
          </a:xfrm>
          <a:prstGeom prst="leftBrace">
            <a:avLst>
              <a:gd name="adj1" fmla="val 133780"/>
              <a:gd name="adj2" fmla="val 50000"/>
            </a:avLst>
          </a:prstGeom>
          <a:noFill/>
          <a:ln w="15875">
            <a:solidFill>
              <a:srgbClr val="FFFF00"/>
            </a:solidFill>
            <a:round/>
            <a:headEnd/>
            <a:tailEnd/>
          </a:ln>
          <a:effectLst/>
        </p:spPr>
        <p:txBody>
          <a:bodyPr wrap="none" anchor="ctr"/>
          <a:lstStyle/>
          <a:p>
            <a:endParaRPr lang="ja-JP" altLang="en-US" sz="1800" b="0">
              <a:solidFill>
                <a:srgbClr val="000000"/>
              </a:solidFill>
            </a:endParaRPr>
          </a:p>
        </p:txBody>
      </p:sp>
      <p:grpSp>
        <p:nvGrpSpPr>
          <p:cNvPr id="2" name="Group 197"/>
          <p:cNvGrpSpPr>
            <a:grpSpLocks/>
          </p:cNvGrpSpPr>
          <p:nvPr/>
        </p:nvGrpSpPr>
        <p:grpSpPr bwMode="auto">
          <a:xfrm>
            <a:off x="530225" y="2101256"/>
            <a:ext cx="8093075" cy="1958975"/>
            <a:chOff x="334" y="1401"/>
            <a:chExt cx="5098" cy="1234"/>
          </a:xfrm>
        </p:grpSpPr>
        <p:sp>
          <p:nvSpPr>
            <p:cNvPr id="964723" name="Text Box 115"/>
            <p:cNvSpPr txBox="1">
              <a:spLocks noChangeArrowheads="1"/>
            </p:cNvSpPr>
            <p:nvPr/>
          </p:nvSpPr>
          <p:spPr bwMode="auto">
            <a:xfrm>
              <a:off x="524" y="1401"/>
              <a:ext cx="349" cy="231"/>
            </a:xfrm>
            <a:prstGeom prst="rect">
              <a:avLst/>
            </a:prstGeom>
            <a:noFill/>
            <a:ln w="9525">
              <a:noFill/>
              <a:miter lim="800000"/>
              <a:headEnd/>
              <a:tailEnd/>
            </a:ln>
            <a:effectLst/>
          </p:spPr>
          <p:txBody>
            <a:bodyPr wrap="none">
              <a:spAutoFit/>
            </a:bodyPr>
            <a:lstStyle/>
            <a:p>
              <a:r>
                <a:rPr lang="ja-JP" altLang="en-US" sz="1800">
                  <a:solidFill>
                    <a:srgbClr val="FFFFFF"/>
                  </a:solidFill>
                  <a:effectLst>
                    <a:outerShdw blurRad="38100" dist="38100" dir="2700000" algn="tl">
                      <a:srgbClr val="000000"/>
                    </a:outerShdw>
                  </a:effectLst>
                </a:rPr>
                <a:t>より</a:t>
              </a:r>
            </a:p>
          </p:txBody>
        </p:sp>
        <p:sp>
          <p:nvSpPr>
            <p:cNvPr id="964726" name="Rectangle 118"/>
            <p:cNvSpPr>
              <a:spLocks noChangeArrowheads="1"/>
            </p:cNvSpPr>
            <p:nvPr/>
          </p:nvSpPr>
          <p:spPr bwMode="auto">
            <a:xfrm>
              <a:off x="3965" y="2472"/>
              <a:ext cx="98"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R</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27" name="Line 119"/>
            <p:cNvSpPr>
              <a:spLocks noChangeShapeType="1"/>
            </p:cNvSpPr>
            <p:nvPr/>
          </p:nvSpPr>
          <p:spPr bwMode="auto">
            <a:xfrm>
              <a:off x="3866" y="2195"/>
              <a:ext cx="434" cy="1"/>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728" name="Freeform 120"/>
            <p:cNvSpPr>
              <a:spLocks/>
            </p:cNvSpPr>
            <p:nvPr/>
          </p:nvSpPr>
          <p:spPr bwMode="auto">
            <a:xfrm>
              <a:off x="541" y="1826"/>
              <a:ext cx="51" cy="369"/>
            </a:xfrm>
            <a:custGeom>
              <a:avLst/>
              <a:gdLst/>
              <a:ahLst/>
              <a:cxnLst>
                <a:cxn ang="0">
                  <a:pos x="57" y="0"/>
                </a:cxn>
                <a:cxn ang="0">
                  <a:pos x="0" y="24"/>
                </a:cxn>
                <a:cxn ang="0">
                  <a:pos x="0" y="352"/>
                </a:cxn>
                <a:cxn ang="0">
                  <a:pos x="57" y="369"/>
                </a:cxn>
              </a:cxnLst>
              <a:rect l="0" t="0" r="r" b="b"/>
              <a:pathLst>
                <a:path w="57" h="369">
                  <a:moveTo>
                    <a:pt x="57" y="0"/>
                  </a:moveTo>
                  <a:lnTo>
                    <a:pt x="0" y="24"/>
                  </a:lnTo>
                  <a:lnTo>
                    <a:pt x="0" y="352"/>
                  </a:lnTo>
                  <a:lnTo>
                    <a:pt x="57" y="369"/>
                  </a:lnTo>
                </a:path>
              </a:pathLst>
            </a:custGeom>
            <a:noFill/>
            <a:ln w="25400">
              <a:solidFill>
                <a:srgbClr val="FEFF55"/>
              </a:solidFill>
              <a:prstDash val="solid"/>
              <a:round/>
              <a:headEnd/>
              <a:tailEnd/>
            </a:ln>
          </p:spPr>
          <p:txBody>
            <a:bodyPr/>
            <a:lstStyle/>
            <a:p>
              <a:endParaRPr lang="ja-JP" altLang="en-US" sz="1800" b="0">
                <a:solidFill>
                  <a:srgbClr val="000000"/>
                </a:solidFill>
              </a:endParaRPr>
            </a:p>
          </p:txBody>
        </p:sp>
        <p:sp>
          <p:nvSpPr>
            <p:cNvPr id="964729" name="Freeform 121"/>
            <p:cNvSpPr>
              <a:spLocks/>
            </p:cNvSpPr>
            <p:nvPr/>
          </p:nvSpPr>
          <p:spPr bwMode="auto">
            <a:xfrm>
              <a:off x="2855" y="1835"/>
              <a:ext cx="50" cy="367"/>
            </a:xfrm>
            <a:custGeom>
              <a:avLst/>
              <a:gdLst/>
              <a:ahLst/>
              <a:cxnLst>
                <a:cxn ang="0">
                  <a:pos x="0" y="0"/>
                </a:cxn>
                <a:cxn ang="0">
                  <a:pos x="57" y="24"/>
                </a:cxn>
                <a:cxn ang="0">
                  <a:pos x="57" y="352"/>
                </a:cxn>
                <a:cxn ang="0">
                  <a:pos x="0" y="367"/>
                </a:cxn>
              </a:cxnLst>
              <a:rect l="0" t="0" r="r" b="b"/>
              <a:pathLst>
                <a:path w="57" h="367">
                  <a:moveTo>
                    <a:pt x="0" y="0"/>
                  </a:moveTo>
                  <a:lnTo>
                    <a:pt x="57" y="24"/>
                  </a:lnTo>
                  <a:lnTo>
                    <a:pt x="57" y="352"/>
                  </a:lnTo>
                  <a:lnTo>
                    <a:pt x="0" y="367"/>
                  </a:lnTo>
                </a:path>
              </a:pathLst>
            </a:custGeom>
            <a:noFill/>
            <a:ln w="25400">
              <a:solidFill>
                <a:srgbClr val="FEFF55"/>
              </a:solidFill>
              <a:prstDash val="solid"/>
              <a:round/>
              <a:headEnd/>
              <a:tailEnd/>
            </a:ln>
          </p:spPr>
          <p:txBody>
            <a:bodyPr/>
            <a:lstStyle/>
            <a:p>
              <a:endParaRPr lang="ja-JP" altLang="en-US" sz="1800" b="0">
                <a:solidFill>
                  <a:srgbClr val="000000"/>
                </a:solidFill>
              </a:endParaRPr>
            </a:p>
          </p:txBody>
        </p:sp>
        <p:sp>
          <p:nvSpPr>
            <p:cNvPr id="964731" name="Rectangle 123"/>
            <p:cNvSpPr>
              <a:spLocks noChangeArrowheads="1"/>
            </p:cNvSpPr>
            <p:nvPr/>
          </p:nvSpPr>
          <p:spPr bwMode="auto">
            <a:xfrm>
              <a:off x="1608" y="2056"/>
              <a:ext cx="110" cy="182"/>
            </a:xfrm>
            <a:prstGeom prst="rect">
              <a:avLst/>
            </a:prstGeom>
            <a:noFill/>
            <a:ln w="9525">
              <a:noFill/>
              <a:miter lim="800000"/>
              <a:headEnd/>
              <a:tailEnd/>
            </a:ln>
          </p:spPr>
          <p:txBody>
            <a:bodyPr wrap="none" lIns="0" tIns="0" rIns="0" bIns="0">
              <a:spAutoFit/>
            </a:bodyPr>
            <a:lstStyle/>
            <a:p>
              <a:r>
                <a:rPr lang="en-US" altLang="ja-JP" sz="1900">
                  <a:solidFill>
                    <a:srgbClr val="FEFF55"/>
                  </a:solidFill>
                  <a:effectLst>
                    <a:outerShdw blurRad="38100" dist="38100" dir="2700000" algn="tl">
                      <a:srgbClr val="000000"/>
                    </a:outerShdw>
                  </a:effectLst>
                  <a:latin typeface="New York" charset="0"/>
                  <a:ea typeface="Osaka" charset="-128"/>
                </a:rPr>
                <a:t>R</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32" name="Line 124"/>
            <p:cNvSpPr>
              <a:spLocks noChangeShapeType="1"/>
            </p:cNvSpPr>
            <p:nvPr/>
          </p:nvSpPr>
          <p:spPr bwMode="auto">
            <a:xfrm>
              <a:off x="1510" y="2003"/>
              <a:ext cx="291" cy="1"/>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734" name="Rectangle 126"/>
            <p:cNvSpPr>
              <a:spLocks noChangeArrowheads="1"/>
            </p:cNvSpPr>
            <p:nvPr/>
          </p:nvSpPr>
          <p:spPr bwMode="auto">
            <a:xfrm>
              <a:off x="1622" y="1796"/>
              <a:ext cx="85" cy="182"/>
            </a:xfrm>
            <a:prstGeom prst="rect">
              <a:avLst/>
            </a:prstGeom>
            <a:noFill/>
            <a:ln w="9525">
              <a:noFill/>
              <a:miter lim="800000"/>
              <a:headEnd/>
              <a:tailEnd/>
            </a:ln>
          </p:spPr>
          <p:txBody>
            <a:bodyPr wrap="none" lIns="0" tIns="0" rIns="0" bIns="0">
              <a:spAutoFit/>
            </a:bodyPr>
            <a:lstStyle/>
            <a:p>
              <a:r>
                <a:rPr lang="en-US" altLang="ja-JP" sz="1900">
                  <a:solidFill>
                    <a:srgbClr val="FEFF55"/>
                  </a:solidFill>
                  <a:effectLst>
                    <a:outerShdw blurRad="38100" dist="38100" dir="2700000" algn="tl">
                      <a:srgbClr val="000000"/>
                    </a:outerShdw>
                  </a:effectLst>
                  <a:latin typeface="New York" charset="0"/>
                  <a:ea typeface="Osaka" charset="-128"/>
                </a:rPr>
                <a:t>8</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36" name="Rectangle 128"/>
            <p:cNvSpPr>
              <a:spLocks noChangeArrowheads="1"/>
            </p:cNvSpPr>
            <p:nvPr/>
          </p:nvSpPr>
          <p:spPr bwMode="auto">
            <a:xfrm>
              <a:off x="3062" y="2116"/>
              <a:ext cx="155"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1+</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38" name="Rectangle 130"/>
            <p:cNvSpPr>
              <a:spLocks noChangeArrowheads="1"/>
            </p:cNvSpPr>
            <p:nvPr/>
          </p:nvSpPr>
          <p:spPr bwMode="auto">
            <a:xfrm>
              <a:off x="3189" y="1775"/>
              <a:ext cx="190"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0.4</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40" name="Rectangle 132"/>
            <p:cNvSpPr>
              <a:spLocks noChangeArrowheads="1"/>
            </p:cNvSpPr>
            <p:nvPr/>
          </p:nvSpPr>
          <p:spPr bwMode="auto">
            <a:xfrm>
              <a:off x="3268" y="2012"/>
              <a:ext cx="190"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0.1</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41" name="Line 133"/>
            <p:cNvSpPr>
              <a:spLocks noChangeShapeType="1"/>
            </p:cNvSpPr>
            <p:nvPr/>
          </p:nvSpPr>
          <p:spPr bwMode="auto">
            <a:xfrm>
              <a:off x="3254" y="2178"/>
              <a:ext cx="263" cy="1"/>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743" name="Rectangle 135"/>
            <p:cNvSpPr>
              <a:spLocks noChangeArrowheads="1"/>
            </p:cNvSpPr>
            <p:nvPr/>
          </p:nvSpPr>
          <p:spPr bwMode="auto">
            <a:xfrm>
              <a:off x="3340" y="2217"/>
              <a:ext cx="76"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6</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44" name="Line 136"/>
            <p:cNvSpPr>
              <a:spLocks noChangeShapeType="1"/>
            </p:cNvSpPr>
            <p:nvPr/>
          </p:nvSpPr>
          <p:spPr bwMode="auto">
            <a:xfrm>
              <a:off x="3069" y="1995"/>
              <a:ext cx="484" cy="1"/>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745" name="Line 137"/>
            <p:cNvSpPr>
              <a:spLocks noChangeShapeType="1"/>
            </p:cNvSpPr>
            <p:nvPr/>
          </p:nvSpPr>
          <p:spPr bwMode="auto">
            <a:xfrm>
              <a:off x="3696" y="2003"/>
              <a:ext cx="668" cy="1"/>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747" name="Rectangle 139"/>
            <p:cNvSpPr>
              <a:spLocks noChangeArrowheads="1"/>
            </p:cNvSpPr>
            <p:nvPr/>
          </p:nvSpPr>
          <p:spPr bwMode="auto">
            <a:xfrm>
              <a:off x="3704" y="2112"/>
              <a:ext cx="155"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1+</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49" name="Rectangle 141"/>
            <p:cNvSpPr>
              <a:spLocks noChangeArrowheads="1"/>
            </p:cNvSpPr>
            <p:nvPr/>
          </p:nvSpPr>
          <p:spPr bwMode="auto">
            <a:xfrm>
              <a:off x="3968" y="2031"/>
              <a:ext cx="152"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14</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51" name="Rectangle 143"/>
            <p:cNvSpPr>
              <a:spLocks noChangeArrowheads="1"/>
            </p:cNvSpPr>
            <p:nvPr/>
          </p:nvSpPr>
          <p:spPr bwMode="auto">
            <a:xfrm>
              <a:off x="3993" y="2227"/>
              <a:ext cx="76"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8</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52" name="Line 144"/>
            <p:cNvSpPr>
              <a:spLocks noChangeShapeType="1"/>
            </p:cNvSpPr>
            <p:nvPr/>
          </p:nvSpPr>
          <p:spPr bwMode="auto">
            <a:xfrm>
              <a:off x="3881" y="2403"/>
              <a:ext cx="270" cy="1"/>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754" name="Rectangle 146"/>
            <p:cNvSpPr>
              <a:spLocks noChangeArrowheads="1"/>
            </p:cNvSpPr>
            <p:nvPr/>
          </p:nvSpPr>
          <p:spPr bwMode="auto">
            <a:xfrm>
              <a:off x="4182" y="2329"/>
              <a:ext cx="155"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+2</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56" name="Rectangle 148"/>
            <p:cNvSpPr>
              <a:spLocks noChangeArrowheads="1"/>
            </p:cNvSpPr>
            <p:nvPr/>
          </p:nvSpPr>
          <p:spPr bwMode="auto">
            <a:xfrm>
              <a:off x="3923" y="1820"/>
              <a:ext cx="190"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1.2</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58" name="Rectangle 150"/>
            <p:cNvSpPr>
              <a:spLocks noChangeArrowheads="1"/>
            </p:cNvSpPr>
            <p:nvPr/>
          </p:nvSpPr>
          <p:spPr bwMode="auto">
            <a:xfrm>
              <a:off x="4602" y="1781"/>
              <a:ext cx="76"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1</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60" name="Rectangle 152"/>
            <p:cNvSpPr>
              <a:spLocks noChangeArrowheads="1"/>
            </p:cNvSpPr>
            <p:nvPr/>
          </p:nvSpPr>
          <p:spPr bwMode="auto">
            <a:xfrm>
              <a:off x="4583" y="2060"/>
              <a:ext cx="190"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0.4</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61" name="Line 153"/>
            <p:cNvSpPr>
              <a:spLocks noChangeShapeType="1"/>
            </p:cNvSpPr>
            <p:nvPr/>
          </p:nvSpPr>
          <p:spPr bwMode="auto">
            <a:xfrm>
              <a:off x="4556" y="2003"/>
              <a:ext cx="200" cy="1"/>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763" name="Rectangle 155"/>
            <p:cNvSpPr>
              <a:spLocks noChangeArrowheads="1"/>
            </p:cNvSpPr>
            <p:nvPr/>
          </p:nvSpPr>
          <p:spPr bwMode="auto">
            <a:xfrm>
              <a:off x="5004" y="2123"/>
              <a:ext cx="155"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1+</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65" name="Rectangle 157"/>
            <p:cNvSpPr>
              <a:spLocks noChangeArrowheads="1"/>
            </p:cNvSpPr>
            <p:nvPr/>
          </p:nvSpPr>
          <p:spPr bwMode="auto">
            <a:xfrm>
              <a:off x="5146" y="1788"/>
              <a:ext cx="76"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1</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67" name="Rectangle 159"/>
            <p:cNvSpPr>
              <a:spLocks noChangeArrowheads="1"/>
            </p:cNvSpPr>
            <p:nvPr/>
          </p:nvSpPr>
          <p:spPr bwMode="auto">
            <a:xfrm>
              <a:off x="5288" y="2015"/>
              <a:ext cx="76"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6</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68" name="Line 160"/>
            <p:cNvSpPr>
              <a:spLocks noChangeShapeType="1"/>
            </p:cNvSpPr>
            <p:nvPr/>
          </p:nvSpPr>
          <p:spPr bwMode="auto">
            <a:xfrm>
              <a:off x="5019" y="2010"/>
              <a:ext cx="364" cy="1"/>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769" name="Line 161"/>
            <p:cNvSpPr>
              <a:spLocks noChangeShapeType="1"/>
            </p:cNvSpPr>
            <p:nvPr/>
          </p:nvSpPr>
          <p:spPr bwMode="auto">
            <a:xfrm>
              <a:off x="5204" y="2195"/>
              <a:ext cx="228" cy="1"/>
            </a:xfrm>
            <a:prstGeom prst="line">
              <a:avLst/>
            </a:prstGeom>
            <a:noFill/>
            <a:ln w="25400">
              <a:solidFill>
                <a:srgbClr val="FEFF55"/>
              </a:solidFill>
              <a:round/>
              <a:headEnd/>
              <a:tailEnd/>
            </a:ln>
          </p:spPr>
          <p:txBody>
            <a:bodyPr/>
            <a:lstStyle/>
            <a:p>
              <a:endParaRPr lang="ja-JP" altLang="en-US" sz="1800" b="0">
                <a:solidFill>
                  <a:srgbClr val="000000"/>
                </a:solidFill>
              </a:endParaRPr>
            </a:p>
          </p:txBody>
        </p:sp>
        <p:sp>
          <p:nvSpPr>
            <p:cNvPr id="964771" name="Rectangle 163"/>
            <p:cNvSpPr>
              <a:spLocks noChangeArrowheads="1"/>
            </p:cNvSpPr>
            <p:nvPr/>
          </p:nvSpPr>
          <p:spPr bwMode="auto">
            <a:xfrm>
              <a:off x="5281" y="2236"/>
              <a:ext cx="76"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6</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72" name="Freeform 164"/>
            <p:cNvSpPr>
              <a:spLocks/>
            </p:cNvSpPr>
            <p:nvPr/>
          </p:nvSpPr>
          <p:spPr bwMode="auto">
            <a:xfrm>
              <a:off x="1830" y="1826"/>
              <a:ext cx="51" cy="337"/>
            </a:xfrm>
            <a:custGeom>
              <a:avLst/>
              <a:gdLst/>
              <a:ahLst/>
              <a:cxnLst>
                <a:cxn ang="0">
                  <a:pos x="0" y="0"/>
                </a:cxn>
                <a:cxn ang="0">
                  <a:pos x="57" y="16"/>
                </a:cxn>
                <a:cxn ang="0">
                  <a:pos x="57" y="328"/>
                </a:cxn>
                <a:cxn ang="0">
                  <a:pos x="0" y="337"/>
                </a:cxn>
              </a:cxnLst>
              <a:rect l="0" t="0" r="r" b="b"/>
              <a:pathLst>
                <a:path w="57" h="337">
                  <a:moveTo>
                    <a:pt x="0" y="0"/>
                  </a:moveTo>
                  <a:lnTo>
                    <a:pt x="57" y="16"/>
                  </a:lnTo>
                  <a:lnTo>
                    <a:pt x="57" y="328"/>
                  </a:lnTo>
                  <a:lnTo>
                    <a:pt x="0" y="337"/>
                  </a:lnTo>
                </a:path>
              </a:pathLst>
            </a:custGeom>
            <a:noFill/>
            <a:ln w="25400">
              <a:solidFill>
                <a:srgbClr val="FEFF55"/>
              </a:solidFill>
              <a:prstDash val="solid"/>
              <a:round/>
              <a:headEnd/>
              <a:tailEnd/>
            </a:ln>
          </p:spPr>
          <p:txBody>
            <a:bodyPr/>
            <a:lstStyle/>
            <a:p>
              <a:endParaRPr lang="ja-JP" altLang="en-US" sz="1800" b="0">
                <a:solidFill>
                  <a:srgbClr val="000000"/>
                </a:solidFill>
              </a:endParaRPr>
            </a:p>
          </p:txBody>
        </p:sp>
        <p:sp>
          <p:nvSpPr>
            <p:cNvPr id="964773" name="Freeform 165"/>
            <p:cNvSpPr>
              <a:spLocks/>
            </p:cNvSpPr>
            <p:nvPr/>
          </p:nvSpPr>
          <p:spPr bwMode="auto">
            <a:xfrm>
              <a:off x="1446" y="1818"/>
              <a:ext cx="50" cy="336"/>
            </a:xfrm>
            <a:custGeom>
              <a:avLst/>
              <a:gdLst/>
              <a:ahLst/>
              <a:cxnLst>
                <a:cxn ang="0">
                  <a:pos x="56" y="0"/>
                </a:cxn>
                <a:cxn ang="0">
                  <a:pos x="0" y="17"/>
                </a:cxn>
                <a:cxn ang="0">
                  <a:pos x="0" y="329"/>
                </a:cxn>
                <a:cxn ang="0">
                  <a:pos x="56" y="336"/>
                </a:cxn>
              </a:cxnLst>
              <a:rect l="0" t="0" r="r" b="b"/>
              <a:pathLst>
                <a:path w="56" h="336">
                  <a:moveTo>
                    <a:pt x="56" y="0"/>
                  </a:moveTo>
                  <a:lnTo>
                    <a:pt x="0" y="17"/>
                  </a:lnTo>
                  <a:lnTo>
                    <a:pt x="0" y="329"/>
                  </a:lnTo>
                  <a:lnTo>
                    <a:pt x="56" y="336"/>
                  </a:lnTo>
                </a:path>
              </a:pathLst>
            </a:custGeom>
            <a:noFill/>
            <a:ln w="25400">
              <a:solidFill>
                <a:srgbClr val="FEFF55"/>
              </a:solidFill>
              <a:prstDash val="solid"/>
              <a:round/>
              <a:headEnd/>
              <a:tailEnd/>
            </a:ln>
          </p:spPr>
          <p:txBody>
            <a:bodyPr/>
            <a:lstStyle/>
            <a:p>
              <a:endParaRPr lang="ja-JP" altLang="en-US" sz="1800" b="0">
                <a:solidFill>
                  <a:srgbClr val="000000"/>
                </a:solidFill>
              </a:endParaRPr>
            </a:p>
          </p:txBody>
        </p:sp>
        <p:sp>
          <p:nvSpPr>
            <p:cNvPr id="964775" name="Rectangle 167"/>
            <p:cNvSpPr>
              <a:spLocks noChangeArrowheads="1"/>
            </p:cNvSpPr>
            <p:nvPr/>
          </p:nvSpPr>
          <p:spPr bwMode="auto">
            <a:xfrm>
              <a:off x="334" y="1912"/>
              <a:ext cx="155"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0=</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77" name="Rectangle 169"/>
            <p:cNvSpPr>
              <a:spLocks noChangeArrowheads="1"/>
            </p:cNvSpPr>
            <p:nvPr/>
          </p:nvSpPr>
          <p:spPr bwMode="auto">
            <a:xfrm>
              <a:off x="592" y="1929"/>
              <a:ext cx="387"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3-1.86</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80" name="Rectangle 172"/>
            <p:cNvSpPr>
              <a:spLocks noChangeArrowheads="1"/>
            </p:cNvSpPr>
            <p:nvPr/>
          </p:nvSpPr>
          <p:spPr bwMode="auto">
            <a:xfrm>
              <a:off x="993" y="1922"/>
              <a:ext cx="136"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Osaka" charset="-128"/>
                  <a:ea typeface="Osaka" charset="-128"/>
                </a:rPr>
                <a:t>×</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81" name="Rectangle 173"/>
            <p:cNvSpPr>
              <a:spLocks noChangeArrowheads="1"/>
            </p:cNvSpPr>
            <p:nvPr/>
          </p:nvSpPr>
          <p:spPr bwMode="auto">
            <a:xfrm>
              <a:off x="1175" y="1915"/>
              <a:ext cx="204"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log</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85" name="Rectangle 177"/>
            <p:cNvSpPr>
              <a:spLocks noChangeArrowheads="1"/>
            </p:cNvSpPr>
            <p:nvPr/>
          </p:nvSpPr>
          <p:spPr bwMode="auto">
            <a:xfrm>
              <a:off x="1908" y="1929"/>
              <a:ext cx="273"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 -1.5</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86" name="Rectangle 178"/>
            <p:cNvSpPr>
              <a:spLocks noChangeArrowheads="1"/>
            </p:cNvSpPr>
            <p:nvPr/>
          </p:nvSpPr>
          <p:spPr bwMode="auto">
            <a:xfrm>
              <a:off x="2213" y="1936"/>
              <a:ext cx="136"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Osaka" charset="-128"/>
                  <a:ea typeface="Osaka" charset="-128"/>
                </a:rPr>
                <a:t>×</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87" name="Rectangle 179"/>
            <p:cNvSpPr>
              <a:spLocks noChangeArrowheads="1"/>
            </p:cNvSpPr>
            <p:nvPr/>
          </p:nvSpPr>
          <p:spPr bwMode="auto">
            <a:xfrm>
              <a:off x="2374" y="1935"/>
              <a:ext cx="370"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log(6)</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89" name="Rectangle 181"/>
            <p:cNvSpPr>
              <a:spLocks noChangeArrowheads="1"/>
            </p:cNvSpPr>
            <p:nvPr/>
          </p:nvSpPr>
          <p:spPr bwMode="auto">
            <a:xfrm>
              <a:off x="2950" y="1916"/>
              <a:ext cx="45"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91" name="Rectangle 183"/>
            <p:cNvSpPr>
              <a:spLocks noChangeArrowheads="1"/>
            </p:cNvSpPr>
            <p:nvPr/>
          </p:nvSpPr>
          <p:spPr bwMode="auto">
            <a:xfrm>
              <a:off x="3590" y="1908"/>
              <a:ext cx="45"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New York" charset="0"/>
                  <a:ea typeface="Osaka" charset="-128"/>
                </a:rPr>
                <a:t>-</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93" name="Rectangle 185"/>
            <p:cNvSpPr>
              <a:spLocks noChangeArrowheads="1"/>
            </p:cNvSpPr>
            <p:nvPr/>
          </p:nvSpPr>
          <p:spPr bwMode="auto">
            <a:xfrm>
              <a:off x="4521" y="1923"/>
              <a:ext cx="41"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Osaka" charset="-128"/>
                  <a:ea typeface="Osaka" charset="-128"/>
                </a:rPr>
                <a:t> </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94" name="Rectangle 186"/>
            <p:cNvSpPr>
              <a:spLocks noChangeArrowheads="1"/>
            </p:cNvSpPr>
            <p:nvPr/>
          </p:nvSpPr>
          <p:spPr bwMode="auto">
            <a:xfrm>
              <a:off x="4375" y="1923"/>
              <a:ext cx="136"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Osaka" charset="-128"/>
                  <a:ea typeface="Osaka" charset="-128"/>
                </a:rPr>
                <a:t>×</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95" name="Rectangle 187"/>
            <p:cNvSpPr>
              <a:spLocks noChangeArrowheads="1"/>
            </p:cNvSpPr>
            <p:nvPr/>
          </p:nvSpPr>
          <p:spPr bwMode="auto">
            <a:xfrm>
              <a:off x="4521" y="1923"/>
              <a:ext cx="41"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Osaka" charset="-128"/>
                  <a:ea typeface="Osaka" charset="-128"/>
                </a:rPr>
                <a:t> </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97" name="Rectangle 189"/>
            <p:cNvSpPr>
              <a:spLocks noChangeArrowheads="1"/>
            </p:cNvSpPr>
            <p:nvPr/>
          </p:nvSpPr>
          <p:spPr bwMode="auto">
            <a:xfrm>
              <a:off x="4962" y="1923"/>
              <a:ext cx="41"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Osaka" charset="-128"/>
                  <a:ea typeface="Osaka" charset="-128"/>
                </a:rPr>
                <a:t> </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98" name="Rectangle 190"/>
            <p:cNvSpPr>
              <a:spLocks noChangeArrowheads="1"/>
            </p:cNvSpPr>
            <p:nvPr/>
          </p:nvSpPr>
          <p:spPr bwMode="auto">
            <a:xfrm>
              <a:off x="4808" y="1930"/>
              <a:ext cx="136"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Osaka" charset="-128"/>
                  <a:ea typeface="Osaka" charset="-128"/>
                </a:rPr>
                <a:t>×</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964799" name="Rectangle 191"/>
            <p:cNvSpPr>
              <a:spLocks noChangeArrowheads="1"/>
            </p:cNvSpPr>
            <p:nvPr/>
          </p:nvSpPr>
          <p:spPr bwMode="auto">
            <a:xfrm>
              <a:off x="4962" y="1923"/>
              <a:ext cx="41" cy="163"/>
            </a:xfrm>
            <a:prstGeom prst="rect">
              <a:avLst/>
            </a:prstGeom>
            <a:noFill/>
            <a:ln w="9525">
              <a:noFill/>
              <a:miter lim="800000"/>
              <a:headEnd/>
              <a:tailEnd/>
            </a:ln>
          </p:spPr>
          <p:txBody>
            <a:bodyPr wrap="none" lIns="0" tIns="0" rIns="0" bIns="0">
              <a:spAutoFit/>
            </a:bodyPr>
            <a:lstStyle/>
            <a:p>
              <a:r>
                <a:rPr lang="en-US" altLang="ja-JP" sz="1700">
                  <a:solidFill>
                    <a:srgbClr val="FEFF55"/>
                  </a:solidFill>
                  <a:effectLst>
                    <a:outerShdw blurRad="38100" dist="38100" dir="2700000" algn="tl">
                      <a:srgbClr val="000000"/>
                    </a:outerShdw>
                  </a:effectLst>
                  <a:latin typeface="Osaka" charset="-128"/>
                  <a:ea typeface="Osaka" charset="-128"/>
                </a:rPr>
                <a:t> </a:t>
              </a:r>
              <a:endParaRPr lang="en-US" altLang="ja-JP" sz="2400">
                <a:solidFill>
                  <a:srgbClr val="000000"/>
                </a:solidFill>
                <a:effectLst>
                  <a:outerShdw blurRad="38100" dist="38100" dir="2700000" algn="tl">
                    <a:srgbClr val="FFFFFF"/>
                  </a:outerShdw>
                </a:effectLst>
                <a:latin typeface="Times" charset="0"/>
                <a:ea typeface="Osaka" charset="-128"/>
              </a:endParaRPr>
            </a:p>
          </p:txBody>
        </p:sp>
      </p:grpSp>
      <p:grpSp>
        <p:nvGrpSpPr>
          <p:cNvPr id="3" name="Group 199"/>
          <p:cNvGrpSpPr>
            <a:grpSpLocks/>
          </p:cNvGrpSpPr>
          <p:nvPr/>
        </p:nvGrpSpPr>
        <p:grpSpPr bwMode="auto">
          <a:xfrm>
            <a:off x="272956" y="4696846"/>
            <a:ext cx="8489950" cy="1806575"/>
            <a:chOff x="287" y="3079"/>
            <a:chExt cx="5348" cy="1138"/>
          </a:xfrm>
        </p:grpSpPr>
        <p:sp>
          <p:nvSpPr>
            <p:cNvPr id="964708" name="Rectangle 100"/>
            <p:cNvSpPr>
              <a:spLocks noChangeArrowheads="1"/>
            </p:cNvSpPr>
            <p:nvPr/>
          </p:nvSpPr>
          <p:spPr bwMode="auto">
            <a:xfrm>
              <a:off x="287" y="3778"/>
              <a:ext cx="5348" cy="439"/>
            </a:xfrm>
            <a:prstGeom prst="rect">
              <a:avLst/>
            </a:prstGeom>
            <a:noFill/>
            <a:ln w="9525">
              <a:noFill/>
              <a:miter lim="800000"/>
              <a:headEnd/>
              <a:tailEnd/>
            </a:ln>
          </p:spPr>
          <p:txBody>
            <a:bodyPr lIns="0" tIns="0" rIns="0" bIns="0"/>
            <a:lstStyle/>
            <a:p>
              <a:pPr marL="627063" indent="-627063"/>
              <a:r>
                <a:rPr lang="ja-JP" altLang="en-US" sz="2000" b="0" dirty="0">
                  <a:solidFill>
                    <a:srgbClr val="FFFF00"/>
                  </a:solidFill>
                  <a:latin typeface="Times" charset="0"/>
                  <a:ea typeface="Osaka" charset="-128"/>
                </a:rPr>
                <a:t>注意：関数については </a:t>
              </a:r>
              <a:r>
                <a:rPr lang="en-US" altLang="ja-JP" sz="2000" b="0" i="1" dirty="0">
                  <a:solidFill>
                    <a:srgbClr val="FFFF00"/>
                  </a:solidFill>
                  <a:latin typeface="Times" charset="0"/>
                  <a:ea typeface="Osaka" charset="-128"/>
                </a:rPr>
                <a:t>Metabolism </a:t>
              </a:r>
              <a:r>
                <a:rPr lang="ja-JP" altLang="en-US" sz="2000" b="0" dirty="0">
                  <a:solidFill>
                    <a:srgbClr val="FFFF00"/>
                  </a:solidFill>
                  <a:latin typeface="Times" charset="0"/>
                  <a:ea typeface="Osaka" charset="-128"/>
                </a:rPr>
                <a:t>誌に掲載の図から推定したものであり，</a:t>
              </a:r>
              <a:r>
                <a:rPr lang="en-US" altLang="ja-JP" sz="2000" b="0" dirty="0">
                  <a:solidFill>
                    <a:srgbClr val="FFFF00"/>
                  </a:solidFill>
                  <a:latin typeface="Times" charset="0"/>
                  <a:ea typeface="Osaka" charset="-128"/>
                </a:rPr>
                <a:t>Turner</a:t>
              </a:r>
              <a:r>
                <a:rPr lang="ja-JP" altLang="en-US" sz="2000" b="0" dirty="0" err="1">
                  <a:solidFill>
                    <a:srgbClr val="FFFF00"/>
                  </a:solidFill>
                  <a:latin typeface="Times" charset="0"/>
                  <a:ea typeface="Osaka" charset="-128"/>
                </a:rPr>
                <a:t>らが</a:t>
              </a:r>
              <a:r>
                <a:rPr lang="ja-JP" altLang="en-US" sz="2000" b="0" dirty="0">
                  <a:solidFill>
                    <a:srgbClr val="FFFF00"/>
                  </a:solidFill>
                  <a:latin typeface="Times" charset="0"/>
                  <a:ea typeface="Osaka" charset="-128"/>
                </a:rPr>
                <a:t>これと同じ数式を用いたわけではない。</a:t>
              </a:r>
            </a:p>
          </p:txBody>
        </p:sp>
        <p:sp>
          <p:nvSpPr>
            <p:cNvPr id="964802" name="Text Box 194"/>
            <p:cNvSpPr txBox="1">
              <a:spLocks noChangeArrowheads="1"/>
            </p:cNvSpPr>
            <p:nvPr/>
          </p:nvSpPr>
          <p:spPr bwMode="auto">
            <a:xfrm>
              <a:off x="789" y="3079"/>
              <a:ext cx="4346" cy="524"/>
            </a:xfrm>
            <a:prstGeom prst="rect">
              <a:avLst/>
            </a:prstGeom>
            <a:noFill/>
            <a:ln w="9525">
              <a:solidFill>
                <a:srgbClr val="CCFFFF"/>
              </a:solidFill>
              <a:miter lim="800000"/>
              <a:headEnd/>
              <a:tailEnd/>
            </a:ln>
            <a:effectLst/>
          </p:spPr>
          <p:txBody>
            <a:bodyPr wrap="none">
              <a:spAutoFit/>
            </a:bodyPr>
            <a:lstStyle/>
            <a:p>
              <a:r>
                <a:rPr lang="en-US" altLang="ja-JP" sz="2400" b="0">
                  <a:solidFill>
                    <a:srgbClr val="FFFFFF"/>
                  </a:solidFill>
                </a:rPr>
                <a:t>1979</a:t>
              </a:r>
              <a:r>
                <a:rPr lang="ja-JP" altLang="en-US" sz="2400" b="0">
                  <a:solidFill>
                    <a:srgbClr val="FFFFFF"/>
                  </a:solidFill>
                </a:rPr>
                <a:t>年には大型コンピュータでないと解けなかった。</a:t>
              </a:r>
            </a:p>
            <a:p>
              <a:r>
                <a:rPr lang="ja-JP" altLang="en-US" sz="2400" b="0">
                  <a:solidFill>
                    <a:srgbClr val="FFFFFF"/>
                  </a:solidFill>
                </a:rPr>
                <a:t>現在は</a:t>
              </a:r>
              <a:r>
                <a:rPr lang="en-US" altLang="ja-JP" sz="2400" b="0">
                  <a:solidFill>
                    <a:srgbClr val="FFFFFF"/>
                  </a:solidFill>
                </a:rPr>
                <a:t>EXCEL</a:t>
              </a:r>
              <a:r>
                <a:rPr lang="ja-JP" altLang="en-US" sz="2400" b="0">
                  <a:solidFill>
                    <a:srgbClr val="FFFFFF"/>
                  </a:solidFill>
                </a:rPr>
                <a:t>の</a:t>
              </a:r>
              <a:r>
                <a:rPr lang="en-US" altLang="ja-JP" sz="2400" b="0">
                  <a:solidFill>
                    <a:srgbClr val="FFFFFF"/>
                  </a:solidFill>
                </a:rPr>
                <a:t>goal seek</a:t>
              </a:r>
              <a:r>
                <a:rPr lang="ja-JP" altLang="en-US" sz="2400" b="0">
                  <a:solidFill>
                    <a:srgbClr val="FFFFFF"/>
                  </a:solidFill>
                </a:rPr>
                <a:t>機能で簡単に解ける。</a:t>
              </a:r>
            </a:p>
          </p:txBody>
        </p:sp>
      </p:grpSp>
      <p:grpSp>
        <p:nvGrpSpPr>
          <p:cNvPr id="4" name="Group 198"/>
          <p:cNvGrpSpPr>
            <a:grpSpLocks/>
          </p:cNvGrpSpPr>
          <p:nvPr/>
        </p:nvGrpSpPr>
        <p:grpSpPr bwMode="auto">
          <a:xfrm>
            <a:off x="876300" y="3633193"/>
            <a:ext cx="7359650" cy="906463"/>
            <a:chOff x="552" y="2366"/>
            <a:chExt cx="4636" cy="571"/>
          </a:xfrm>
        </p:grpSpPr>
        <p:sp>
          <p:nvSpPr>
            <p:cNvPr id="964801" name="Rectangle 193"/>
            <p:cNvSpPr>
              <a:spLocks noChangeArrowheads="1"/>
            </p:cNvSpPr>
            <p:nvPr/>
          </p:nvSpPr>
          <p:spPr bwMode="auto">
            <a:xfrm>
              <a:off x="552" y="2697"/>
              <a:ext cx="4636" cy="240"/>
            </a:xfrm>
            <a:prstGeom prst="rect">
              <a:avLst/>
            </a:prstGeom>
            <a:noFill/>
            <a:ln w="9525">
              <a:noFill/>
              <a:miter lim="800000"/>
              <a:headEnd/>
              <a:tailEnd/>
            </a:ln>
          </p:spPr>
          <p:txBody>
            <a:bodyPr wrap="none" lIns="0" tIns="0" rIns="0" bIns="0">
              <a:spAutoFit/>
            </a:bodyPr>
            <a:lstStyle/>
            <a:p>
              <a:r>
                <a:rPr lang="en-US" altLang="ja-JP" sz="2500">
                  <a:solidFill>
                    <a:srgbClr val="FEFF55"/>
                  </a:solidFill>
                </a:rPr>
                <a:t>R=2.1</a:t>
              </a:r>
              <a:r>
                <a:rPr lang="ja-JP" altLang="en-US" sz="2500">
                  <a:solidFill>
                    <a:srgbClr val="FEFF55"/>
                  </a:solidFill>
                </a:rPr>
                <a:t>　</a:t>
              </a:r>
              <a:r>
                <a:rPr lang="ja-JP" altLang="en-US" sz="2100">
                  <a:solidFill>
                    <a:srgbClr val="FEFF55"/>
                  </a:solidFill>
                </a:rPr>
                <a:t>　</a:t>
              </a:r>
              <a:r>
                <a:rPr lang="en-US" altLang="ja-JP" sz="2100">
                  <a:solidFill>
                    <a:srgbClr val="FEFF55"/>
                  </a:solidFill>
                </a:rPr>
                <a:t>(fIRI</a:t>
              </a:r>
              <a:r>
                <a:rPr lang="ja-JP" altLang="en-US" sz="2100">
                  <a:solidFill>
                    <a:srgbClr val="FEFF55"/>
                  </a:solidFill>
                </a:rPr>
                <a:t>が</a:t>
              </a:r>
              <a:r>
                <a:rPr lang="en-US" altLang="ja-JP" sz="2100">
                  <a:solidFill>
                    <a:srgbClr val="FEFF55"/>
                  </a:solidFill>
                </a:rPr>
                <a:t>8 </a:t>
              </a:r>
              <a:r>
                <a:rPr lang="en-US" altLang="ja-JP" sz="2100">
                  <a:solidFill>
                    <a:srgbClr val="FEFF55"/>
                  </a:solidFill>
                  <a:latin typeface="Symbol" pitchFamily="18" charset="2"/>
                </a:rPr>
                <a:t>m</a:t>
              </a:r>
              <a:r>
                <a:rPr lang="en-US" altLang="ja-JP" sz="2100">
                  <a:solidFill>
                    <a:srgbClr val="FEFF55"/>
                  </a:solidFill>
                </a:rPr>
                <a:t>U/ml, fPG</a:t>
              </a:r>
              <a:r>
                <a:rPr lang="ja-JP" altLang="en-US" sz="2100">
                  <a:solidFill>
                    <a:srgbClr val="FEFF55"/>
                  </a:solidFill>
                </a:rPr>
                <a:t>が</a:t>
              </a:r>
              <a:r>
                <a:rPr lang="en-US" altLang="ja-JP" sz="2100">
                  <a:solidFill>
                    <a:srgbClr val="FEFF55"/>
                  </a:solidFill>
                </a:rPr>
                <a:t>108mg/dl(=6mmol/L)</a:t>
              </a:r>
              <a:r>
                <a:rPr lang="ja-JP" altLang="en-US" sz="2100">
                  <a:solidFill>
                    <a:srgbClr val="FEFF55"/>
                  </a:solidFill>
                </a:rPr>
                <a:t>の場合</a:t>
              </a:r>
              <a:r>
                <a:rPr lang="en-US" altLang="ja-JP" sz="2100">
                  <a:solidFill>
                    <a:srgbClr val="FEFF55"/>
                  </a:solidFill>
                </a:rPr>
                <a:t>)</a:t>
              </a:r>
              <a:endParaRPr lang="en-US" altLang="ja-JP" sz="2800">
                <a:solidFill>
                  <a:srgbClr val="000000"/>
                </a:solidFill>
              </a:endParaRPr>
            </a:p>
          </p:txBody>
        </p:sp>
        <p:sp>
          <p:nvSpPr>
            <p:cNvPr id="964803" name="Text Box 195"/>
            <p:cNvSpPr txBox="1">
              <a:spLocks noChangeArrowheads="1"/>
            </p:cNvSpPr>
            <p:nvPr/>
          </p:nvSpPr>
          <p:spPr bwMode="auto">
            <a:xfrm>
              <a:off x="576" y="2366"/>
              <a:ext cx="752" cy="231"/>
            </a:xfrm>
            <a:prstGeom prst="rect">
              <a:avLst/>
            </a:prstGeom>
            <a:noFill/>
            <a:ln w="9525">
              <a:noFill/>
              <a:miter lim="800000"/>
              <a:headEnd/>
              <a:tailEnd/>
            </a:ln>
            <a:effectLst/>
          </p:spPr>
          <p:txBody>
            <a:bodyPr wrap="none">
              <a:spAutoFit/>
            </a:bodyPr>
            <a:lstStyle/>
            <a:p>
              <a:r>
                <a:rPr lang="ja-JP" altLang="en-US" sz="1800">
                  <a:solidFill>
                    <a:srgbClr val="FFFFFF"/>
                  </a:solidFill>
                  <a:effectLst>
                    <a:outerShdw blurRad="38100" dist="38100" dir="2700000" algn="tl">
                      <a:srgbClr val="000000"/>
                    </a:outerShdw>
                  </a:effectLst>
                </a:rPr>
                <a:t>したがって</a:t>
              </a:r>
            </a:p>
          </p:txBody>
        </p:sp>
      </p:grpSp>
      <p:sp>
        <p:nvSpPr>
          <p:cNvPr id="134" name="正方形/長方形 133"/>
          <p:cNvSpPr/>
          <p:nvPr/>
        </p:nvSpPr>
        <p:spPr>
          <a:xfrm>
            <a:off x="1050878" y="6488668"/>
            <a:ext cx="8093122" cy="369332"/>
          </a:xfrm>
          <a:prstGeom prst="rect">
            <a:avLst/>
          </a:prstGeom>
        </p:spPr>
        <p:txBody>
          <a:bodyPr wrap="square">
            <a:spAutoFit/>
          </a:bodyPr>
          <a:lstStyle/>
          <a:p>
            <a:pPr algn="r"/>
            <a:r>
              <a:rPr lang="ja-JP" altLang="en-US" sz="1800" dirty="0" smtClean="0">
                <a:solidFill>
                  <a:srgbClr val="FFFFFF"/>
                </a:solidFill>
              </a:rPr>
              <a:t>松田昌文</a:t>
            </a:r>
            <a:r>
              <a:rPr lang="en-US" altLang="ja-JP" sz="1800" dirty="0" smtClean="0">
                <a:solidFill>
                  <a:srgbClr val="FFFFFF"/>
                </a:solidFill>
              </a:rPr>
              <a:t>:</a:t>
            </a:r>
            <a:r>
              <a:rPr lang="ja-JP" altLang="en-US" sz="1800" dirty="0" smtClean="0">
                <a:solidFill>
                  <a:srgbClr val="FFFFFF"/>
                </a:solidFill>
              </a:rPr>
              <a:t>インスリン分泌能力・インスリン抵抗性指標　内科 </a:t>
            </a:r>
            <a:r>
              <a:rPr lang="en-US" altLang="ja-JP" sz="1800" dirty="0" smtClean="0">
                <a:solidFill>
                  <a:srgbClr val="FFFFFF"/>
                </a:solidFill>
              </a:rPr>
              <a:t>105:39-44, 2010. </a:t>
            </a:r>
            <a:endParaRPr lang="ja-JP" altLang="en-US" sz="1800" dirty="0">
              <a:solidFill>
                <a:srgbClr val="FFFFFF"/>
              </a:solidFill>
            </a:endParaRPr>
          </a:p>
        </p:txBody>
      </p:sp>
    </p:spTree>
    <p:extLst>
      <p:ext uri="{BB962C8B-B14F-4D97-AF65-F5344CB8AC3E}">
        <p14:creationId xmlns:p14="http://schemas.microsoft.com/office/powerpoint/2010/main" val="265256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Text Box 2"/>
          <p:cNvSpPr txBox="1">
            <a:spLocks noChangeArrowheads="1"/>
          </p:cNvSpPr>
          <p:nvPr/>
        </p:nvSpPr>
        <p:spPr bwMode="auto">
          <a:xfrm>
            <a:off x="584200" y="304800"/>
            <a:ext cx="8151813" cy="701675"/>
          </a:xfrm>
          <a:prstGeom prst="rect">
            <a:avLst/>
          </a:prstGeom>
          <a:noFill/>
          <a:ln w="9525">
            <a:noFill/>
            <a:miter lim="800000"/>
            <a:headEnd/>
            <a:tailEnd/>
          </a:ln>
          <a:effectLst/>
        </p:spPr>
        <p:txBody>
          <a:bodyPr>
            <a:spAutoFit/>
          </a:bodyPr>
          <a:lstStyle/>
          <a:p>
            <a:pPr algn="ctr">
              <a:spcBef>
                <a:spcPct val="50000"/>
              </a:spcBef>
            </a:pPr>
            <a:r>
              <a:rPr lang="en-US" altLang="ja-JP" sz="4000">
                <a:solidFill>
                  <a:srgbClr val="FFFF00"/>
                </a:solidFill>
                <a:effectLst>
                  <a:outerShdw blurRad="38100" dist="38100" dir="2700000" algn="tl">
                    <a:srgbClr val="000000"/>
                  </a:outerShdw>
                </a:effectLst>
                <a:latin typeface="Times New Roman" pitchFamily="18" charset="0"/>
              </a:rPr>
              <a:t>HOMA</a:t>
            </a:r>
            <a:r>
              <a:rPr lang="ja-JP" altLang="en-US" sz="4000">
                <a:solidFill>
                  <a:srgbClr val="FFFF00"/>
                </a:solidFill>
                <a:effectLst>
                  <a:outerShdw blurRad="38100" dist="38100" dir="2700000" algn="tl">
                    <a:srgbClr val="000000"/>
                  </a:outerShdw>
                </a:effectLst>
                <a:latin typeface="Times New Roman" pitchFamily="18" charset="0"/>
              </a:rPr>
              <a:t>の計算結果と簡易算出式</a:t>
            </a:r>
          </a:p>
        </p:txBody>
      </p:sp>
      <p:sp>
        <p:nvSpPr>
          <p:cNvPr id="837635" name="Rectangle 3"/>
          <p:cNvSpPr>
            <a:spLocks noChangeArrowheads="1"/>
          </p:cNvSpPr>
          <p:nvPr/>
        </p:nvSpPr>
        <p:spPr bwMode="auto">
          <a:xfrm>
            <a:off x="5472113" y="1101725"/>
            <a:ext cx="2178050" cy="320675"/>
          </a:xfrm>
          <a:prstGeom prst="rect">
            <a:avLst/>
          </a:prstGeom>
          <a:noFill/>
          <a:ln w="9525">
            <a:noFill/>
            <a:miter lim="800000"/>
            <a:headEnd/>
            <a:tailEnd/>
          </a:ln>
        </p:spPr>
        <p:txBody>
          <a:bodyPr wrap="none" lIns="0" tIns="0" rIns="0" bIns="0">
            <a:spAutoFit/>
          </a:bodyPr>
          <a:lstStyle/>
          <a:p>
            <a:r>
              <a:rPr lang="en-US" altLang="ja-JP" sz="2100" i="1">
                <a:solidFill>
                  <a:srgbClr val="FFC62A"/>
                </a:solidFill>
                <a:effectLst>
                  <a:outerShdw blurRad="38100" dist="38100" dir="2700000" algn="tl">
                    <a:srgbClr val="000000"/>
                  </a:outerShdw>
                </a:effectLst>
                <a:latin typeface="New York" charset="0"/>
                <a:ea typeface="Osaka" charset="-128"/>
              </a:rPr>
              <a:t>Reduced formula</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837636" name="Rectangle 4"/>
          <p:cNvSpPr>
            <a:spLocks noChangeArrowheads="1"/>
          </p:cNvSpPr>
          <p:nvPr/>
        </p:nvSpPr>
        <p:spPr bwMode="auto">
          <a:xfrm>
            <a:off x="5418138" y="1600200"/>
            <a:ext cx="3467100" cy="320675"/>
          </a:xfrm>
          <a:prstGeom prst="rect">
            <a:avLst/>
          </a:prstGeom>
          <a:noFill/>
          <a:ln w="9525">
            <a:noFill/>
            <a:miter lim="800000"/>
            <a:headEnd/>
            <a:tailEnd/>
          </a:ln>
        </p:spPr>
        <p:txBody>
          <a:bodyPr wrap="none" lIns="0" tIns="0" rIns="0" bIns="0">
            <a:spAutoFit/>
          </a:bodyPr>
          <a:lstStyle/>
          <a:p>
            <a:r>
              <a:rPr lang="en-US" altLang="ja-JP" sz="2100">
                <a:solidFill>
                  <a:srgbClr val="FFC62A"/>
                </a:solidFill>
                <a:effectLst>
                  <a:outerShdw blurRad="38100" dist="38100" dir="2700000" algn="tl">
                    <a:srgbClr val="000000"/>
                  </a:outerShdw>
                </a:effectLst>
                <a:latin typeface="New York" charset="0"/>
                <a:ea typeface="Osaka" charset="-128"/>
              </a:rPr>
              <a:t> (1985 by Matthews D et al.)</a:t>
            </a:r>
            <a:endParaRPr lang="en-US" altLang="ja-JP" sz="2400">
              <a:solidFill>
                <a:srgbClr val="000000"/>
              </a:solidFill>
              <a:effectLst>
                <a:outerShdw blurRad="38100" dist="38100" dir="2700000" algn="tl">
                  <a:srgbClr val="FFFFFF"/>
                </a:outerShdw>
              </a:effectLst>
              <a:latin typeface="Times" charset="0"/>
              <a:ea typeface="Osaka" charset="-128"/>
            </a:endParaRPr>
          </a:p>
        </p:txBody>
      </p:sp>
      <p:sp>
        <p:nvSpPr>
          <p:cNvPr id="837637" name="Rectangle 5"/>
          <p:cNvSpPr>
            <a:spLocks noChangeArrowheads="1"/>
          </p:cNvSpPr>
          <p:nvPr/>
        </p:nvSpPr>
        <p:spPr bwMode="auto">
          <a:xfrm>
            <a:off x="5319713" y="6018213"/>
            <a:ext cx="3252787" cy="350837"/>
          </a:xfrm>
          <a:prstGeom prst="rect">
            <a:avLst/>
          </a:prstGeom>
          <a:noFill/>
          <a:ln w="9525">
            <a:noFill/>
            <a:miter lim="800000"/>
            <a:headEnd/>
            <a:tailEnd/>
          </a:ln>
          <a:effectLst/>
        </p:spPr>
        <p:txBody>
          <a:bodyPr wrap="none">
            <a:spAutoFit/>
          </a:bodyPr>
          <a:lstStyle/>
          <a:p>
            <a:pPr algn="ctr"/>
            <a:r>
              <a:rPr lang="en-US" altLang="ja-JP" sz="1700" i="1">
                <a:solidFill>
                  <a:srgbClr val="CCFFFF"/>
                </a:solidFill>
                <a:effectLst>
                  <a:outerShdw blurRad="38100" dist="38100" dir="2700000" algn="tl">
                    <a:srgbClr val="000000"/>
                  </a:outerShdw>
                </a:effectLst>
                <a:ea typeface="Osaka" charset="-128"/>
              </a:rPr>
              <a:t>Diabetologia </a:t>
            </a:r>
            <a:r>
              <a:rPr lang="en-US" altLang="ja-JP" sz="1700">
                <a:solidFill>
                  <a:srgbClr val="CCFFFF"/>
                </a:solidFill>
                <a:effectLst>
                  <a:outerShdw blurRad="38100" dist="38100" dir="2700000" algn="tl">
                    <a:srgbClr val="000000"/>
                  </a:outerShdw>
                </a:effectLst>
                <a:ea typeface="Osaka" charset="-128"/>
              </a:rPr>
              <a:t>28:412-419, 1985</a:t>
            </a:r>
          </a:p>
        </p:txBody>
      </p:sp>
      <p:sp>
        <p:nvSpPr>
          <p:cNvPr id="837639" name="Text Box 7"/>
          <p:cNvSpPr txBox="1">
            <a:spLocks noChangeArrowheads="1"/>
          </p:cNvSpPr>
          <p:nvPr/>
        </p:nvSpPr>
        <p:spPr bwMode="auto">
          <a:xfrm>
            <a:off x="6032500" y="2133600"/>
            <a:ext cx="2190750" cy="457200"/>
          </a:xfrm>
          <a:prstGeom prst="rect">
            <a:avLst/>
          </a:prstGeom>
          <a:noFill/>
          <a:ln w="9525">
            <a:noFill/>
            <a:miter lim="800000"/>
            <a:headEnd/>
            <a:tailEnd/>
          </a:ln>
          <a:effectLst/>
        </p:spPr>
        <p:txBody>
          <a:bodyPr>
            <a:spAutoFit/>
          </a:bodyPr>
          <a:lstStyle/>
          <a:p>
            <a:pPr>
              <a:spcBef>
                <a:spcPct val="50000"/>
              </a:spcBef>
            </a:pPr>
            <a:r>
              <a:rPr lang="en-US" altLang="ja-JP" sz="2400" dirty="0" smtClean="0">
                <a:solidFill>
                  <a:srgbClr val="FFFFFF"/>
                </a:solidFill>
                <a:effectLst>
                  <a:outerShdw blurRad="38100" dist="38100" dir="2700000" algn="tl">
                    <a:srgbClr val="000000"/>
                  </a:outerShdw>
                </a:effectLst>
                <a:latin typeface="Times New Roman" pitchFamily="18" charset="0"/>
              </a:rPr>
              <a:t>HOMA-IR</a:t>
            </a:r>
            <a:r>
              <a:rPr lang="en-US" altLang="ja-JP" sz="2400" dirty="0">
                <a:solidFill>
                  <a:srgbClr val="FFFFFF"/>
                </a:solidFill>
                <a:effectLst>
                  <a:outerShdw blurRad="38100" dist="38100" dir="2700000" algn="tl">
                    <a:srgbClr val="000000"/>
                  </a:outerShdw>
                </a:effectLst>
                <a:latin typeface="Times New Roman" pitchFamily="18" charset="0"/>
              </a:rPr>
              <a:t>=</a:t>
            </a:r>
          </a:p>
        </p:txBody>
      </p:sp>
      <p:sp>
        <p:nvSpPr>
          <p:cNvPr id="837641" name="Text Box 9"/>
          <p:cNvSpPr txBox="1">
            <a:spLocks noChangeArrowheads="1"/>
          </p:cNvSpPr>
          <p:nvPr/>
        </p:nvSpPr>
        <p:spPr bwMode="auto">
          <a:xfrm>
            <a:off x="6021388" y="3971925"/>
            <a:ext cx="2438400" cy="457200"/>
          </a:xfrm>
          <a:prstGeom prst="rect">
            <a:avLst/>
          </a:prstGeom>
          <a:noFill/>
          <a:ln w="9525">
            <a:noFill/>
            <a:miter lim="800000"/>
            <a:headEnd/>
            <a:tailEnd/>
          </a:ln>
          <a:effectLst/>
        </p:spPr>
        <p:txBody>
          <a:bodyPr>
            <a:spAutoFit/>
          </a:bodyPr>
          <a:lstStyle/>
          <a:p>
            <a:pPr>
              <a:spcBef>
                <a:spcPct val="50000"/>
              </a:spcBef>
            </a:pPr>
            <a:r>
              <a:rPr lang="en-US" altLang="ja-JP" sz="2400">
                <a:solidFill>
                  <a:srgbClr val="FFFFFF"/>
                </a:solidFill>
                <a:effectLst>
                  <a:outerShdw blurRad="38100" dist="38100" dir="2700000" algn="tl">
                    <a:srgbClr val="000000"/>
                  </a:outerShdw>
                </a:effectLst>
                <a:latin typeface="Times New Roman" pitchFamily="18" charset="0"/>
              </a:rPr>
              <a:t>HOMA-</a:t>
            </a:r>
            <a:r>
              <a:rPr lang="en-US" altLang="ja-JP" sz="2400">
                <a:solidFill>
                  <a:srgbClr val="FFFFFF"/>
                </a:solidFill>
                <a:effectLst>
                  <a:outerShdw blurRad="38100" dist="38100" dir="2700000" algn="tl">
                    <a:srgbClr val="000000"/>
                  </a:outerShdw>
                </a:effectLst>
                <a:latin typeface="Symbol" pitchFamily="18" charset="2"/>
                <a:ea typeface="HGPｺﾞｼｯｸM" pitchFamily="50" charset="-128"/>
              </a:rPr>
              <a:t>b%</a:t>
            </a:r>
            <a:r>
              <a:rPr lang="en-US" altLang="ja-JP" sz="2400">
                <a:solidFill>
                  <a:srgbClr val="FFFFFF"/>
                </a:solidFill>
                <a:effectLst>
                  <a:outerShdw blurRad="38100" dist="38100" dir="2700000" algn="tl">
                    <a:srgbClr val="000000"/>
                  </a:outerShdw>
                </a:effectLst>
                <a:latin typeface="Times New Roman" pitchFamily="18" charset="0"/>
              </a:rPr>
              <a:t>=</a:t>
            </a:r>
          </a:p>
        </p:txBody>
      </p:sp>
      <p:sp>
        <p:nvSpPr>
          <p:cNvPr id="837642" name="Text Box 10"/>
          <p:cNvSpPr txBox="1">
            <a:spLocks noChangeArrowheads="1"/>
          </p:cNvSpPr>
          <p:nvPr/>
        </p:nvSpPr>
        <p:spPr bwMode="auto">
          <a:xfrm>
            <a:off x="382588" y="5619750"/>
            <a:ext cx="4511675" cy="457200"/>
          </a:xfrm>
          <a:prstGeom prst="rect">
            <a:avLst/>
          </a:prstGeom>
          <a:noFill/>
          <a:ln w="9525">
            <a:noFill/>
            <a:miter lim="800000"/>
            <a:headEnd/>
            <a:tailEnd/>
          </a:ln>
          <a:effectLst/>
        </p:spPr>
        <p:txBody>
          <a:bodyPr>
            <a:spAutoFit/>
          </a:bodyPr>
          <a:lstStyle/>
          <a:p>
            <a:pPr algn="ctr">
              <a:spcBef>
                <a:spcPct val="50000"/>
              </a:spcBef>
            </a:pPr>
            <a:r>
              <a:rPr lang="ja-JP" altLang="en-US" sz="2400">
                <a:solidFill>
                  <a:srgbClr val="FFFFFF"/>
                </a:solidFill>
                <a:effectLst>
                  <a:outerShdw blurRad="38100" dist="38100" dir="2700000" algn="tl">
                    <a:srgbClr val="000000"/>
                  </a:outerShdw>
                </a:effectLst>
                <a:latin typeface="Times New Roman" pitchFamily="18" charset="0"/>
              </a:rPr>
              <a:t>計算結果をプロットし近似した式</a:t>
            </a:r>
          </a:p>
        </p:txBody>
      </p:sp>
      <p:pic>
        <p:nvPicPr>
          <p:cNvPr id="837643" name="Picture 11" descr="HOMAfig"/>
          <p:cNvPicPr>
            <a:picLocks noChangeAspect="1" noChangeArrowheads="1"/>
          </p:cNvPicPr>
          <p:nvPr/>
        </p:nvPicPr>
        <p:blipFill>
          <a:blip r:embed="rId4" cstate="print"/>
          <a:srcRect/>
          <a:stretch>
            <a:fillRect/>
          </a:stretch>
        </p:blipFill>
        <p:spPr bwMode="auto">
          <a:xfrm>
            <a:off x="50800" y="1376363"/>
            <a:ext cx="5281613" cy="4151312"/>
          </a:xfrm>
          <a:prstGeom prst="rect">
            <a:avLst/>
          </a:prstGeom>
          <a:noFill/>
        </p:spPr>
      </p:pic>
      <p:sp>
        <p:nvSpPr>
          <p:cNvPr id="837646" name="Text Box 14"/>
          <p:cNvSpPr txBox="1">
            <a:spLocks noChangeArrowheads="1"/>
          </p:cNvSpPr>
          <p:nvPr/>
        </p:nvSpPr>
        <p:spPr bwMode="auto">
          <a:xfrm>
            <a:off x="3629025" y="5151438"/>
            <a:ext cx="1681163" cy="366712"/>
          </a:xfrm>
          <a:prstGeom prst="rect">
            <a:avLst/>
          </a:prstGeom>
          <a:noFill/>
          <a:ln w="9525">
            <a:noFill/>
            <a:miter lim="800000"/>
            <a:headEnd/>
            <a:tailEnd/>
          </a:ln>
          <a:effectLst/>
        </p:spPr>
        <p:txBody>
          <a:bodyPr>
            <a:spAutoFit/>
          </a:bodyPr>
          <a:lstStyle/>
          <a:p>
            <a:pPr>
              <a:spcBef>
                <a:spcPct val="50000"/>
              </a:spcBef>
            </a:pPr>
            <a:r>
              <a:rPr lang="ja-JP" altLang="en-US" sz="1800">
                <a:solidFill>
                  <a:srgbClr val="000000"/>
                </a:solidFill>
                <a:effectLst>
                  <a:outerShdw blurRad="38100" dist="38100" dir="2700000" algn="tl">
                    <a:srgbClr val="FFFFFF"/>
                  </a:outerShdw>
                </a:effectLst>
              </a:rPr>
              <a:t>空腹時血糖</a:t>
            </a:r>
          </a:p>
        </p:txBody>
      </p:sp>
      <p:sp>
        <p:nvSpPr>
          <p:cNvPr id="837647" name="Text Box 15"/>
          <p:cNvSpPr txBox="1">
            <a:spLocks noChangeArrowheads="1"/>
          </p:cNvSpPr>
          <p:nvPr/>
        </p:nvSpPr>
        <p:spPr bwMode="auto">
          <a:xfrm>
            <a:off x="0" y="1441450"/>
            <a:ext cx="1425575" cy="612775"/>
          </a:xfrm>
          <a:prstGeom prst="rect">
            <a:avLst/>
          </a:prstGeom>
          <a:noFill/>
          <a:ln w="9525">
            <a:noFill/>
            <a:miter lim="800000"/>
            <a:headEnd/>
            <a:tailEnd/>
          </a:ln>
          <a:effectLst/>
        </p:spPr>
        <p:txBody>
          <a:bodyPr>
            <a:spAutoFit/>
          </a:bodyPr>
          <a:lstStyle/>
          <a:p>
            <a:pPr algn="ctr">
              <a:lnSpc>
                <a:spcPct val="95000"/>
              </a:lnSpc>
            </a:pPr>
            <a:r>
              <a:rPr lang="ja-JP" altLang="en-US" sz="1800">
                <a:solidFill>
                  <a:srgbClr val="000000"/>
                </a:solidFill>
                <a:effectLst>
                  <a:outerShdw blurRad="38100" dist="38100" dir="2700000" algn="tl">
                    <a:srgbClr val="FFFFFF"/>
                  </a:outerShdw>
                </a:effectLst>
              </a:rPr>
              <a:t>空腹時</a:t>
            </a:r>
          </a:p>
          <a:p>
            <a:pPr algn="ctr">
              <a:lnSpc>
                <a:spcPct val="95000"/>
              </a:lnSpc>
            </a:pPr>
            <a:r>
              <a:rPr lang="ja-JP" altLang="en-US" sz="1800">
                <a:solidFill>
                  <a:srgbClr val="000000"/>
                </a:solidFill>
                <a:effectLst>
                  <a:outerShdw blurRad="38100" dist="38100" dir="2700000" algn="tl">
                    <a:srgbClr val="FFFFFF"/>
                  </a:outerShdw>
                </a:effectLst>
              </a:rPr>
              <a:t>インスリン値</a:t>
            </a:r>
          </a:p>
        </p:txBody>
      </p:sp>
      <p:graphicFrame>
        <p:nvGraphicFramePr>
          <p:cNvPr id="1211397" name="Object 5"/>
          <p:cNvGraphicFramePr>
            <a:graphicFrameLocks noChangeAspect="1"/>
          </p:cNvGraphicFramePr>
          <p:nvPr/>
        </p:nvGraphicFramePr>
        <p:xfrm>
          <a:off x="5476875" y="2670175"/>
          <a:ext cx="1674813" cy="865188"/>
        </p:xfrm>
        <a:graphic>
          <a:graphicData uri="http://schemas.openxmlformats.org/presentationml/2006/ole">
            <mc:AlternateContent xmlns:mc="http://schemas.openxmlformats.org/markup-compatibility/2006">
              <mc:Choice xmlns:v="urn:schemas-microsoft-com:vml" Requires="v">
                <p:oleObj spid="_x0000_s90129" name="数式" r:id="rId5" imgW="761760" imgH="393480" progId="Equation.3">
                  <p:embed/>
                </p:oleObj>
              </mc:Choice>
              <mc:Fallback>
                <p:oleObj name="数式" r:id="rId5" imgW="7617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invGray">
                      <a:xfrm>
                        <a:off x="5476875" y="2670175"/>
                        <a:ext cx="1674813"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1398" name="Object 6"/>
          <p:cNvGraphicFramePr>
            <a:graphicFrameLocks noChangeAspect="1"/>
          </p:cNvGraphicFramePr>
          <p:nvPr/>
        </p:nvGraphicFramePr>
        <p:xfrm>
          <a:off x="6350000" y="4429125"/>
          <a:ext cx="1423988" cy="865188"/>
        </p:xfrm>
        <a:graphic>
          <a:graphicData uri="http://schemas.openxmlformats.org/presentationml/2006/ole">
            <mc:AlternateContent xmlns:mc="http://schemas.openxmlformats.org/markup-compatibility/2006">
              <mc:Choice xmlns:v="urn:schemas-microsoft-com:vml" Requires="v">
                <p:oleObj spid="_x0000_s90130" name="数式" r:id="rId7" imgW="647640" imgH="393480" progId="Equation.3">
                  <p:embed/>
                </p:oleObj>
              </mc:Choice>
              <mc:Fallback>
                <p:oleObj name="数式" r:id="rId7" imgW="64764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invGray">
                      <a:xfrm>
                        <a:off x="6350000" y="4429125"/>
                        <a:ext cx="1423988"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1399" name="Object 7"/>
          <p:cNvGraphicFramePr>
            <a:graphicFrameLocks noChangeAspect="1"/>
          </p:cNvGraphicFramePr>
          <p:nvPr/>
        </p:nvGraphicFramePr>
        <p:xfrm>
          <a:off x="7173913" y="2701925"/>
          <a:ext cx="1785937" cy="865188"/>
        </p:xfrm>
        <a:graphic>
          <a:graphicData uri="http://schemas.openxmlformats.org/presentationml/2006/ole">
            <mc:AlternateContent xmlns:mc="http://schemas.openxmlformats.org/markup-compatibility/2006">
              <mc:Choice xmlns:v="urn:schemas-microsoft-com:vml" Requires="v">
                <p:oleObj spid="_x0000_s90131" name="数式" r:id="rId9" imgW="812520" imgH="393480" progId="Equation.3">
                  <p:embed/>
                </p:oleObj>
              </mc:Choice>
              <mc:Fallback>
                <p:oleObj name="数式" r:id="rId9" imgW="81252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invGray">
                      <a:xfrm>
                        <a:off x="7173913" y="2701925"/>
                        <a:ext cx="1785937"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1061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1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062038"/>
            <a:ext cx="6221412" cy="51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円/楕円 2"/>
          <p:cNvSpPr/>
          <p:nvPr/>
        </p:nvSpPr>
        <p:spPr>
          <a:xfrm>
            <a:off x="4959350" y="3519488"/>
            <a:ext cx="1316038" cy="2063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4" name="乗算記号 3"/>
          <p:cNvSpPr/>
          <p:nvPr/>
        </p:nvSpPr>
        <p:spPr>
          <a:xfrm>
            <a:off x="4446588" y="1301750"/>
            <a:ext cx="1303337" cy="176053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71013" name="テキスト ボックス 1"/>
          <p:cNvSpPr txBox="1">
            <a:spLocks noChangeArrowheads="1"/>
          </p:cNvSpPr>
          <p:nvPr/>
        </p:nvSpPr>
        <p:spPr bwMode="auto">
          <a:xfrm>
            <a:off x="744538" y="153914"/>
            <a:ext cx="7026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2400" dirty="0">
                <a:solidFill>
                  <a:srgbClr val="FFFF00"/>
                </a:solidFill>
              </a:rPr>
              <a:t>ブドウ糖とは？　　　　ヒトの脳の唯一のエネルギー源</a:t>
            </a:r>
          </a:p>
        </p:txBody>
      </p:sp>
      <p:sp>
        <p:nvSpPr>
          <p:cNvPr id="6" name="正方形/長方形 5"/>
          <p:cNvSpPr/>
          <p:nvPr/>
        </p:nvSpPr>
        <p:spPr>
          <a:xfrm>
            <a:off x="974169" y="624771"/>
            <a:ext cx="7970362" cy="369332"/>
          </a:xfrm>
          <a:prstGeom prst="rect">
            <a:avLst/>
          </a:prstGeom>
        </p:spPr>
        <p:txBody>
          <a:bodyPr wrap="square">
            <a:spAutoFit/>
          </a:bodyPr>
          <a:lstStyle/>
          <a:p>
            <a:pPr algn="r"/>
            <a:r>
              <a:rPr lang="en-US" altLang="ja-JP" b="1" dirty="0">
                <a:solidFill>
                  <a:srgbClr val="FFFFFF"/>
                </a:solidFill>
              </a:rPr>
              <a:t>MANN, F. C., and MAGATH, T. B. </a:t>
            </a:r>
            <a:r>
              <a:rPr lang="en-US" altLang="ja-JP" b="1" i="1" dirty="0">
                <a:solidFill>
                  <a:srgbClr val="FFFFFF"/>
                </a:solidFill>
              </a:rPr>
              <a:t>(1922).-Arch. Intern. Moo. </a:t>
            </a:r>
            <a:r>
              <a:rPr lang="en-US" altLang="ja-JP" b="1" dirty="0">
                <a:solidFill>
                  <a:srgbClr val="FFFFFF"/>
                </a:solidFill>
              </a:rPr>
              <a:t>30: 171.</a:t>
            </a:r>
            <a:endParaRPr lang="ja-JP" altLang="en-US" dirty="0">
              <a:solidFill>
                <a:srgbClr val="FFFFFF"/>
              </a:solidFill>
            </a:endParaRPr>
          </a:p>
        </p:txBody>
      </p:sp>
    </p:spTree>
    <p:extLst>
      <p:ext uri="{BB962C8B-B14F-4D97-AF65-F5344CB8AC3E}">
        <p14:creationId xmlns:p14="http://schemas.microsoft.com/office/powerpoint/2010/main" val="1414343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AutoShape 65"/>
          <p:cNvSpPr>
            <a:spLocks noChangeArrowheads="1"/>
          </p:cNvSpPr>
          <p:nvPr/>
        </p:nvSpPr>
        <p:spPr bwMode="auto">
          <a:xfrm>
            <a:off x="3851275" y="1557338"/>
            <a:ext cx="1584325" cy="431800"/>
          </a:xfrm>
          <a:prstGeom prst="roundRect">
            <a:avLst>
              <a:gd name="adj" fmla="val 16667"/>
            </a:avLst>
          </a:prstGeom>
          <a:solidFill>
            <a:schemeClr val="accent1"/>
          </a:solidFill>
          <a:ln w="9525">
            <a:solidFill>
              <a:srgbClr val="00FFFF"/>
            </a:solidFill>
            <a:round/>
            <a:headEnd/>
            <a:tailEnd/>
          </a:ln>
          <a:effectLst>
            <a:prstShdw prst="shdw17" dist="17961" dir="2700000">
              <a:srgbClr val="009999"/>
            </a:prstShdw>
          </a:effectLst>
        </p:spPr>
        <p:txBody>
          <a:bodyPr wrap="none" anchor="ctr"/>
          <a:lstStyle/>
          <a:p>
            <a:pPr>
              <a:spcBef>
                <a:spcPct val="50000"/>
              </a:spcBef>
            </a:pPr>
            <a:endParaRPr lang="ja-JP" altLang="en-US">
              <a:solidFill>
                <a:srgbClr val="000000"/>
              </a:solidFill>
              <a:latin typeface="ＭＳ Ｐゴシック" pitchFamily="50" charset="-128"/>
            </a:endParaRPr>
          </a:p>
        </p:txBody>
      </p:sp>
      <p:pic>
        <p:nvPicPr>
          <p:cNvPr id="172035" name="Picture 64" descr="Gut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137150"/>
            <a:ext cx="23764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6765" name="Rectangle 29"/>
          <p:cNvSpPr>
            <a:spLocks noChangeArrowheads="1"/>
          </p:cNvSpPr>
          <p:nvPr/>
        </p:nvSpPr>
        <p:spPr bwMode="invGray">
          <a:xfrm>
            <a:off x="0" y="115888"/>
            <a:ext cx="9144000" cy="646112"/>
          </a:xfrm>
          <a:prstGeom prst="rect">
            <a:avLst/>
          </a:prstGeom>
          <a:noFill/>
          <a:ln w="9525">
            <a:noFill/>
            <a:miter lim="800000"/>
            <a:headEnd/>
            <a:tailEnd/>
          </a:ln>
        </p:spPr>
        <p:txBody>
          <a:bodyPr lIns="0" tIns="0" rIns="0" bIns="0">
            <a:spAutoFit/>
          </a:bodyPr>
          <a:lstStyle/>
          <a:p>
            <a:pPr algn="ctr">
              <a:defRPr/>
            </a:pPr>
            <a:r>
              <a:rPr lang="ja-JP" altLang="en-US" sz="4200" dirty="0">
                <a:solidFill>
                  <a:srgbClr val="FFFF00"/>
                </a:solidFill>
                <a:effectLst>
                  <a:outerShdw blurRad="38100" dist="38100" dir="2700000" algn="tl">
                    <a:srgbClr val="000000"/>
                  </a:outerShdw>
                </a:effectLst>
                <a:latin typeface="ＭＳ Ｐゴシック" pitchFamily="50" charset="-128"/>
              </a:rPr>
              <a:t>血糖値（血中ブドウ糖濃度）の調節</a:t>
            </a:r>
            <a:endParaRPr lang="ja-JP" altLang="en-US" sz="4200" dirty="0">
              <a:solidFill>
                <a:srgbClr val="FFFFAA"/>
              </a:solidFill>
              <a:effectLst>
                <a:outerShdw blurRad="38100" dist="38100" dir="2700000" algn="tl">
                  <a:srgbClr val="000000"/>
                </a:outerShdw>
              </a:effectLst>
              <a:latin typeface="ＭＳ Ｐゴシック" pitchFamily="50" charset="-128"/>
            </a:endParaRPr>
          </a:p>
        </p:txBody>
      </p:sp>
      <p:pic>
        <p:nvPicPr>
          <p:cNvPr id="172037" name="Picture 2" descr="INS1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5867400" y="1042988"/>
            <a:ext cx="7921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8" name="Picture 3" descr="INS1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2909888" y="2066925"/>
            <a:ext cx="7921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9" name="Picture 4" descr="INS1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5435600" y="2276475"/>
            <a:ext cx="7921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0" name="Line 5"/>
          <p:cNvSpPr>
            <a:spLocks noChangeShapeType="1"/>
          </p:cNvSpPr>
          <p:nvPr/>
        </p:nvSpPr>
        <p:spPr bwMode="invGray">
          <a:xfrm flipH="1">
            <a:off x="2557463" y="1985963"/>
            <a:ext cx="1606550" cy="1671637"/>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72041" name="Freeform 6"/>
          <p:cNvSpPr>
            <a:spLocks/>
          </p:cNvSpPr>
          <p:nvPr/>
        </p:nvSpPr>
        <p:spPr bwMode="invGray">
          <a:xfrm>
            <a:off x="3084513" y="842963"/>
            <a:ext cx="2568575" cy="1138237"/>
          </a:xfrm>
          <a:custGeom>
            <a:avLst/>
            <a:gdLst>
              <a:gd name="T0" fmla="*/ 2147483647 w 2058"/>
              <a:gd name="T1" fmla="*/ 2147483647 h 810"/>
              <a:gd name="T2" fmla="*/ 2147483647 w 2058"/>
              <a:gd name="T3" fmla="*/ 2147483647 h 810"/>
              <a:gd name="T4" fmla="*/ 2147483647 w 2058"/>
              <a:gd name="T5" fmla="*/ 2147483647 h 810"/>
              <a:gd name="T6" fmla="*/ 2147483647 w 2058"/>
              <a:gd name="T7" fmla="*/ 2147483647 h 810"/>
              <a:gd name="T8" fmla="*/ 2147483647 w 2058"/>
              <a:gd name="T9" fmla="*/ 2147483647 h 810"/>
              <a:gd name="T10" fmla="*/ 2147483647 w 2058"/>
              <a:gd name="T11" fmla="*/ 2147483647 h 810"/>
              <a:gd name="T12" fmla="*/ 2147483647 w 2058"/>
              <a:gd name="T13" fmla="*/ 2147483647 h 810"/>
              <a:gd name="T14" fmla="*/ 2147483647 w 2058"/>
              <a:gd name="T15" fmla="*/ 2147483647 h 810"/>
              <a:gd name="T16" fmla="*/ 2147483647 w 2058"/>
              <a:gd name="T17" fmla="*/ 2147483647 h 810"/>
              <a:gd name="T18" fmla="*/ 2147483647 w 2058"/>
              <a:gd name="T19" fmla="*/ 2147483647 h 810"/>
              <a:gd name="T20" fmla="*/ 0 w 2058"/>
              <a:gd name="T21" fmla="*/ 2147483647 h 810"/>
              <a:gd name="T22" fmla="*/ 2147483647 w 2058"/>
              <a:gd name="T23" fmla="*/ 2147483647 h 810"/>
              <a:gd name="T24" fmla="*/ 2147483647 w 2058"/>
              <a:gd name="T25" fmla="*/ 2147483647 h 810"/>
              <a:gd name="T26" fmla="*/ 2147483647 w 2058"/>
              <a:gd name="T27" fmla="*/ 2147483647 h 810"/>
              <a:gd name="T28" fmla="*/ 2147483647 w 2058"/>
              <a:gd name="T29" fmla="*/ 2147483647 h 810"/>
              <a:gd name="T30" fmla="*/ 2147483647 w 2058"/>
              <a:gd name="T31" fmla="*/ 2147483647 h 810"/>
              <a:gd name="T32" fmla="*/ 2147483647 w 2058"/>
              <a:gd name="T33" fmla="*/ 2147483647 h 810"/>
              <a:gd name="T34" fmla="*/ 2147483647 w 2058"/>
              <a:gd name="T35" fmla="*/ 2147483647 h 810"/>
              <a:gd name="T36" fmla="*/ 2147483647 w 2058"/>
              <a:gd name="T37" fmla="*/ 2147483647 h 810"/>
              <a:gd name="T38" fmla="*/ 2147483647 w 2058"/>
              <a:gd name="T39" fmla="*/ 2147483647 h 810"/>
              <a:gd name="T40" fmla="*/ 2147483647 w 2058"/>
              <a:gd name="T41" fmla="*/ 2147483647 h 810"/>
              <a:gd name="T42" fmla="*/ 2147483647 w 2058"/>
              <a:gd name="T43" fmla="*/ 2147483647 h 810"/>
              <a:gd name="T44" fmla="*/ 2147483647 w 2058"/>
              <a:gd name="T45" fmla="*/ 2147483647 h 810"/>
              <a:gd name="T46" fmla="*/ 2147483647 w 2058"/>
              <a:gd name="T47" fmla="*/ 0 h 810"/>
              <a:gd name="T48" fmla="*/ 2147483647 w 2058"/>
              <a:gd name="T49" fmla="*/ 2147483647 h 810"/>
              <a:gd name="T50" fmla="*/ 2147483647 w 2058"/>
              <a:gd name="T51" fmla="*/ 2147483647 h 810"/>
              <a:gd name="T52" fmla="*/ 2147483647 w 2058"/>
              <a:gd name="T53" fmla="*/ 2147483647 h 810"/>
              <a:gd name="T54" fmla="*/ 2147483647 w 2058"/>
              <a:gd name="T55" fmla="*/ 2147483647 h 810"/>
              <a:gd name="T56" fmla="*/ 2147483647 w 2058"/>
              <a:gd name="T57" fmla="*/ 2147483647 h 810"/>
              <a:gd name="T58" fmla="*/ 2147483647 w 2058"/>
              <a:gd name="T59" fmla="*/ 2147483647 h 810"/>
              <a:gd name="T60" fmla="*/ 2147483647 w 2058"/>
              <a:gd name="T61" fmla="*/ 2147483647 h 810"/>
              <a:gd name="T62" fmla="*/ 2147483647 w 2058"/>
              <a:gd name="T63" fmla="*/ 2147483647 h 810"/>
              <a:gd name="T64" fmla="*/ 2147483647 w 2058"/>
              <a:gd name="T65" fmla="*/ 2147483647 h 810"/>
              <a:gd name="T66" fmla="*/ 2147483647 w 2058"/>
              <a:gd name="T67" fmla="*/ 2147483647 h 810"/>
              <a:gd name="T68" fmla="*/ 2147483647 w 2058"/>
              <a:gd name="T69" fmla="*/ 2147483647 h 810"/>
              <a:gd name="T70" fmla="*/ 2147483647 w 2058"/>
              <a:gd name="T71" fmla="*/ 2147483647 h 810"/>
              <a:gd name="T72" fmla="*/ 2147483647 w 2058"/>
              <a:gd name="T73" fmla="*/ 2147483647 h 810"/>
              <a:gd name="T74" fmla="*/ 2147483647 w 2058"/>
              <a:gd name="T75" fmla="*/ 2147483647 h 810"/>
              <a:gd name="T76" fmla="*/ 2147483647 w 2058"/>
              <a:gd name="T77" fmla="*/ 2147483647 h 810"/>
              <a:gd name="T78" fmla="*/ 2147483647 w 2058"/>
              <a:gd name="T79" fmla="*/ 2147483647 h 810"/>
              <a:gd name="T80" fmla="*/ 2147483647 w 2058"/>
              <a:gd name="T81" fmla="*/ 2147483647 h 810"/>
              <a:gd name="T82" fmla="*/ 2147483647 w 2058"/>
              <a:gd name="T83" fmla="*/ 2147483647 h 810"/>
              <a:gd name="T84" fmla="*/ 2147483647 w 2058"/>
              <a:gd name="T85" fmla="*/ 2147483647 h 810"/>
              <a:gd name="T86" fmla="*/ 2147483647 w 2058"/>
              <a:gd name="T87" fmla="*/ 2147483647 h 810"/>
              <a:gd name="T88" fmla="*/ 2147483647 w 2058"/>
              <a:gd name="T89" fmla="*/ 2147483647 h 810"/>
              <a:gd name="T90" fmla="*/ 2147483647 w 2058"/>
              <a:gd name="T91" fmla="*/ 2147483647 h 810"/>
              <a:gd name="T92" fmla="*/ 2147483647 w 2058"/>
              <a:gd name="T93" fmla="*/ 2147483647 h 810"/>
              <a:gd name="T94" fmla="*/ 2147483647 w 2058"/>
              <a:gd name="T95" fmla="*/ 2147483647 h 810"/>
              <a:gd name="T96" fmla="*/ 2147483647 w 2058"/>
              <a:gd name="T97" fmla="*/ 2147483647 h 810"/>
              <a:gd name="T98" fmla="*/ 2147483647 w 2058"/>
              <a:gd name="T99" fmla="*/ 2147483647 h 810"/>
              <a:gd name="T100" fmla="*/ 2147483647 w 2058"/>
              <a:gd name="T101" fmla="*/ 2147483647 h 810"/>
              <a:gd name="T102" fmla="*/ 2147483647 w 2058"/>
              <a:gd name="T103" fmla="*/ 2147483647 h 810"/>
              <a:gd name="T104" fmla="*/ 2147483647 w 2058"/>
              <a:gd name="T105" fmla="*/ 2147483647 h 810"/>
              <a:gd name="T106" fmla="*/ 2147483647 w 2058"/>
              <a:gd name="T107" fmla="*/ 2147483647 h 810"/>
              <a:gd name="T108" fmla="*/ 2147483647 w 2058"/>
              <a:gd name="T109" fmla="*/ 2147483647 h 810"/>
              <a:gd name="T110" fmla="*/ 2147483647 w 2058"/>
              <a:gd name="T111" fmla="*/ 2147483647 h 810"/>
              <a:gd name="T112" fmla="*/ 2147483647 w 2058"/>
              <a:gd name="T113" fmla="*/ 2147483647 h 810"/>
              <a:gd name="T114" fmla="*/ 2147483647 w 2058"/>
              <a:gd name="T115" fmla="*/ 2147483647 h 810"/>
              <a:gd name="T116" fmla="*/ 2147483647 w 2058"/>
              <a:gd name="T117" fmla="*/ 2147483647 h 810"/>
              <a:gd name="T118" fmla="*/ 2147483647 w 2058"/>
              <a:gd name="T119" fmla="*/ 2147483647 h 810"/>
              <a:gd name="T120" fmla="*/ 2147483647 w 2058"/>
              <a:gd name="T121" fmla="*/ 2147483647 h 810"/>
              <a:gd name="T122" fmla="*/ 2147483647 w 2058"/>
              <a:gd name="T123" fmla="*/ 2147483647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8"/>
              <a:gd name="T187" fmla="*/ 0 h 810"/>
              <a:gd name="T188" fmla="*/ 2058 w 205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8" h="810">
                <a:moveTo>
                  <a:pt x="600" y="489"/>
                </a:moveTo>
                <a:lnTo>
                  <a:pt x="592" y="497"/>
                </a:lnTo>
                <a:lnTo>
                  <a:pt x="584" y="497"/>
                </a:lnTo>
                <a:lnTo>
                  <a:pt x="584" y="505"/>
                </a:lnTo>
                <a:lnTo>
                  <a:pt x="584" y="513"/>
                </a:lnTo>
                <a:lnTo>
                  <a:pt x="576" y="529"/>
                </a:lnTo>
                <a:lnTo>
                  <a:pt x="576" y="537"/>
                </a:lnTo>
                <a:lnTo>
                  <a:pt x="568" y="537"/>
                </a:lnTo>
                <a:lnTo>
                  <a:pt x="568" y="545"/>
                </a:lnTo>
                <a:lnTo>
                  <a:pt x="568" y="553"/>
                </a:lnTo>
                <a:lnTo>
                  <a:pt x="560" y="553"/>
                </a:lnTo>
                <a:lnTo>
                  <a:pt x="560" y="561"/>
                </a:lnTo>
                <a:lnTo>
                  <a:pt x="560" y="570"/>
                </a:lnTo>
                <a:lnTo>
                  <a:pt x="560" y="585"/>
                </a:lnTo>
                <a:lnTo>
                  <a:pt x="560" y="594"/>
                </a:lnTo>
                <a:lnTo>
                  <a:pt x="560" y="601"/>
                </a:lnTo>
                <a:lnTo>
                  <a:pt x="552" y="609"/>
                </a:lnTo>
                <a:lnTo>
                  <a:pt x="544" y="618"/>
                </a:lnTo>
                <a:lnTo>
                  <a:pt x="544" y="625"/>
                </a:lnTo>
                <a:lnTo>
                  <a:pt x="536" y="625"/>
                </a:lnTo>
                <a:lnTo>
                  <a:pt x="536" y="633"/>
                </a:lnTo>
                <a:lnTo>
                  <a:pt x="536" y="649"/>
                </a:lnTo>
                <a:lnTo>
                  <a:pt x="528" y="649"/>
                </a:lnTo>
                <a:lnTo>
                  <a:pt x="520" y="666"/>
                </a:lnTo>
                <a:lnTo>
                  <a:pt x="504" y="681"/>
                </a:lnTo>
                <a:lnTo>
                  <a:pt x="496" y="697"/>
                </a:lnTo>
                <a:lnTo>
                  <a:pt x="496" y="705"/>
                </a:lnTo>
                <a:lnTo>
                  <a:pt x="496" y="714"/>
                </a:lnTo>
                <a:lnTo>
                  <a:pt x="496" y="721"/>
                </a:lnTo>
                <a:lnTo>
                  <a:pt x="488" y="721"/>
                </a:lnTo>
                <a:lnTo>
                  <a:pt x="488" y="729"/>
                </a:lnTo>
                <a:lnTo>
                  <a:pt x="480" y="729"/>
                </a:lnTo>
                <a:lnTo>
                  <a:pt x="472" y="745"/>
                </a:lnTo>
                <a:lnTo>
                  <a:pt x="456" y="745"/>
                </a:lnTo>
                <a:lnTo>
                  <a:pt x="448" y="745"/>
                </a:lnTo>
                <a:lnTo>
                  <a:pt x="448" y="753"/>
                </a:lnTo>
                <a:lnTo>
                  <a:pt x="440" y="762"/>
                </a:lnTo>
                <a:lnTo>
                  <a:pt x="432" y="762"/>
                </a:lnTo>
                <a:lnTo>
                  <a:pt x="432" y="769"/>
                </a:lnTo>
                <a:lnTo>
                  <a:pt x="424" y="769"/>
                </a:lnTo>
                <a:lnTo>
                  <a:pt x="416" y="769"/>
                </a:lnTo>
                <a:lnTo>
                  <a:pt x="408" y="777"/>
                </a:lnTo>
                <a:lnTo>
                  <a:pt x="400" y="777"/>
                </a:lnTo>
                <a:lnTo>
                  <a:pt x="384" y="786"/>
                </a:lnTo>
                <a:lnTo>
                  <a:pt x="368" y="793"/>
                </a:lnTo>
                <a:lnTo>
                  <a:pt x="360" y="793"/>
                </a:lnTo>
                <a:lnTo>
                  <a:pt x="352" y="801"/>
                </a:lnTo>
                <a:lnTo>
                  <a:pt x="336" y="801"/>
                </a:lnTo>
                <a:lnTo>
                  <a:pt x="328" y="801"/>
                </a:lnTo>
                <a:lnTo>
                  <a:pt x="320" y="801"/>
                </a:lnTo>
                <a:lnTo>
                  <a:pt x="312" y="801"/>
                </a:lnTo>
                <a:lnTo>
                  <a:pt x="304" y="801"/>
                </a:lnTo>
                <a:lnTo>
                  <a:pt x="295" y="801"/>
                </a:lnTo>
                <a:lnTo>
                  <a:pt x="288" y="801"/>
                </a:lnTo>
                <a:lnTo>
                  <a:pt x="280" y="801"/>
                </a:lnTo>
                <a:lnTo>
                  <a:pt x="271" y="801"/>
                </a:lnTo>
                <a:lnTo>
                  <a:pt x="271" y="810"/>
                </a:lnTo>
                <a:lnTo>
                  <a:pt x="264" y="810"/>
                </a:lnTo>
                <a:lnTo>
                  <a:pt x="247" y="810"/>
                </a:lnTo>
                <a:lnTo>
                  <a:pt x="240" y="810"/>
                </a:lnTo>
                <a:lnTo>
                  <a:pt x="232" y="810"/>
                </a:lnTo>
                <a:lnTo>
                  <a:pt x="223" y="810"/>
                </a:lnTo>
                <a:lnTo>
                  <a:pt x="216" y="810"/>
                </a:lnTo>
                <a:lnTo>
                  <a:pt x="199" y="810"/>
                </a:lnTo>
                <a:lnTo>
                  <a:pt x="192" y="810"/>
                </a:lnTo>
                <a:lnTo>
                  <a:pt x="184" y="810"/>
                </a:lnTo>
                <a:lnTo>
                  <a:pt x="175" y="801"/>
                </a:lnTo>
                <a:lnTo>
                  <a:pt x="168" y="801"/>
                </a:lnTo>
                <a:lnTo>
                  <a:pt x="151" y="801"/>
                </a:lnTo>
                <a:lnTo>
                  <a:pt x="144" y="801"/>
                </a:lnTo>
                <a:lnTo>
                  <a:pt x="136" y="801"/>
                </a:lnTo>
                <a:lnTo>
                  <a:pt x="120" y="801"/>
                </a:lnTo>
                <a:lnTo>
                  <a:pt x="103" y="786"/>
                </a:lnTo>
                <a:lnTo>
                  <a:pt x="96" y="786"/>
                </a:lnTo>
                <a:lnTo>
                  <a:pt x="96" y="777"/>
                </a:lnTo>
                <a:lnTo>
                  <a:pt x="88" y="769"/>
                </a:lnTo>
                <a:lnTo>
                  <a:pt x="72" y="769"/>
                </a:lnTo>
                <a:lnTo>
                  <a:pt x="64" y="762"/>
                </a:lnTo>
                <a:lnTo>
                  <a:pt x="55" y="745"/>
                </a:lnTo>
                <a:lnTo>
                  <a:pt x="48" y="745"/>
                </a:lnTo>
                <a:lnTo>
                  <a:pt x="31" y="745"/>
                </a:lnTo>
                <a:lnTo>
                  <a:pt x="31" y="729"/>
                </a:lnTo>
                <a:lnTo>
                  <a:pt x="31" y="721"/>
                </a:lnTo>
                <a:lnTo>
                  <a:pt x="31" y="714"/>
                </a:lnTo>
                <a:lnTo>
                  <a:pt x="24" y="714"/>
                </a:lnTo>
                <a:lnTo>
                  <a:pt x="24" y="697"/>
                </a:lnTo>
                <a:lnTo>
                  <a:pt x="24" y="690"/>
                </a:lnTo>
                <a:lnTo>
                  <a:pt x="16" y="690"/>
                </a:lnTo>
                <a:lnTo>
                  <a:pt x="16" y="681"/>
                </a:lnTo>
                <a:lnTo>
                  <a:pt x="7" y="681"/>
                </a:lnTo>
                <a:lnTo>
                  <a:pt x="7" y="666"/>
                </a:lnTo>
                <a:lnTo>
                  <a:pt x="7" y="657"/>
                </a:lnTo>
                <a:lnTo>
                  <a:pt x="7" y="649"/>
                </a:lnTo>
                <a:lnTo>
                  <a:pt x="0" y="649"/>
                </a:lnTo>
                <a:lnTo>
                  <a:pt x="0" y="642"/>
                </a:lnTo>
                <a:lnTo>
                  <a:pt x="0" y="633"/>
                </a:lnTo>
                <a:lnTo>
                  <a:pt x="0" y="625"/>
                </a:lnTo>
                <a:lnTo>
                  <a:pt x="0" y="618"/>
                </a:lnTo>
                <a:lnTo>
                  <a:pt x="0" y="609"/>
                </a:lnTo>
                <a:lnTo>
                  <a:pt x="0" y="601"/>
                </a:lnTo>
                <a:lnTo>
                  <a:pt x="0" y="594"/>
                </a:lnTo>
                <a:lnTo>
                  <a:pt x="0" y="585"/>
                </a:lnTo>
                <a:lnTo>
                  <a:pt x="0" y="577"/>
                </a:lnTo>
                <a:lnTo>
                  <a:pt x="0" y="570"/>
                </a:lnTo>
                <a:lnTo>
                  <a:pt x="0" y="561"/>
                </a:lnTo>
                <a:lnTo>
                  <a:pt x="7" y="553"/>
                </a:lnTo>
                <a:lnTo>
                  <a:pt x="7" y="537"/>
                </a:lnTo>
                <a:lnTo>
                  <a:pt x="7" y="529"/>
                </a:lnTo>
                <a:lnTo>
                  <a:pt x="7" y="513"/>
                </a:lnTo>
                <a:lnTo>
                  <a:pt x="7" y="505"/>
                </a:lnTo>
                <a:lnTo>
                  <a:pt x="7" y="497"/>
                </a:lnTo>
                <a:lnTo>
                  <a:pt x="0" y="497"/>
                </a:lnTo>
                <a:lnTo>
                  <a:pt x="0" y="481"/>
                </a:lnTo>
                <a:lnTo>
                  <a:pt x="0" y="473"/>
                </a:lnTo>
                <a:lnTo>
                  <a:pt x="0" y="465"/>
                </a:lnTo>
                <a:lnTo>
                  <a:pt x="7" y="457"/>
                </a:lnTo>
                <a:lnTo>
                  <a:pt x="7" y="449"/>
                </a:lnTo>
                <a:lnTo>
                  <a:pt x="7" y="441"/>
                </a:lnTo>
                <a:lnTo>
                  <a:pt x="16" y="441"/>
                </a:lnTo>
                <a:lnTo>
                  <a:pt x="16" y="433"/>
                </a:lnTo>
                <a:lnTo>
                  <a:pt x="24" y="417"/>
                </a:lnTo>
                <a:lnTo>
                  <a:pt x="24" y="409"/>
                </a:lnTo>
                <a:lnTo>
                  <a:pt x="24" y="401"/>
                </a:lnTo>
                <a:lnTo>
                  <a:pt x="24" y="385"/>
                </a:lnTo>
                <a:lnTo>
                  <a:pt x="31" y="385"/>
                </a:lnTo>
                <a:lnTo>
                  <a:pt x="31" y="377"/>
                </a:lnTo>
                <a:lnTo>
                  <a:pt x="31" y="369"/>
                </a:lnTo>
                <a:lnTo>
                  <a:pt x="40" y="353"/>
                </a:lnTo>
                <a:lnTo>
                  <a:pt x="40" y="345"/>
                </a:lnTo>
                <a:lnTo>
                  <a:pt x="48" y="337"/>
                </a:lnTo>
                <a:lnTo>
                  <a:pt x="48" y="329"/>
                </a:lnTo>
                <a:lnTo>
                  <a:pt x="55" y="329"/>
                </a:lnTo>
                <a:lnTo>
                  <a:pt x="55" y="321"/>
                </a:lnTo>
                <a:lnTo>
                  <a:pt x="64" y="321"/>
                </a:lnTo>
                <a:lnTo>
                  <a:pt x="64" y="305"/>
                </a:lnTo>
                <a:lnTo>
                  <a:pt x="64" y="297"/>
                </a:lnTo>
                <a:lnTo>
                  <a:pt x="72" y="297"/>
                </a:lnTo>
                <a:lnTo>
                  <a:pt x="72" y="289"/>
                </a:lnTo>
                <a:lnTo>
                  <a:pt x="88" y="289"/>
                </a:lnTo>
                <a:lnTo>
                  <a:pt x="96" y="281"/>
                </a:lnTo>
                <a:lnTo>
                  <a:pt x="96" y="264"/>
                </a:lnTo>
                <a:lnTo>
                  <a:pt x="103" y="257"/>
                </a:lnTo>
                <a:lnTo>
                  <a:pt x="103" y="249"/>
                </a:lnTo>
                <a:lnTo>
                  <a:pt x="112" y="249"/>
                </a:lnTo>
                <a:lnTo>
                  <a:pt x="112" y="240"/>
                </a:lnTo>
                <a:lnTo>
                  <a:pt x="112" y="233"/>
                </a:lnTo>
                <a:lnTo>
                  <a:pt x="120" y="233"/>
                </a:lnTo>
                <a:lnTo>
                  <a:pt x="120" y="225"/>
                </a:lnTo>
                <a:lnTo>
                  <a:pt x="127" y="225"/>
                </a:lnTo>
                <a:lnTo>
                  <a:pt x="136" y="216"/>
                </a:lnTo>
                <a:lnTo>
                  <a:pt x="151" y="201"/>
                </a:lnTo>
                <a:lnTo>
                  <a:pt x="160" y="201"/>
                </a:lnTo>
                <a:lnTo>
                  <a:pt x="168" y="192"/>
                </a:lnTo>
                <a:lnTo>
                  <a:pt x="168" y="185"/>
                </a:lnTo>
                <a:lnTo>
                  <a:pt x="168" y="177"/>
                </a:lnTo>
                <a:lnTo>
                  <a:pt x="175" y="177"/>
                </a:lnTo>
                <a:lnTo>
                  <a:pt x="192" y="168"/>
                </a:lnTo>
                <a:lnTo>
                  <a:pt x="192" y="161"/>
                </a:lnTo>
                <a:lnTo>
                  <a:pt x="208" y="161"/>
                </a:lnTo>
                <a:lnTo>
                  <a:pt x="208" y="153"/>
                </a:lnTo>
                <a:lnTo>
                  <a:pt x="216" y="153"/>
                </a:lnTo>
                <a:lnTo>
                  <a:pt x="216" y="137"/>
                </a:lnTo>
                <a:lnTo>
                  <a:pt x="223" y="137"/>
                </a:lnTo>
                <a:lnTo>
                  <a:pt x="232" y="129"/>
                </a:lnTo>
                <a:lnTo>
                  <a:pt x="240" y="113"/>
                </a:lnTo>
                <a:lnTo>
                  <a:pt x="247" y="113"/>
                </a:lnTo>
                <a:lnTo>
                  <a:pt x="256" y="105"/>
                </a:lnTo>
                <a:lnTo>
                  <a:pt x="271" y="105"/>
                </a:lnTo>
                <a:lnTo>
                  <a:pt x="280" y="105"/>
                </a:lnTo>
                <a:lnTo>
                  <a:pt x="288" y="96"/>
                </a:lnTo>
                <a:lnTo>
                  <a:pt x="295" y="96"/>
                </a:lnTo>
                <a:lnTo>
                  <a:pt x="304" y="96"/>
                </a:lnTo>
                <a:lnTo>
                  <a:pt x="320" y="89"/>
                </a:lnTo>
                <a:lnTo>
                  <a:pt x="328" y="89"/>
                </a:lnTo>
                <a:lnTo>
                  <a:pt x="344" y="81"/>
                </a:lnTo>
                <a:lnTo>
                  <a:pt x="360" y="72"/>
                </a:lnTo>
                <a:lnTo>
                  <a:pt x="368" y="72"/>
                </a:lnTo>
                <a:lnTo>
                  <a:pt x="376" y="72"/>
                </a:lnTo>
                <a:lnTo>
                  <a:pt x="392" y="72"/>
                </a:lnTo>
                <a:lnTo>
                  <a:pt x="400" y="72"/>
                </a:lnTo>
                <a:lnTo>
                  <a:pt x="416" y="72"/>
                </a:lnTo>
                <a:lnTo>
                  <a:pt x="416" y="65"/>
                </a:lnTo>
                <a:lnTo>
                  <a:pt x="424" y="65"/>
                </a:lnTo>
                <a:lnTo>
                  <a:pt x="432" y="65"/>
                </a:lnTo>
                <a:lnTo>
                  <a:pt x="448" y="57"/>
                </a:lnTo>
                <a:lnTo>
                  <a:pt x="448" y="48"/>
                </a:lnTo>
                <a:lnTo>
                  <a:pt x="456" y="48"/>
                </a:lnTo>
                <a:lnTo>
                  <a:pt x="464" y="48"/>
                </a:lnTo>
                <a:lnTo>
                  <a:pt x="480" y="48"/>
                </a:lnTo>
                <a:lnTo>
                  <a:pt x="488" y="48"/>
                </a:lnTo>
                <a:lnTo>
                  <a:pt x="496" y="48"/>
                </a:lnTo>
                <a:lnTo>
                  <a:pt x="504" y="48"/>
                </a:lnTo>
                <a:lnTo>
                  <a:pt x="512" y="48"/>
                </a:lnTo>
                <a:lnTo>
                  <a:pt x="520" y="48"/>
                </a:lnTo>
                <a:lnTo>
                  <a:pt x="528" y="48"/>
                </a:lnTo>
                <a:lnTo>
                  <a:pt x="544" y="33"/>
                </a:lnTo>
                <a:lnTo>
                  <a:pt x="552" y="33"/>
                </a:lnTo>
                <a:lnTo>
                  <a:pt x="560" y="17"/>
                </a:lnTo>
                <a:lnTo>
                  <a:pt x="568" y="17"/>
                </a:lnTo>
                <a:lnTo>
                  <a:pt x="584" y="17"/>
                </a:lnTo>
                <a:lnTo>
                  <a:pt x="584" y="9"/>
                </a:lnTo>
                <a:lnTo>
                  <a:pt x="592" y="9"/>
                </a:lnTo>
                <a:lnTo>
                  <a:pt x="608" y="9"/>
                </a:lnTo>
                <a:lnTo>
                  <a:pt x="616" y="9"/>
                </a:lnTo>
                <a:lnTo>
                  <a:pt x="632" y="9"/>
                </a:lnTo>
                <a:lnTo>
                  <a:pt x="640" y="9"/>
                </a:lnTo>
                <a:lnTo>
                  <a:pt x="649" y="9"/>
                </a:lnTo>
                <a:lnTo>
                  <a:pt x="664" y="9"/>
                </a:lnTo>
                <a:lnTo>
                  <a:pt x="673" y="9"/>
                </a:lnTo>
                <a:lnTo>
                  <a:pt x="680" y="9"/>
                </a:lnTo>
                <a:lnTo>
                  <a:pt x="688" y="9"/>
                </a:lnTo>
                <a:lnTo>
                  <a:pt x="697" y="0"/>
                </a:lnTo>
                <a:lnTo>
                  <a:pt x="704" y="0"/>
                </a:lnTo>
                <a:lnTo>
                  <a:pt x="712" y="0"/>
                </a:lnTo>
                <a:lnTo>
                  <a:pt x="721" y="0"/>
                </a:lnTo>
                <a:lnTo>
                  <a:pt x="728" y="0"/>
                </a:lnTo>
                <a:lnTo>
                  <a:pt x="736" y="0"/>
                </a:lnTo>
                <a:lnTo>
                  <a:pt x="745" y="0"/>
                </a:lnTo>
                <a:lnTo>
                  <a:pt x="752" y="0"/>
                </a:lnTo>
                <a:lnTo>
                  <a:pt x="760" y="0"/>
                </a:lnTo>
                <a:lnTo>
                  <a:pt x="769" y="0"/>
                </a:lnTo>
                <a:lnTo>
                  <a:pt x="784" y="9"/>
                </a:lnTo>
                <a:lnTo>
                  <a:pt x="793" y="0"/>
                </a:lnTo>
                <a:lnTo>
                  <a:pt x="800" y="0"/>
                </a:lnTo>
                <a:lnTo>
                  <a:pt x="817" y="0"/>
                </a:lnTo>
                <a:lnTo>
                  <a:pt x="824" y="0"/>
                </a:lnTo>
                <a:lnTo>
                  <a:pt x="832" y="0"/>
                </a:lnTo>
                <a:lnTo>
                  <a:pt x="841" y="0"/>
                </a:lnTo>
                <a:lnTo>
                  <a:pt x="848" y="0"/>
                </a:lnTo>
                <a:lnTo>
                  <a:pt x="865" y="0"/>
                </a:lnTo>
                <a:lnTo>
                  <a:pt x="865" y="9"/>
                </a:lnTo>
                <a:lnTo>
                  <a:pt x="872" y="9"/>
                </a:lnTo>
                <a:lnTo>
                  <a:pt x="880" y="9"/>
                </a:lnTo>
                <a:lnTo>
                  <a:pt x="896" y="9"/>
                </a:lnTo>
                <a:lnTo>
                  <a:pt x="904" y="9"/>
                </a:lnTo>
                <a:lnTo>
                  <a:pt x="913" y="9"/>
                </a:lnTo>
                <a:lnTo>
                  <a:pt x="920" y="9"/>
                </a:lnTo>
                <a:lnTo>
                  <a:pt x="920" y="17"/>
                </a:lnTo>
                <a:lnTo>
                  <a:pt x="928" y="17"/>
                </a:lnTo>
                <a:lnTo>
                  <a:pt x="937" y="17"/>
                </a:lnTo>
                <a:lnTo>
                  <a:pt x="944" y="17"/>
                </a:lnTo>
                <a:lnTo>
                  <a:pt x="953" y="24"/>
                </a:lnTo>
                <a:lnTo>
                  <a:pt x="961" y="24"/>
                </a:lnTo>
                <a:lnTo>
                  <a:pt x="968" y="24"/>
                </a:lnTo>
                <a:lnTo>
                  <a:pt x="985" y="24"/>
                </a:lnTo>
                <a:lnTo>
                  <a:pt x="992" y="24"/>
                </a:lnTo>
                <a:lnTo>
                  <a:pt x="992" y="33"/>
                </a:lnTo>
                <a:lnTo>
                  <a:pt x="1001" y="33"/>
                </a:lnTo>
                <a:lnTo>
                  <a:pt x="1009" y="41"/>
                </a:lnTo>
                <a:lnTo>
                  <a:pt x="1025" y="41"/>
                </a:lnTo>
                <a:lnTo>
                  <a:pt x="1025" y="48"/>
                </a:lnTo>
                <a:lnTo>
                  <a:pt x="1033" y="48"/>
                </a:lnTo>
                <a:lnTo>
                  <a:pt x="1040" y="48"/>
                </a:lnTo>
                <a:lnTo>
                  <a:pt x="1049" y="48"/>
                </a:lnTo>
                <a:lnTo>
                  <a:pt x="1057" y="57"/>
                </a:lnTo>
                <a:lnTo>
                  <a:pt x="1073" y="65"/>
                </a:lnTo>
                <a:lnTo>
                  <a:pt x="1081" y="65"/>
                </a:lnTo>
                <a:lnTo>
                  <a:pt x="1097" y="65"/>
                </a:lnTo>
                <a:lnTo>
                  <a:pt x="1097" y="72"/>
                </a:lnTo>
                <a:lnTo>
                  <a:pt x="1105" y="72"/>
                </a:lnTo>
                <a:lnTo>
                  <a:pt x="1112" y="72"/>
                </a:lnTo>
                <a:lnTo>
                  <a:pt x="1121" y="72"/>
                </a:lnTo>
                <a:lnTo>
                  <a:pt x="1129" y="72"/>
                </a:lnTo>
                <a:lnTo>
                  <a:pt x="1136" y="72"/>
                </a:lnTo>
                <a:lnTo>
                  <a:pt x="1145" y="72"/>
                </a:lnTo>
                <a:lnTo>
                  <a:pt x="1145" y="81"/>
                </a:lnTo>
                <a:lnTo>
                  <a:pt x="1153" y="81"/>
                </a:lnTo>
                <a:lnTo>
                  <a:pt x="1160" y="81"/>
                </a:lnTo>
                <a:lnTo>
                  <a:pt x="1160" y="89"/>
                </a:lnTo>
                <a:lnTo>
                  <a:pt x="1169" y="89"/>
                </a:lnTo>
                <a:lnTo>
                  <a:pt x="1184" y="89"/>
                </a:lnTo>
                <a:lnTo>
                  <a:pt x="1193" y="89"/>
                </a:lnTo>
                <a:lnTo>
                  <a:pt x="1201" y="89"/>
                </a:lnTo>
                <a:lnTo>
                  <a:pt x="1208" y="89"/>
                </a:lnTo>
                <a:lnTo>
                  <a:pt x="1217" y="89"/>
                </a:lnTo>
                <a:lnTo>
                  <a:pt x="1225" y="96"/>
                </a:lnTo>
                <a:lnTo>
                  <a:pt x="1241" y="96"/>
                </a:lnTo>
                <a:lnTo>
                  <a:pt x="1249" y="96"/>
                </a:lnTo>
                <a:lnTo>
                  <a:pt x="1265" y="105"/>
                </a:lnTo>
                <a:lnTo>
                  <a:pt x="1273" y="105"/>
                </a:lnTo>
                <a:lnTo>
                  <a:pt x="1281" y="105"/>
                </a:lnTo>
                <a:lnTo>
                  <a:pt x="1289" y="105"/>
                </a:lnTo>
                <a:lnTo>
                  <a:pt x="1297" y="105"/>
                </a:lnTo>
                <a:lnTo>
                  <a:pt x="1305" y="113"/>
                </a:lnTo>
                <a:lnTo>
                  <a:pt x="1313" y="113"/>
                </a:lnTo>
                <a:lnTo>
                  <a:pt x="1329" y="113"/>
                </a:lnTo>
                <a:lnTo>
                  <a:pt x="1337" y="113"/>
                </a:lnTo>
                <a:lnTo>
                  <a:pt x="1353" y="120"/>
                </a:lnTo>
                <a:lnTo>
                  <a:pt x="1361" y="120"/>
                </a:lnTo>
                <a:lnTo>
                  <a:pt x="1369" y="120"/>
                </a:lnTo>
                <a:lnTo>
                  <a:pt x="1385" y="120"/>
                </a:lnTo>
                <a:lnTo>
                  <a:pt x="1385" y="129"/>
                </a:lnTo>
                <a:lnTo>
                  <a:pt x="1393" y="129"/>
                </a:lnTo>
                <a:lnTo>
                  <a:pt x="1401" y="129"/>
                </a:lnTo>
                <a:lnTo>
                  <a:pt x="1409" y="129"/>
                </a:lnTo>
                <a:lnTo>
                  <a:pt x="1409" y="137"/>
                </a:lnTo>
                <a:lnTo>
                  <a:pt x="1425" y="137"/>
                </a:lnTo>
                <a:lnTo>
                  <a:pt x="1433" y="137"/>
                </a:lnTo>
                <a:lnTo>
                  <a:pt x="1449" y="137"/>
                </a:lnTo>
                <a:lnTo>
                  <a:pt x="1457" y="137"/>
                </a:lnTo>
                <a:lnTo>
                  <a:pt x="1473" y="137"/>
                </a:lnTo>
                <a:lnTo>
                  <a:pt x="1481" y="144"/>
                </a:lnTo>
                <a:lnTo>
                  <a:pt x="1489" y="144"/>
                </a:lnTo>
                <a:lnTo>
                  <a:pt x="1497" y="144"/>
                </a:lnTo>
                <a:lnTo>
                  <a:pt x="1513" y="144"/>
                </a:lnTo>
                <a:lnTo>
                  <a:pt x="1521" y="144"/>
                </a:lnTo>
                <a:lnTo>
                  <a:pt x="1537" y="144"/>
                </a:lnTo>
                <a:lnTo>
                  <a:pt x="1553" y="144"/>
                </a:lnTo>
                <a:lnTo>
                  <a:pt x="1561" y="144"/>
                </a:lnTo>
                <a:lnTo>
                  <a:pt x="1569" y="153"/>
                </a:lnTo>
                <a:lnTo>
                  <a:pt x="1586" y="153"/>
                </a:lnTo>
                <a:lnTo>
                  <a:pt x="1601" y="161"/>
                </a:lnTo>
                <a:lnTo>
                  <a:pt x="1617" y="161"/>
                </a:lnTo>
                <a:lnTo>
                  <a:pt x="1625" y="161"/>
                </a:lnTo>
                <a:lnTo>
                  <a:pt x="1641" y="161"/>
                </a:lnTo>
                <a:lnTo>
                  <a:pt x="1649" y="168"/>
                </a:lnTo>
                <a:lnTo>
                  <a:pt x="1665" y="168"/>
                </a:lnTo>
                <a:lnTo>
                  <a:pt x="1682" y="168"/>
                </a:lnTo>
                <a:lnTo>
                  <a:pt x="1689" y="168"/>
                </a:lnTo>
                <a:lnTo>
                  <a:pt x="1706" y="168"/>
                </a:lnTo>
                <a:lnTo>
                  <a:pt x="1713" y="168"/>
                </a:lnTo>
                <a:lnTo>
                  <a:pt x="1721" y="168"/>
                </a:lnTo>
                <a:lnTo>
                  <a:pt x="1730" y="168"/>
                </a:lnTo>
                <a:lnTo>
                  <a:pt x="1737" y="168"/>
                </a:lnTo>
                <a:lnTo>
                  <a:pt x="1754" y="168"/>
                </a:lnTo>
                <a:lnTo>
                  <a:pt x="1761" y="168"/>
                </a:lnTo>
                <a:lnTo>
                  <a:pt x="1761" y="161"/>
                </a:lnTo>
                <a:lnTo>
                  <a:pt x="1778" y="161"/>
                </a:lnTo>
                <a:lnTo>
                  <a:pt x="1785" y="161"/>
                </a:lnTo>
                <a:lnTo>
                  <a:pt x="1793" y="161"/>
                </a:lnTo>
                <a:lnTo>
                  <a:pt x="1802" y="161"/>
                </a:lnTo>
                <a:lnTo>
                  <a:pt x="1817" y="153"/>
                </a:lnTo>
                <a:lnTo>
                  <a:pt x="1826" y="153"/>
                </a:lnTo>
                <a:lnTo>
                  <a:pt x="1841" y="144"/>
                </a:lnTo>
                <a:lnTo>
                  <a:pt x="1841" y="137"/>
                </a:lnTo>
                <a:lnTo>
                  <a:pt x="1850" y="137"/>
                </a:lnTo>
                <a:lnTo>
                  <a:pt x="1857" y="137"/>
                </a:lnTo>
                <a:lnTo>
                  <a:pt x="1865" y="137"/>
                </a:lnTo>
                <a:lnTo>
                  <a:pt x="1874" y="137"/>
                </a:lnTo>
                <a:lnTo>
                  <a:pt x="1881" y="137"/>
                </a:lnTo>
                <a:lnTo>
                  <a:pt x="1890" y="137"/>
                </a:lnTo>
                <a:lnTo>
                  <a:pt x="1898" y="129"/>
                </a:lnTo>
                <a:lnTo>
                  <a:pt x="1905" y="129"/>
                </a:lnTo>
                <a:lnTo>
                  <a:pt x="1914" y="129"/>
                </a:lnTo>
                <a:lnTo>
                  <a:pt x="1922" y="129"/>
                </a:lnTo>
                <a:lnTo>
                  <a:pt x="1938" y="129"/>
                </a:lnTo>
                <a:lnTo>
                  <a:pt x="1946" y="129"/>
                </a:lnTo>
                <a:lnTo>
                  <a:pt x="1962" y="129"/>
                </a:lnTo>
                <a:lnTo>
                  <a:pt x="1970" y="129"/>
                </a:lnTo>
                <a:lnTo>
                  <a:pt x="1970" y="120"/>
                </a:lnTo>
                <a:lnTo>
                  <a:pt x="1977" y="120"/>
                </a:lnTo>
                <a:lnTo>
                  <a:pt x="1986" y="120"/>
                </a:lnTo>
                <a:lnTo>
                  <a:pt x="2001" y="113"/>
                </a:lnTo>
                <a:lnTo>
                  <a:pt x="2010" y="113"/>
                </a:lnTo>
                <a:lnTo>
                  <a:pt x="2010" y="105"/>
                </a:lnTo>
                <a:lnTo>
                  <a:pt x="2025" y="105"/>
                </a:lnTo>
                <a:lnTo>
                  <a:pt x="2034" y="105"/>
                </a:lnTo>
                <a:lnTo>
                  <a:pt x="2042" y="105"/>
                </a:lnTo>
                <a:lnTo>
                  <a:pt x="2049" y="105"/>
                </a:lnTo>
                <a:lnTo>
                  <a:pt x="2058" y="105"/>
                </a:lnTo>
                <a:lnTo>
                  <a:pt x="2058" y="120"/>
                </a:lnTo>
                <a:lnTo>
                  <a:pt x="2058" y="129"/>
                </a:lnTo>
                <a:lnTo>
                  <a:pt x="2058" y="137"/>
                </a:lnTo>
                <a:lnTo>
                  <a:pt x="2058" y="144"/>
                </a:lnTo>
                <a:lnTo>
                  <a:pt x="2058" y="161"/>
                </a:lnTo>
                <a:lnTo>
                  <a:pt x="2049" y="161"/>
                </a:lnTo>
                <a:lnTo>
                  <a:pt x="2042" y="168"/>
                </a:lnTo>
                <a:lnTo>
                  <a:pt x="2042" y="185"/>
                </a:lnTo>
                <a:lnTo>
                  <a:pt x="2034" y="201"/>
                </a:lnTo>
                <a:lnTo>
                  <a:pt x="2034" y="209"/>
                </a:lnTo>
                <a:lnTo>
                  <a:pt x="2025" y="209"/>
                </a:lnTo>
                <a:lnTo>
                  <a:pt x="2025" y="216"/>
                </a:lnTo>
                <a:lnTo>
                  <a:pt x="2018" y="216"/>
                </a:lnTo>
                <a:lnTo>
                  <a:pt x="2010" y="216"/>
                </a:lnTo>
                <a:lnTo>
                  <a:pt x="2010" y="225"/>
                </a:lnTo>
                <a:lnTo>
                  <a:pt x="2001" y="225"/>
                </a:lnTo>
                <a:lnTo>
                  <a:pt x="1994" y="225"/>
                </a:lnTo>
                <a:lnTo>
                  <a:pt x="1994" y="233"/>
                </a:lnTo>
                <a:lnTo>
                  <a:pt x="1977" y="233"/>
                </a:lnTo>
                <a:lnTo>
                  <a:pt x="1977" y="240"/>
                </a:lnTo>
                <a:lnTo>
                  <a:pt x="1970" y="240"/>
                </a:lnTo>
                <a:lnTo>
                  <a:pt x="1970" y="249"/>
                </a:lnTo>
                <a:lnTo>
                  <a:pt x="1962" y="257"/>
                </a:lnTo>
                <a:lnTo>
                  <a:pt x="1953" y="264"/>
                </a:lnTo>
                <a:lnTo>
                  <a:pt x="1953" y="281"/>
                </a:lnTo>
                <a:lnTo>
                  <a:pt x="1946" y="289"/>
                </a:lnTo>
                <a:lnTo>
                  <a:pt x="1946" y="305"/>
                </a:lnTo>
                <a:lnTo>
                  <a:pt x="1938" y="305"/>
                </a:lnTo>
                <a:lnTo>
                  <a:pt x="1922" y="305"/>
                </a:lnTo>
                <a:lnTo>
                  <a:pt x="1922" y="321"/>
                </a:lnTo>
                <a:lnTo>
                  <a:pt x="1914" y="321"/>
                </a:lnTo>
                <a:lnTo>
                  <a:pt x="1905" y="321"/>
                </a:lnTo>
                <a:lnTo>
                  <a:pt x="1905" y="329"/>
                </a:lnTo>
                <a:lnTo>
                  <a:pt x="1905" y="337"/>
                </a:lnTo>
                <a:lnTo>
                  <a:pt x="1898" y="337"/>
                </a:lnTo>
                <a:lnTo>
                  <a:pt x="1890" y="345"/>
                </a:lnTo>
                <a:lnTo>
                  <a:pt x="1874" y="353"/>
                </a:lnTo>
                <a:lnTo>
                  <a:pt x="1857" y="369"/>
                </a:lnTo>
                <a:lnTo>
                  <a:pt x="1850" y="369"/>
                </a:lnTo>
                <a:lnTo>
                  <a:pt x="1833" y="377"/>
                </a:lnTo>
                <a:lnTo>
                  <a:pt x="1826" y="377"/>
                </a:lnTo>
                <a:lnTo>
                  <a:pt x="1817" y="385"/>
                </a:lnTo>
                <a:lnTo>
                  <a:pt x="1809" y="385"/>
                </a:lnTo>
                <a:lnTo>
                  <a:pt x="1793" y="385"/>
                </a:lnTo>
                <a:lnTo>
                  <a:pt x="1793" y="393"/>
                </a:lnTo>
                <a:lnTo>
                  <a:pt x="1785" y="393"/>
                </a:lnTo>
                <a:lnTo>
                  <a:pt x="1778" y="393"/>
                </a:lnTo>
                <a:lnTo>
                  <a:pt x="1769" y="393"/>
                </a:lnTo>
                <a:lnTo>
                  <a:pt x="1761" y="393"/>
                </a:lnTo>
                <a:lnTo>
                  <a:pt x="1754" y="401"/>
                </a:lnTo>
                <a:lnTo>
                  <a:pt x="1745" y="401"/>
                </a:lnTo>
                <a:lnTo>
                  <a:pt x="1737" y="409"/>
                </a:lnTo>
                <a:lnTo>
                  <a:pt x="1730" y="409"/>
                </a:lnTo>
                <a:lnTo>
                  <a:pt x="1721" y="409"/>
                </a:lnTo>
                <a:lnTo>
                  <a:pt x="1713" y="409"/>
                </a:lnTo>
                <a:lnTo>
                  <a:pt x="1706" y="409"/>
                </a:lnTo>
                <a:lnTo>
                  <a:pt x="1697" y="409"/>
                </a:lnTo>
                <a:lnTo>
                  <a:pt x="1689" y="409"/>
                </a:lnTo>
                <a:lnTo>
                  <a:pt x="1682" y="409"/>
                </a:lnTo>
                <a:lnTo>
                  <a:pt x="1673" y="409"/>
                </a:lnTo>
                <a:lnTo>
                  <a:pt x="1665" y="409"/>
                </a:lnTo>
                <a:lnTo>
                  <a:pt x="1658" y="409"/>
                </a:lnTo>
                <a:lnTo>
                  <a:pt x="1649" y="409"/>
                </a:lnTo>
                <a:lnTo>
                  <a:pt x="1641" y="409"/>
                </a:lnTo>
                <a:lnTo>
                  <a:pt x="1641" y="417"/>
                </a:lnTo>
                <a:lnTo>
                  <a:pt x="1634" y="425"/>
                </a:lnTo>
                <a:lnTo>
                  <a:pt x="1625" y="425"/>
                </a:lnTo>
                <a:lnTo>
                  <a:pt x="1610" y="425"/>
                </a:lnTo>
                <a:lnTo>
                  <a:pt x="1593" y="425"/>
                </a:lnTo>
                <a:lnTo>
                  <a:pt x="1586" y="425"/>
                </a:lnTo>
                <a:lnTo>
                  <a:pt x="1577" y="425"/>
                </a:lnTo>
                <a:lnTo>
                  <a:pt x="1569" y="425"/>
                </a:lnTo>
                <a:lnTo>
                  <a:pt x="1561" y="425"/>
                </a:lnTo>
                <a:lnTo>
                  <a:pt x="1553" y="425"/>
                </a:lnTo>
                <a:lnTo>
                  <a:pt x="1545" y="425"/>
                </a:lnTo>
                <a:lnTo>
                  <a:pt x="1537" y="425"/>
                </a:lnTo>
                <a:lnTo>
                  <a:pt x="1521" y="425"/>
                </a:lnTo>
                <a:lnTo>
                  <a:pt x="1513" y="425"/>
                </a:lnTo>
                <a:lnTo>
                  <a:pt x="1505" y="425"/>
                </a:lnTo>
                <a:lnTo>
                  <a:pt x="1497" y="425"/>
                </a:lnTo>
                <a:lnTo>
                  <a:pt x="1489" y="425"/>
                </a:lnTo>
                <a:lnTo>
                  <a:pt x="1481" y="425"/>
                </a:lnTo>
                <a:lnTo>
                  <a:pt x="1473" y="425"/>
                </a:lnTo>
                <a:lnTo>
                  <a:pt x="1465" y="425"/>
                </a:lnTo>
                <a:lnTo>
                  <a:pt x="1457" y="425"/>
                </a:lnTo>
                <a:lnTo>
                  <a:pt x="1449" y="425"/>
                </a:lnTo>
                <a:lnTo>
                  <a:pt x="1433" y="425"/>
                </a:lnTo>
                <a:lnTo>
                  <a:pt x="1425" y="425"/>
                </a:lnTo>
                <a:lnTo>
                  <a:pt x="1417" y="425"/>
                </a:lnTo>
                <a:lnTo>
                  <a:pt x="1409" y="425"/>
                </a:lnTo>
                <a:lnTo>
                  <a:pt x="1393" y="433"/>
                </a:lnTo>
                <a:lnTo>
                  <a:pt x="1385" y="433"/>
                </a:lnTo>
                <a:lnTo>
                  <a:pt x="1377" y="433"/>
                </a:lnTo>
                <a:lnTo>
                  <a:pt x="1369" y="433"/>
                </a:lnTo>
                <a:lnTo>
                  <a:pt x="1361" y="433"/>
                </a:lnTo>
                <a:lnTo>
                  <a:pt x="1353" y="433"/>
                </a:lnTo>
                <a:lnTo>
                  <a:pt x="1337" y="425"/>
                </a:lnTo>
                <a:lnTo>
                  <a:pt x="1329" y="425"/>
                </a:lnTo>
                <a:lnTo>
                  <a:pt x="1329" y="417"/>
                </a:lnTo>
                <a:lnTo>
                  <a:pt x="1321" y="417"/>
                </a:lnTo>
                <a:lnTo>
                  <a:pt x="1313" y="417"/>
                </a:lnTo>
                <a:lnTo>
                  <a:pt x="1297" y="417"/>
                </a:lnTo>
                <a:lnTo>
                  <a:pt x="1297" y="425"/>
                </a:lnTo>
                <a:lnTo>
                  <a:pt x="1281" y="425"/>
                </a:lnTo>
                <a:lnTo>
                  <a:pt x="1273" y="425"/>
                </a:lnTo>
                <a:lnTo>
                  <a:pt x="1265" y="425"/>
                </a:lnTo>
                <a:lnTo>
                  <a:pt x="1257" y="425"/>
                </a:lnTo>
                <a:lnTo>
                  <a:pt x="1249" y="425"/>
                </a:lnTo>
                <a:lnTo>
                  <a:pt x="1241" y="425"/>
                </a:lnTo>
                <a:lnTo>
                  <a:pt x="1232" y="425"/>
                </a:lnTo>
                <a:lnTo>
                  <a:pt x="1225" y="425"/>
                </a:lnTo>
                <a:lnTo>
                  <a:pt x="1217" y="425"/>
                </a:lnTo>
                <a:lnTo>
                  <a:pt x="1208" y="425"/>
                </a:lnTo>
                <a:lnTo>
                  <a:pt x="1193" y="417"/>
                </a:lnTo>
                <a:lnTo>
                  <a:pt x="1184" y="417"/>
                </a:lnTo>
                <a:lnTo>
                  <a:pt x="1169" y="417"/>
                </a:lnTo>
                <a:lnTo>
                  <a:pt x="1160" y="417"/>
                </a:lnTo>
                <a:lnTo>
                  <a:pt x="1153" y="409"/>
                </a:lnTo>
                <a:lnTo>
                  <a:pt x="1145" y="409"/>
                </a:lnTo>
                <a:lnTo>
                  <a:pt x="1129" y="409"/>
                </a:lnTo>
                <a:lnTo>
                  <a:pt x="1112" y="409"/>
                </a:lnTo>
                <a:lnTo>
                  <a:pt x="1105" y="409"/>
                </a:lnTo>
                <a:lnTo>
                  <a:pt x="1097" y="409"/>
                </a:lnTo>
                <a:lnTo>
                  <a:pt x="1088" y="409"/>
                </a:lnTo>
                <a:lnTo>
                  <a:pt x="1081" y="409"/>
                </a:lnTo>
                <a:lnTo>
                  <a:pt x="1073" y="409"/>
                </a:lnTo>
                <a:lnTo>
                  <a:pt x="1064" y="409"/>
                </a:lnTo>
                <a:lnTo>
                  <a:pt x="1057" y="409"/>
                </a:lnTo>
                <a:lnTo>
                  <a:pt x="1049" y="409"/>
                </a:lnTo>
                <a:lnTo>
                  <a:pt x="1040" y="409"/>
                </a:lnTo>
                <a:lnTo>
                  <a:pt x="1033" y="409"/>
                </a:lnTo>
                <a:lnTo>
                  <a:pt x="1025" y="409"/>
                </a:lnTo>
                <a:lnTo>
                  <a:pt x="1016" y="409"/>
                </a:lnTo>
                <a:lnTo>
                  <a:pt x="1009" y="409"/>
                </a:lnTo>
                <a:lnTo>
                  <a:pt x="1001" y="409"/>
                </a:lnTo>
                <a:lnTo>
                  <a:pt x="985" y="409"/>
                </a:lnTo>
                <a:lnTo>
                  <a:pt x="977" y="409"/>
                </a:lnTo>
                <a:lnTo>
                  <a:pt x="968" y="409"/>
                </a:lnTo>
                <a:lnTo>
                  <a:pt x="961" y="409"/>
                </a:lnTo>
                <a:lnTo>
                  <a:pt x="953" y="409"/>
                </a:lnTo>
                <a:lnTo>
                  <a:pt x="944" y="409"/>
                </a:lnTo>
                <a:lnTo>
                  <a:pt x="928" y="409"/>
                </a:lnTo>
                <a:lnTo>
                  <a:pt x="920" y="409"/>
                </a:lnTo>
                <a:lnTo>
                  <a:pt x="913" y="409"/>
                </a:lnTo>
                <a:lnTo>
                  <a:pt x="904" y="409"/>
                </a:lnTo>
                <a:lnTo>
                  <a:pt x="896" y="409"/>
                </a:lnTo>
                <a:lnTo>
                  <a:pt x="889" y="409"/>
                </a:lnTo>
                <a:lnTo>
                  <a:pt x="872" y="409"/>
                </a:lnTo>
                <a:lnTo>
                  <a:pt x="865" y="409"/>
                </a:lnTo>
                <a:lnTo>
                  <a:pt x="856" y="409"/>
                </a:lnTo>
                <a:lnTo>
                  <a:pt x="848" y="409"/>
                </a:lnTo>
                <a:lnTo>
                  <a:pt x="841" y="409"/>
                </a:lnTo>
                <a:lnTo>
                  <a:pt x="832" y="409"/>
                </a:lnTo>
                <a:lnTo>
                  <a:pt x="824" y="409"/>
                </a:lnTo>
                <a:lnTo>
                  <a:pt x="808" y="409"/>
                </a:lnTo>
                <a:lnTo>
                  <a:pt x="808" y="401"/>
                </a:lnTo>
                <a:lnTo>
                  <a:pt x="793" y="401"/>
                </a:lnTo>
                <a:lnTo>
                  <a:pt x="784" y="401"/>
                </a:lnTo>
                <a:lnTo>
                  <a:pt x="776" y="401"/>
                </a:lnTo>
                <a:lnTo>
                  <a:pt x="760" y="401"/>
                </a:lnTo>
                <a:lnTo>
                  <a:pt x="760" y="409"/>
                </a:lnTo>
                <a:lnTo>
                  <a:pt x="752" y="409"/>
                </a:lnTo>
                <a:lnTo>
                  <a:pt x="745" y="409"/>
                </a:lnTo>
                <a:lnTo>
                  <a:pt x="736" y="409"/>
                </a:lnTo>
                <a:lnTo>
                  <a:pt x="721" y="409"/>
                </a:lnTo>
                <a:lnTo>
                  <a:pt x="704" y="409"/>
                </a:lnTo>
                <a:lnTo>
                  <a:pt x="697" y="409"/>
                </a:lnTo>
                <a:lnTo>
                  <a:pt x="688" y="409"/>
                </a:lnTo>
                <a:lnTo>
                  <a:pt x="680" y="417"/>
                </a:lnTo>
                <a:lnTo>
                  <a:pt x="673" y="417"/>
                </a:lnTo>
                <a:lnTo>
                  <a:pt x="664" y="417"/>
                </a:lnTo>
                <a:lnTo>
                  <a:pt x="664" y="425"/>
                </a:lnTo>
                <a:lnTo>
                  <a:pt x="656" y="425"/>
                </a:lnTo>
                <a:lnTo>
                  <a:pt x="649" y="433"/>
                </a:lnTo>
                <a:lnTo>
                  <a:pt x="649" y="441"/>
                </a:lnTo>
                <a:lnTo>
                  <a:pt x="640" y="441"/>
                </a:lnTo>
                <a:lnTo>
                  <a:pt x="632" y="441"/>
                </a:lnTo>
                <a:lnTo>
                  <a:pt x="632" y="449"/>
                </a:lnTo>
                <a:lnTo>
                  <a:pt x="616" y="457"/>
                </a:lnTo>
                <a:lnTo>
                  <a:pt x="608" y="465"/>
                </a:lnTo>
                <a:lnTo>
                  <a:pt x="600" y="465"/>
                </a:lnTo>
                <a:lnTo>
                  <a:pt x="600" y="473"/>
                </a:lnTo>
                <a:lnTo>
                  <a:pt x="592" y="473"/>
                </a:lnTo>
                <a:lnTo>
                  <a:pt x="584" y="473"/>
                </a:lnTo>
                <a:lnTo>
                  <a:pt x="576" y="473"/>
                </a:lnTo>
                <a:lnTo>
                  <a:pt x="568" y="473"/>
                </a:lnTo>
                <a:lnTo>
                  <a:pt x="560" y="473"/>
                </a:lnTo>
                <a:lnTo>
                  <a:pt x="552" y="473"/>
                </a:lnTo>
                <a:lnTo>
                  <a:pt x="544" y="473"/>
                </a:lnTo>
                <a:lnTo>
                  <a:pt x="552" y="473"/>
                </a:lnTo>
                <a:lnTo>
                  <a:pt x="560" y="473"/>
                </a:lnTo>
                <a:lnTo>
                  <a:pt x="568" y="473"/>
                </a:lnTo>
                <a:lnTo>
                  <a:pt x="576" y="473"/>
                </a:lnTo>
                <a:lnTo>
                  <a:pt x="584" y="473"/>
                </a:lnTo>
                <a:lnTo>
                  <a:pt x="584" y="465"/>
                </a:lnTo>
                <a:lnTo>
                  <a:pt x="600" y="489"/>
                </a:lnTo>
                <a:close/>
              </a:path>
            </a:pathLst>
          </a:custGeom>
          <a:solidFill>
            <a:srgbClr val="5589FF"/>
          </a:solidFill>
          <a:ln w="25400">
            <a:solidFill>
              <a:srgbClr val="1C1C1C"/>
            </a:solidFill>
            <a:round/>
            <a:headEnd/>
            <a:tailEnd/>
          </a:ln>
        </p:spPr>
        <p:txBody>
          <a:bodyPr/>
          <a:lstStyle/>
          <a:p>
            <a:endParaRPr lang="ja-JP" altLang="en-US">
              <a:solidFill>
                <a:srgbClr val="000000"/>
              </a:solidFill>
            </a:endParaRPr>
          </a:p>
        </p:txBody>
      </p:sp>
      <p:sp>
        <p:nvSpPr>
          <p:cNvPr id="172042" name="Freeform 7"/>
          <p:cNvSpPr>
            <a:spLocks/>
          </p:cNvSpPr>
          <p:nvPr/>
        </p:nvSpPr>
        <p:spPr bwMode="invGray">
          <a:xfrm>
            <a:off x="1074738" y="3848100"/>
            <a:ext cx="1998662" cy="1530350"/>
          </a:xfrm>
          <a:custGeom>
            <a:avLst/>
            <a:gdLst>
              <a:gd name="T0" fmla="*/ 2147483647 w 1601"/>
              <a:gd name="T1" fmla="*/ 2147483647 h 1089"/>
              <a:gd name="T2" fmla="*/ 2147483647 w 1601"/>
              <a:gd name="T3" fmla="*/ 2147483647 h 1089"/>
              <a:gd name="T4" fmla="*/ 2147483647 w 1601"/>
              <a:gd name="T5" fmla="*/ 2147483647 h 1089"/>
              <a:gd name="T6" fmla="*/ 2147483647 w 1601"/>
              <a:gd name="T7" fmla="*/ 2147483647 h 1089"/>
              <a:gd name="T8" fmla="*/ 2147483647 w 1601"/>
              <a:gd name="T9" fmla="*/ 2147483647 h 1089"/>
              <a:gd name="T10" fmla="*/ 2147483647 w 1601"/>
              <a:gd name="T11" fmla="*/ 2147483647 h 1089"/>
              <a:gd name="T12" fmla="*/ 2147483647 w 1601"/>
              <a:gd name="T13" fmla="*/ 2147483647 h 1089"/>
              <a:gd name="T14" fmla="*/ 2147483647 w 1601"/>
              <a:gd name="T15" fmla="*/ 2147483647 h 1089"/>
              <a:gd name="T16" fmla="*/ 2147483647 w 1601"/>
              <a:gd name="T17" fmla="*/ 2147483647 h 1089"/>
              <a:gd name="T18" fmla="*/ 2147483647 w 1601"/>
              <a:gd name="T19" fmla="*/ 2147483647 h 1089"/>
              <a:gd name="T20" fmla="*/ 2147483647 w 1601"/>
              <a:gd name="T21" fmla="*/ 2147483647 h 1089"/>
              <a:gd name="T22" fmla="*/ 2147483647 w 1601"/>
              <a:gd name="T23" fmla="*/ 2147483647 h 1089"/>
              <a:gd name="T24" fmla="*/ 2147483647 w 1601"/>
              <a:gd name="T25" fmla="*/ 2147483647 h 1089"/>
              <a:gd name="T26" fmla="*/ 2147483647 w 1601"/>
              <a:gd name="T27" fmla="*/ 2147483647 h 1089"/>
              <a:gd name="T28" fmla="*/ 2147483647 w 1601"/>
              <a:gd name="T29" fmla="*/ 2147483647 h 1089"/>
              <a:gd name="T30" fmla="*/ 2147483647 w 1601"/>
              <a:gd name="T31" fmla="*/ 2147483647 h 1089"/>
              <a:gd name="T32" fmla="*/ 2147483647 w 1601"/>
              <a:gd name="T33" fmla="*/ 2147483647 h 1089"/>
              <a:gd name="T34" fmla="*/ 2147483647 w 1601"/>
              <a:gd name="T35" fmla="*/ 2147483647 h 1089"/>
              <a:gd name="T36" fmla="*/ 2147483647 w 1601"/>
              <a:gd name="T37" fmla="*/ 2147483647 h 1089"/>
              <a:gd name="T38" fmla="*/ 2147483647 w 1601"/>
              <a:gd name="T39" fmla="*/ 2147483647 h 1089"/>
              <a:gd name="T40" fmla="*/ 0 w 1601"/>
              <a:gd name="T41" fmla="*/ 2147483647 h 1089"/>
              <a:gd name="T42" fmla="*/ 2147483647 w 1601"/>
              <a:gd name="T43" fmla="*/ 2147483647 h 1089"/>
              <a:gd name="T44" fmla="*/ 2147483647 w 1601"/>
              <a:gd name="T45" fmla="*/ 2147483647 h 1089"/>
              <a:gd name="T46" fmla="*/ 2147483647 w 1601"/>
              <a:gd name="T47" fmla="*/ 2147483647 h 1089"/>
              <a:gd name="T48" fmla="*/ 2147483647 w 1601"/>
              <a:gd name="T49" fmla="*/ 2147483647 h 1089"/>
              <a:gd name="T50" fmla="*/ 2147483647 w 1601"/>
              <a:gd name="T51" fmla="*/ 2147483647 h 1089"/>
              <a:gd name="T52" fmla="*/ 2147483647 w 1601"/>
              <a:gd name="T53" fmla="*/ 2147483647 h 1089"/>
              <a:gd name="T54" fmla="*/ 2147483647 w 1601"/>
              <a:gd name="T55" fmla="*/ 2147483647 h 1089"/>
              <a:gd name="T56" fmla="*/ 2147483647 w 1601"/>
              <a:gd name="T57" fmla="*/ 2147483647 h 1089"/>
              <a:gd name="T58" fmla="*/ 2147483647 w 1601"/>
              <a:gd name="T59" fmla="*/ 2147483647 h 1089"/>
              <a:gd name="T60" fmla="*/ 2147483647 w 1601"/>
              <a:gd name="T61" fmla="*/ 2147483647 h 1089"/>
              <a:gd name="T62" fmla="*/ 2147483647 w 1601"/>
              <a:gd name="T63" fmla="*/ 2147483647 h 1089"/>
              <a:gd name="T64" fmla="*/ 2147483647 w 1601"/>
              <a:gd name="T65" fmla="*/ 0 h 1089"/>
              <a:gd name="T66" fmla="*/ 2147483647 w 1601"/>
              <a:gd name="T67" fmla="*/ 0 h 1089"/>
              <a:gd name="T68" fmla="*/ 2147483647 w 1601"/>
              <a:gd name="T69" fmla="*/ 2147483647 h 1089"/>
              <a:gd name="T70" fmla="*/ 2147483647 w 1601"/>
              <a:gd name="T71" fmla="*/ 2147483647 h 1089"/>
              <a:gd name="T72" fmla="*/ 2147483647 w 1601"/>
              <a:gd name="T73" fmla="*/ 2147483647 h 1089"/>
              <a:gd name="T74" fmla="*/ 2147483647 w 1601"/>
              <a:gd name="T75" fmla="*/ 2147483647 h 1089"/>
              <a:gd name="T76" fmla="*/ 2147483647 w 1601"/>
              <a:gd name="T77" fmla="*/ 2147483647 h 1089"/>
              <a:gd name="T78" fmla="*/ 2147483647 w 1601"/>
              <a:gd name="T79" fmla="*/ 2147483647 h 1089"/>
              <a:gd name="T80" fmla="*/ 2147483647 w 1601"/>
              <a:gd name="T81" fmla="*/ 2147483647 h 1089"/>
              <a:gd name="T82" fmla="*/ 2147483647 w 1601"/>
              <a:gd name="T83" fmla="*/ 2147483647 h 1089"/>
              <a:gd name="T84" fmla="*/ 2147483647 w 1601"/>
              <a:gd name="T85" fmla="*/ 2147483647 h 1089"/>
              <a:gd name="T86" fmla="*/ 2147483647 w 1601"/>
              <a:gd name="T87" fmla="*/ 2147483647 h 1089"/>
              <a:gd name="T88" fmla="*/ 2147483647 w 1601"/>
              <a:gd name="T89" fmla="*/ 2147483647 h 1089"/>
              <a:gd name="T90" fmla="*/ 2147483647 w 1601"/>
              <a:gd name="T91" fmla="*/ 2147483647 h 1089"/>
              <a:gd name="T92" fmla="*/ 2147483647 w 1601"/>
              <a:gd name="T93" fmla="*/ 2147483647 h 1089"/>
              <a:gd name="T94" fmla="*/ 2147483647 w 1601"/>
              <a:gd name="T95" fmla="*/ 2147483647 h 1089"/>
              <a:gd name="T96" fmla="*/ 2147483647 w 1601"/>
              <a:gd name="T97" fmla="*/ 2147483647 h 1089"/>
              <a:gd name="T98" fmla="*/ 2147483647 w 1601"/>
              <a:gd name="T99" fmla="*/ 2147483647 h 1089"/>
              <a:gd name="T100" fmla="*/ 2147483647 w 1601"/>
              <a:gd name="T101" fmla="*/ 2147483647 h 1089"/>
              <a:gd name="T102" fmla="*/ 2147483647 w 1601"/>
              <a:gd name="T103" fmla="*/ 2147483647 h 1089"/>
              <a:gd name="T104" fmla="*/ 2147483647 w 1601"/>
              <a:gd name="T105" fmla="*/ 2147483647 h 1089"/>
              <a:gd name="T106" fmla="*/ 2147483647 w 1601"/>
              <a:gd name="T107" fmla="*/ 2147483647 h 1089"/>
              <a:gd name="T108" fmla="*/ 2147483647 w 1601"/>
              <a:gd name="T109" fmla="*/ 2147483647 h 1089"/>
              <a:gd name="T110" fmla="*/ 2147483647 w 1601"/>
              <a:gd name="T111" fmla="*/ 2147483647 h 1089"/>
              <a:gd name="T112" fmla="*/ 2147483647 w 1601"/>
              <a:gd name="T113" fmla="*/ 2147483647 h 1089"/>
              <a:gd name="T114" fmla="*/ 2147483647 w 1601"/>
              <a:gd name="T115" fmla="*/ 2147483647 h 1089"/>
              <a:gd name="T116" fmla="*/ 2147483647 w 1601"/>
              <a:gd name="T117" fmla="*/ 2147483647 h 1089"/>
              <a:gd name="T118" fmla="*/ 2147483647 w 1601"/>
              <a:gd name="T119" fmla="*/ 2147483647 h 1089"/>
              <a:gd name="T120" fmla="*/ 2147483647 w 1601"/>
              <a:gd name="T121" fmla="*/ 2147483647 h 1089"/>
              <a:gd name="T122" fmla="*/ 2147483647 w 1601"/>
              <a:gd name="T123" fmla="*/ 2147483647 h 10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1"/>
              <a:gd name="T187" fmla="*/ 0 h 1089"/>
              <a:gd name="T188" fmla="*/ 1601 w 1601"/>
              <a:gd name="T189" fmla="*/ 1089 h 10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1" h="1089">
                <a:moveTo>
                  <a:pt x="841" y="537"/>
                </a:moveTo>
                <a:lnTo>
                  <a:pt x="841" y="545"/>
                </a:lnTo>
                <a:lnTo>
                  <a:pt x="841" y="552"/>
                </a:lnTo>
                <a:lnTo>
                  <a:pt x="841" y="561"/>
                </a:lnTo>
                <a:lnTo>
                  <a:pt x="833" y="561"/>
                </a:lnTo>
                <a:lnTo>
                  <a:pt x="833" y="569"/>
                </a:lnTo>
                <a:lnTo>
                  <a:pt x="824" y="576"/>
                </a:lnTo>
                <a:lnTo>
                  <a:pt x="824" y="593"/>
                </a:lnTo>
                <a:lnTo>
                  <a:pt x="817" y="593"/>
                </a:lnTo>
                <a:lnTo>
                  <a:pt x="817" y="600"/>
                </a:lnTo>
                <a:lnTo>
                  <a:pt x="809" y="600"/>
                </a:lnTo>
                <a:lnTo>
                  <a:pt x="809" y="617"/>
                </a:lnTo>
                <a:lnTo>
                  <a:pt x="800" y="617"/>
                </a:lnTo>
                <a:lnTo>
                  <a:pt x="785" y="624"/>
                </a:lnTo>
                <a:lnTo>
                  <a:pt x="769" y="624"/>
                </a:lnTo>
                <a:lnTo>
                  <a:pt x="769" y="641"/>
                </a:lnTo>
                <a:lnTo>
                  <a:pt x="752" y="641"/>
                </a:lnTo>
                <a:lnTo>
                  <a:pt x="745" y="665"/>
                </a:lnTo>
                <a:lnTo>
                  <a:pt x="728" y="665"/>
                </a:lnTo>
                <a:lnTo>
                  <a:pt x="728" y="672"/>
                </a:lnTo>
                <a:lnTo>
                  <a:pt x="721" y="672"/>
                </a:lnTo>
                <a:lnTo>
                  <a:pt x="713" y="672"/>
                </a:lnTo>
                <a:lnTo>
                  <a:pt x="704" y="672"/>
                </a:lnTo>
                <a:lnTo>
                  <a:pt x="689" y="681"/>
                </a:lnTo>
                <a:lnTo>
                  <a:pt x="680" y="681"/>
                </a:lnTo>
                <a:lnTo>
                  <a:pt x="673" y="696"/>
                </a:lnTo>
                <a:lnTo>
                  <a:pt x="664" y="696"/>
                </a:lnTo>
                <a:lnTo>
                  <a:pt x="656" y="696"/>
                </a:lnTo>
                <a:lnTo>
                  <a:pt x="656" y="705"/>
                </a:lnTo>
                <a:lnTo>
                  <a:pt x="649" y="705"/>
                </a:lnTo>
                <a:lnTo>
                  <a:pt x="640" y="705"/>
                </a:lnTo>
                <a:lnTo>
                  <a:pt x="640" y="713"/>
                </a:lnTo>
                <a:lnTo>
                  <a:pt x="632" y="713"/>
                </a:lnTo>
                <a:lnTo>
                  <a:pt x="625" y="713"/>
                </a:lnTo>
                <a:lnTo>
                  <a:pt x="616" y="713"/>
                </a:lnTo>
                <a:lnTo>
                  <a:pt x="608" y="720"/>
                </a:lnTo>
                <a:lnTo>
                  <a:pt x="592" y="720"/>
                </a:lnTo>
                <a:lnTo>
                  <a:pt x="592" y="729"/>
                </a:lnTo>
                <a:lnTo>
                  <a:pt x="584" y="729"/>
                </a:lnTo>
                <a:lnTo>
                  <a:pt x="577" y="729"/>
                </a:lnTo>
                <a:lnTo>
                  <a:pt x="568" y="729"/>
                </a:lnTo>
                <a:lnTo>
                  <a:pt x="568" y="737"/>
                </a:lnTo>
                <a:lnTo>
                  <a:pt x="553" y="744"/>
                </a:lnTo>
                <a:lnTo>
                  <a:pt x="544" y="753"/>
                </a:lnTo>
                <a:lnTo>
                  <a:pt x="536" y="761"/>
                </a:lnTo>
                <a:lnTo>
                  <a:pt x="520" y="768"/>
                </a:lnTo>
                <a:lnTo>
                  <a:pt x="520" y="777"/>
                </a:lnTo>
                <a:lnTo>
                  <a:pt x="512" y="777"/>
                </a:lnTo>
                <a:lnTo>
                  <a:pt x="512" y="785"/>
                </a:lnTo>
                <a:lnTo>
                  <a:pt x="505" y="785"/>
                </a:lnTo>
                <a:lnTo>
                  <a:pt x="505" y="792"/>
                </a:lnTo>
                <a:lnTo>
                  <a:pt x="505" y="809"/>
                </a:lnTo>
                <a:lnTo>
                  <a:pt x="496" y="809"/>
                </a:lnTo>
                <a:lnTo>
                  <a:pt x="496" y="817"/>
                </a:lnTo>
                <a:lnTo>
                  <a:pt x="488" y="817"/>
                </a:lnTo>
                <a:lnTo>
                  <a:pt x="488" y="833"/>
                </a:lnTo>
                <a:lnTo>
                  <a:pt x="481" y="841"/>
                </a:lnTo>
                <a:lnTo>
                  <a:pt x="481" y="849"/>
                </a:lnTo>
                <a:lnTo>
                  <a:pt x="481" y="857"/>
                </a:lnTo>
                <a:lnTo>
                  <a:pt x="472" y="857"/>
                </a:lnTo>
                <a:lnTo>
                  <a:pt x="472" y="865"/>
                </a:lnTo>
                <a:lnTo>
                  <a:pt x="472" y="881"/>
                </a:lnTo>
                <a:lnTo>
                  <a:pt x="464" y="881"/>
                </a:lnTo>
                <a:lnTo>
                  <a:pt x="457" y="897"/>
                </a:lnTo>
                <a:lnTo>
                  <a:pt x="440" y="905"/>
                </a:lnTo>
                <a:lnTo>
                  <a:pt x="440" y="913"/>
                </a:lnTo>
                <a:lnTo>
                  <a:pt x="433" y="913"/>
                </a:lnTo>
                <a:lnTo>
                  <a:pt x="433" y="921"/>
                </a:lnTo>
                <a:lnTo>
                  <a:pt x="433" y="929"/>
                </a:lnTo>
                <a:lnTo>
                  <a:pt x="424" y="937"/>
                </a:lnTo>
                <a:lnTo>
                  <a:pt x="424" y="945"/>
                </a:lnTo>
                <a:lnTo>
                  <a:pt x="416" y="945"/>
                </a:lnTo>
                <a:lnTo>
                  <a:pt x="416" y="961"/>
                </a:lnTo>
                <a:lnTo>
                  <a:pt x="409" y="961"/>
                </a:lnTo>
                <a:lnTo>
                  <a:pt x="409" y="969"/>
                </a:lnTo>
                <a:lnTo>
                  <a:pt x="409" y="977"/>
                </a:lnTo>
                <a:lnTo>
                  <a:pt x="409" y="985"/>
                </a:lnTo>
                <a:lnTo>
                  <a:pt x="400" y="985"/>
                </a:lnTo>
                <a:lnTo>
                  <a:pt x="392" y="1001"/>
                </a:lnTo>
                <a:lnTo>
                  <a:pt x="392" y="1009"/>
                </a:lnTo>
                <a:lnTo>
                  <a:pt x="392" y="1017"/>
                </a:lnTo>
                <a:lnTo>
                  <a:pt x="376" y="1025"/>
                </a:lnTo>
                <a:lnTo>
                  <a:pt x="368" y="1041"/>
                </a:lnTo>
                <a:lnTo>
                  <a:pt x="352" y="1041"/>
                </a:lnTo>
                <a:lnTo>
                  <a:pt x="352" y="1049"/>
                </a:lnTo>
                <a:lnTo>
                  <a:pt x="352" y="1057"/>
                </a:lnTo>
                <a:lnTo>
                  <a:pt x="336" y="1057"/>
                </a:lnTo>
                <a:lnTo>
                  <a:pt x="336" y="1065"/>
                </a:lnTo>
                <a:lnTo>
                  <a:pt x="328" y="1065"/>
                </a:lnTo>
                <a:lnTo>
                  <a:pt x="328" y="1073"/>
                </a:lnTo>
                <a:lnTo>
                  <a:pt x="320" y="1073"/>
                </a:lnTo>
                <a:lnTo>
                  <a:pt x="312" y="1073"/>
                </a:lnTo>
                <a:lnTo>
                  <a:pt x="304" y="1073"/>
                </a:lnTo>
                <a:lnTo>
                  <a:pt x="296" y="1073"/>
                </a:lnTo>
                <a:lnTo>
                  <a:pt x="296" y="1081"/>
                </a:lnTo>
                <a:lnTo>
                  <a:pt x="280" y="1089"/>
                </a:lnTo>
                <a:lnTo>
                  <a:pt x="272" y="1089"/>
                </a:lnTo>
                <a:lnTo>
                  <a:pt x="264" y="1089"/>
                </a:lnTo>
                <a:lnTo>
                  <a:pt x="256" y="1089"/>
                </a:lnTo>
                <a:lnTo>
                  <a:pt x="248" y="1089"/>
                </a:lnTo>
                <a:lnTo>
                  <a:pt x="240" y="1089"/>
                </a:lnTo>
                <a:lnTo>
                  <a:pt x="224" y="1089"/>
                </a:lnTo>
                <a:lnTo>
                  <a:pt x="216" y="1089"/>
                </a:lnTo>
                <a:lnTo>
                  <a:pt x="200" y="1089"/>
                </a:lnTo>
                <a:lnTo>
                  <a:pt x="192" y="1089"/>
                </a:lnTo>
                <a:lnTo>
                  <a:pt x="176" y="1089"/>
                </a:lnTo>
                <a:lnTo>
                  <a:pt x="168" y="1089"/>
                </a:lnTo>
                <a:lnTo>
                  <a:pt x="160" y="1089"/>
                </a:lnTo>
                <a:lnTo>
                  <a:pt x="152" y="1089"/>
                </a:lnTo>
                <a:lnTo>
                  <a:pt x="144" y="1089"/>
                </a:lnTo>
                <a:lnTo>
                  <a:pt x="136" y="1089"/>
                </a:lnTo>
                <a:lnTo>
                  <a:pt x="128" y="1089"/>
                </a:lnTo>
                <a:lnTo>
                  <a:pt x="128" y="1081"/>
                </a:lnTo>
                <a:lnTo>
                  <a:pt x="128" y="1089"/>
                </a:lnTo>
                <a:lnTo>
                  <a:pt x="128" y="1081"/>
                </a:lnTo>
                <a:lnTo>
                  <a:pt x="128" y="1073"/>
                </a:lnTo>
                <a:lnTo>
                  <a:pt x="120" y="1073"/>
                </a:lnTo>
                <a:lnTo>
                  <a:pt x="120" y="1065"/>
                </a:lnTo>
                <a:lnTo>
                  <a:pt x="120" y="1057"/>
                </a:lnTo>
                <a:lnTo>
                  <a:pt x="112" y="1057"/>
                </a:lnTo>
                <a:lnTo>
                  <a:pt x="112" y="1049"/>
                </a:lnTo>
                <a:lnTo>
                  <a:pt x="104" y="1049"/>
                </a:lnTo>
                <a:lnTo>
                  <a:pt x="104" y="1041"/>
                </a:lnTo>
                <a:lnTo>
                  <a:pt x="104" y="1033"/>
                </a:lnTo>
                <a:lnTo>
                  <a:pt x="96" y="1033"/>
                </a:lnTo>
                <a:lnTo>
                  <a:pt x="96" y="1017"/>
                </a:lnTo>
                <a:lnTo>
                  <a:pt x="88" y="1001"/>
                </a:lnTo>
                <a:lnTo>
                  <a:pt x="88" y="993"/>
                </a:lnTo>
                <a:lnTo>
                  <a:pt x="88" y="977"/>
                </a:lnTo>
                <a:lnTo>
                  <a:pt x="80" y="977"/>
                </a:lnTo>
                <a:lnTo>
                  <a:pt x="80" y="969"/>
                </a:lnTo>
                <a:lnTo>
                  <a:pt x="80" y="961"/>
                </a:lnTo>
                <a:lnTo>
                  <a:pt x="72" y="945"/>
                </a:lnTo>
                <a:lnTo>
                  <a:pt x="64" y="945"/>
                </a:lnTo>
                <a:lnTo>
                  <a:pt x="64" y="937"/>
                </a:lnTo>
                <a:lnTo>
                  <a:pt x="56" y="921"/>
                </a:lnTo>
                <a:lnTo>
                  <a:pt x="56" y="905"/>
                </a:lnTo>
                <a:lnTo>
                  <a:pt x="56" y="889"/>
                </a:lnTo>
                <a:lnTo>
                  <a:pt x="48" y="889"/>
                </a:lnTo>
                <a:lnTo>
                  <a:pt x="48" y="873"/>
                </a:lnTo>
                <a:lnTo>
                  <a:pt x="48" y="865"/>
                </a:lnTo>
                <a:lnTo>
                  <a:pt x="40" y="849"/>
                </a:lnTo>
                <a:lnTo>
                  <a:pt x="40" y="833"/>
                </a:lnTo>
                <a:lnTo>
                  <a:pt x="40" y="825"/>
                </a:lnTo>
                <a:lnTo>
                  <a:pt x="40" y="817"/>
                </a:lnTo>
                <a:lnTo>
                  <a:pt x="31" y="809"/>
                </a:lnTo>
                <a:lnTo>
                  <a:pt x="31" y="801"/>
                </a:lnTo>
                <a:lnTo>
                  <a:pt x="31" y="792"/>
                </a:lnTo>
                <a:lnTo>
                  <a:pt x="24" y="785"/>
                </a:lnTo>
                <a:lnTo>
                  <a:pt x="24" y="777"/>
                </a:lnTo>
                <a:lnTo>
                  <a:pt x="24" y="761"/>
                </a:lnTo>
                <a:lnTo>
                  <a:pt x="24" y="753"/>
                </a:lnTo>
                <a:lnTo>
                  <a:pt x="24" y="744"/>
                </a:lnTo>
                <a:lnTo>
                  <a:pt x="24" y="729"/>
                </a:lnTo>
                <a:lnTo>
                  <a:pt x="24" y="720"/>
                </a:lnTo>
                <a:lnTo>
                  <a:pt x="16" y="713"/>
                </a:lnTo>
                <a:lnTo>
                  <a:pt x="16" y="696"/>
                </a:lnTo>
                <a:lnTo>
                  <a:pt x="16" y="681"/>
                </a:lnTo>
                <a:lnTo>
                  <a:pt x="7" y="672"/>
                </a:lnTo>
                <a:lnTo>
                  <a:pt x="7" y="657"/>
                </a:lnTo>
                <a:lnTo>
                  <a:pt x="7" y="648"/>
                </a:lnTo>
                <a:lnTo>
                  <a:pt x="7" y="641"/>
                </a:lnTo>
                <a:lnTo>
                  <a:pt x="7" y="624"/>
                </a:lnTo>
                <a:lnTo>
                  <a:pt x="7" y="617"/>
                </a:lnTo>
                <a:lnTo>
                  <a:pt x="7" y="609"/>
                </a:lnTo>
                <a:lnTo>
                  <a:pt x="7" y="593"/>
                </a:lnTo>
                <a:lnTo>
                  <a:pt x="7" y="585"/>
                </a:lnTo>
                <a:lnTo>
                  <a:pt x="0" y="585"/>
                </a:lnTo>
                <a:lnTo>
                  <a:pt x="0" y="576"/>
                </a:lnTo>
                <a:lnTo>
                  <a:pt x="0" y="569"/>
                </a:lnTo>
                <a:lnTo>
                  <a:pt x="0" y="561"/>
                </a:lnTo>
                <a:lnTo>
                  <a:pt x="0" y="545"/>
                </a:lnTo>
                <a:lnTo>
                  <a:pt x="0" y="537"/>
                </a:lnTo>
                <a:lnTo>
                  <a:pt x="7" y="521"/>
                </a:lnTo>
                <a:lnTo>
                  <a:pt x="16" y="521"/>
                </a:lnTo>
                <a:lnTo>
                  <a:pt x="16" y="513"/>
                </a:lnTo>
                <a:lnTo>
                  <a:pt x="16" y="497"/>
                </a:lnTo>
                <a:lnTo>
                  <a:pt x="16" y="488"/>
                </a:lnTo>
                <a:lnTo>
                  <a:pt x="16" y="480"/>
                </a:lnTo>
                <a:lnTo>
                  <a:pt x="24" y="480"/>
                </a:lnTo>
                <a:lnTo>
                  <a:pt x="24" y="473"/>
                </a:lnTo>
                <a:lnTo>
                  <a:pt x="24" y="464"/>
                </a:lnTo>
                <a:lnTo>
                  <a:pt x="24" y="456"/>
                </a:lnTo>
                <a:lnTo>
                  <a:pt x="24" y="449"/>
                </a:lnTo>
                <a:lnTo>
                  <a:pt x="24" y="440"/>
                </a:lnTo>
                <a:lnTo>
                  <a:pt x="31" y="425"/>
                </a:lnTo>
                <a:lnTo>
                  <a:pt x="40" y="425"/>
                </a:lnTo>
                <a:lnTo>
                  <a:pt x="40" y="416"/>
                </a:lnTo>
                <a:lnTo>
                  <a:pt x="40" y="408"/>
                </a:lnTo>
                <a:lnTo>
                  <a:pt x="40" y="392"/>
                </a:lnTo>
                <a:lnTo>
                  <a:pt x="40" y="384"/>
                </a:lnTo>
                <a:lnTo>
                  <a:pt x="48" y="384"/>
                </a:lnTo>
                <a:lnTo>
                  <a:pt x="48" y="368"/>
                </a:lnTo>
                <a:lnTo>
                  <a:pt x="48" y="353"/>
                </a:lnTo>
                <a:lnTo>
                  <a:pt x="56" y="353"/>
                </a:lnTo>
                <a:lnTo>
                  <a:pt x="56" y="344"/>
                </a:lnTo>
                <a:lnTo>
                  <a:pt x="56" y="336"/>
                </a:lnTo>
                <a:lnTo>
                  <a:pt x="64" y="336"/>
                </a:lnTo>
                <a:lnTo>
                  <a:pt x="64" y="329"/>
                </a:lnTo>
                <a:lnTo>
                  <a:pt x="72" y="329"/>
                </a:lnTo>
                <a:lnTo>
                  <a:pt x="72" y="320"/>
                </a:lnTo>
                <a:lnTo>
                  <a:pt x="72" y="312"/>
                </a:lnTo>
                <a:lnTo>
                  <a:pt x="80" y="305"/>
                </a:lnTo>
                <a:lnTo>
                  <a:pt x="88" y="288"/>
                </a:lnTo>
                <a:lnTo>
                  <a:pt x="88" y="281"/>
                </a:lnTo>
                <a:lnTo>
                  <a:pt x="88" y="272"/>
                </a:lnTo>
                <a:lnTo>
                  <a:pt x="96" y="257"/>
                </a:lnTo>
                <a:lnTo>
                  <a:pt x="104" y="257"/>
                </a:lnTo>
                <a:lnTo>
                  <a:pt x="104" y="248"/>
                </a:lnTo>
                <a:lnTo>
                  <a:pt x="104" y="240"/>
                </a:lnTo>
                <a:lnTo>
                  <a:pt x="104" y="233"/>
                </a:lnTo>
                <a:lnTo>
                  <a:pt x="112" y="233"/>
                </a:lnTo>
                <a:lnTo>
                  <a:pt x="112" y="224"/>
                </a:lnTo>
                <a:lnTo>
                  <a:pt x="112" y="216"/>
                </a:lnTo>
                <a:lnTo>
                  <a:pt x="120" y="208"/>
                </a:lnTo>
                <a:lnTo>
                  <a:pt x="120" y="200"/>
                </a:lnTo>
                <a:lnTo>
                  <a:pt x="120" y="208"/>
                </a:lnTo>
                <a:lnTo>
                  <a:pt x="120" y="200"/>
                </a:lnTo>
                <a:lnTo>
                  <a:pt x="136" y="200"/>
                </a:lnTo>
                <a:lnTo>
                  <a:pt x="136" y="192"/>
                </a:lnTo>
                <a:lnTo>
                  <a:pt x="136" y="184"/>
                </a:lnTo>
                <a:lnTo>
                  <a:pt x="144" y="184"/>
                </a:lnTo>
                <a:lnTo>
                  <a:pt x="152" y="176"/>
                </a:lnTo>
                <a:lnTo>
                  <a:pt x="160" y="160"/>
                </a:lnTo>
                <a:lnTo>
                  <a:pt x="168" y="152"/>
                </a:lnTo>
                <a:lnTo>
                  <a:pt x="176" y="152"/>
                </a:lnTo>
                <a:lnTo>
                  <a:pt x="176" y="144"/>
                </a:lnTo>
                <a:lnTo>
                  <a:pt x="184" y="144"/>
                </a:lnTo>
                <a:lnTo>
                  <a:pt x="192" y="136"/>
                </a:lnTo>
                <a:lnTo>
                  <a:pt x="208" y="128"/>
                </a:lnTo>
                <a:lnTo>
                  <a:pt x="216" y="128"/>
                </a:lnTo>
                <a:lnTo>
                  <a:pt x="216" y="112"/>
                </a:lnTo>
                <a:lnTo>
                  <a:pt x="224" y="112"/>
                </a:lnTo>
                <a:lnTo>
                  <a:pt x="240" y="104"/>
                </a:lnTo>
                <a:lnTo>
                  <a:pt x="240" y="96"/>
                </a:lnTo>
                <a:lnTo>
                  <a:pt x="248" y="96"/>
                </a:lnTo>
                <a:lnTo>
                  <a:pt x="256" y="88"/>
                </a:lnTo>
                <a:lnTo>
                  <a:pt x="264" y="88"/>
                </a:lnTo>
                <a:lnTo>
                  <a:pt x="264" y="80"/>
                </a:lnTo>
                <a:lnTo>
                  <a:pt x="272" y="80"/>
                </a:lnTo>
                <a:lnTo>
                  <a:pt x="272" y="72"/>
                </a:lnTo>
                <a:lnTo>
                  <a:pt x="280" y="72"/>
                </a:lnTo>
                <a:lnTo>
                  <a:pt x="296" y="64"/>
                </a:lnTo>
                <a:lnTo>
                  <a:pt x="304" y="56"/>
                </a:lnTo>
                <a:lnTo>
                  <a:pt x="312" y="48"/>
                </a:lnTo>
                <a:lnTo>
                  <a:pt x="320" y="48"/>
                </a:lnTo>
                <a:lnTo>
                  <a:pt x="328" y="40"/>
                </a:lnTo>
                <a:lnTo>
                  <a:pt x="336" y="40"/>
                </a:lnTo>
                <a:lnTo>
                  <a:pt x="336" y="32"/>
                </a:lnTo>
                <a:lnTo>
                  <a:pt x="352" y="32"/>
                </a:lnTo>
                <a:lnTo>
                  <a:pt x="361" y="32"/>
                </a:lnTo>
                <a:lnTo>
                  <a:pt x="361" y="16"/>
                </a:lnTo>
                <a:lnTo>
                  <a:pt x="376" y="16"/>
                </a:lnTo>
                <a:lnTo>
                  <a:pt x="385" y="8"/>
                </a:lnTo>
                <a:lnTo>
                  <a:pt x="400" y="8"/>
                </a:lnTo>
                <a:lnTo>
                  <a:pt x="409" y="8"/>
                </a:lnTo>
                <a:lnTo>
                  <a:pt x="409" y="0"/>
                </a:lnTo>
                <a:lnTo>
                  <a:pt x="416" y="0"/>
                </a:lnTo>
                <a:lnTo>
                  <a:pt x="424" y="0"/>
                </a:lnTo>
                <a:lnTo>
                  <a:pt x="433" y="0"/>
                </a:lnTo>
                <a:lnTo>
                  <a:pt x="440" y="0"/>
                </a:lnTo>
                <a:lnTo>
                  <a:pt x="457" y="0"/>
                </a:lnTo>
                <a:lnTo>
                  <a:pt x="464" y="0"/>
                </a:lnTo>
                <a:lnTo>
                  <a:pt x="472" y="0"/>
                </a:lnTo>
                <a:lnTo>
                  <a:pt x="488" y="0"/>
                </a:lnTo>
                <a:lnTo>
                  <a:pt x="496" y="0"/>
                </a:lnTo>
                <a:lnTo>
                  <a:pt x="505" y="0"/>
                </a:lnTo>
                <a:lnTo>
                  <a:pt x="520" y="0"/>
                </a:lnTo>
                <a:lnTo>
                  <a:pt x="529" y="0"/>
                </a:lnTo>
                <a:lnTo>
                  <a:pt x="544" y="0"/>
                </a:lnTo>
                <a:lnTo>
                  <a:pt x="553" y="0"/>
                </a:lnTo>
                <a:lnTo>
                  <a:pt x="560" y="0"/>
                </a:lnTo>
                <a:lnTo>
                  <a:pt x="577" y="0"/>
                </a:lnTo>
                <a:lnTo>
                  <a:pt x="584" y="0"/>
                </a:lnTo>
                <a:lnTo>
                  <a:pt x="601" y="0"/>
                </a:lnTo>
                <a:lnTo>
                  <a:pt x="608" y="0"/>
                </a:lnTo>
                <a:lnTo>
                  <a:pt x="608" y="8"/>
                </a:lnTo>
                <a:lnTo>
                  <a:pt x="625" y="8"/>
                </a:lnTo>
                <a:lnTo>
                  <a:pt x="632" y="8"/>
                </a:lnTo>
                <a:lnTo>
                  <a:pt x="640" y="8"/>
                </a:lnTo>
                <a:lnTo>
                  <a:pt x="656" y="8"/>
                </a:lnTo>
                <a:lnTo>
                  <a:pt x="664" y="8"/>
                </a:lnTo>
                <a:lnTo>
                  <a:pt x="673" y="8"/>
                </a:lnTo>
                <a:lnTo>
                  <a:pt x="680" y="8"/>
                </a:lnTo>
                <a:lnTo>
                  <a:pt x="689" y="8"/>
                </a:lnTo>
                <a:lnTo>
                  <a:pt x="697" y="8"/>
                </a:lnTo>
                <a:lnTo>
                  <a:pt x="713" y="8"/>
                </a:lnTo>
                <a:lnTo>
                  <a:pt x="728" y="8"/>
                </a:lnTo>
                <a:lnTo>
                  <a:pt x="737" y="8"/>
                </a:lnTo>
                <a:lnTo>
                  <a:pt x="752" y="8"/>
                </a:lnTo>
                <a:lnTo>
                  <a:pt x="769" y="8"/>
                </a:lnTo>
                <a:lnTo>
                  <a:pt x="776" y="8"/>
                </a:lnTo>
                <a:lnTo>
                  <a:pt x="785" y="8"/>
                </a:lnTo>
                <a:lnTo>
                  <a:pt x="785" y="16"/>
                </a:lnTo>
                <a:lnTo>
                  <a:pt x="800" y="16"/>
                </a:lnTo>
                <a:lnTo>
                  <a:pt x="809" y="16"/>
                </a:lnTo>
                <a:lnTo>
                  <a:pt x="824" y="16"/>
                </a:lnTo>
                <a:lnTo>
                  <a:pt x="841" y="16"/>
                </a:lnTo>
                <a:lnTo>
                  <a:pt x="848" y="16"/>
                </a:lnTo>
                <a:lnTo>
                  <a:pt x="865" y="16"/>
                </a:lnTo>
                <a:lnTo>
                  <a:pt x="865" y="24"/>
                </a:lnTo>
                <a:lnTo>
                  <a:pt x="872" y="24"/>
                </a:lnTo>
                <a:lnTo>
                  <a:pt x="889" y="24"/>
                </a:lnTo>
                <a:lnTo>
                  <a:pt x="896" y="24"/>
                </a:lnTo>
                <a:lnTo>
                  <a:pt x="905" y="24"/>
                </a:lnTo>
                <a:lnTo>
                  <a:pt x="913" y="24"/>
                </a:lnTo>
                <a:lnTo>
                  <a:pt x="913" y="32"/>
                </a:lnTo>
                <a:lnTo>
                  <a:pt x="905" y="32"/>
                </a:lnTo>
                <a:lnTo>
                  <a:pt x="913" y="32"/>
                </a:lnTo>
                <a:lnTo>
                  <a:pt x="929" y="40"/>
                </a:lnTo>
                <a:lnTo>
                  <a:pt x="937" y="40"/>
                </a:lnTo>
                <a:lnTo>
                  <a:pt x="944" y="40"/>
                </a:lnTo>
                <a:lnTo>
                  <a:pt x="953" y="48"/>
                </a:lnTo>
                <a:lnTo>
                  <a:pt x="961" y="48"/>
                </a:lnTo>
                <a:lnTo>
                  <a:pt x="977" y="48"/>
                </a:lnTo>
                <a:lnTo>
                  <a:pt x="985" y="56"/>
                </a:lnTo>
                <a:lnTo>
                  <a:pt x="1001" y="64"/>
                </a:lnTo>
                <a:lnTo>
                  <a:pt x="1009" y="64"/>
                </a:lnTo>
                <a:lnTo>
                  <a:pt x="1017" y="64"/>
                </a:lnTo>
                <a:lnTo>
                  <a:pt x="1033" y="64"/>
                </a:lnTo>
                <a:lnTo>
                  <a:pt x="1041" y="64"/>
                </a:lnTo>
                <a:lnTo>
                  <a:pt x="1049" y="64"/>
                </a:lnTo>
                <a:lnTo>
                  <a:pt x="1057" y="64"/>
                </a:lnTo>
                <a:lnTo>
                  <a:pt x="1065" y="64"/>
                </a:lnTo>
                <a:lnTo>
                  <a:pt x="1073" y="64"/>
                </a:lnTo>
                <a:lnTo>
                  <a:pt x="1089" y="64"/>
                </a:lnTo>
                <a:lnTo>
                  <a:pt x="1097" y="64"/>
                </a:lnTo>
                <a:lnTo>
                  <a:pt x="1105" y="64"/>
                </a:lnTo>
                <a:lnTo>
                  <a:pt x="1113" y="64"/>
                </a:lnTo>
                <a:lnTo>
                  <a:pt x="1129" y="64"/>
                </a:lnTo>
                <a:lnTo>
                  <a:pt x="1137" y="64"/>
                </a:lnTo>
                <a:lnTo>
                  <a:pt x="1145" y="64"/>
                </a:lnTo>
                <a:lnTo>
                  <a:pt x="1161" y="64"/>
                </a:lnTo>
                <a:lnTo>
                  <a:pt x="1169" y="64"/>
                </a:lnTo>
                <a:lnTo>
                  <a:pt x="1185" y="64"/>
                </a:lnTo>
                <a:lnTo>
                  <a:pt x="1201" y="64"/>
                </a:lnTo>
                <a:lnTo>
                  <a:pt x="1217" y="64"/>
                </a:lnTo>
                <a:lnTo>
                  <a:pt x="1233" y="72"/>
                </a:lnTo>
                <a:lnTo>
                  <a:pt x="1241" y="72"/>
                </a:lnTo>
                <a:lnTo>
                  <a:pt x="1257" y="72"/>
                </a:lnTo>
                <a:lnTo>
                  <a:pt x="1265" y="72"/>
                </a:lnTo>
                <a:lnTo>
                  <a:pt x="1281" y="72"/>
                </a:lnTo>
                <a:lnTo>
                  <a:pt x="1289" y="72"/>
                </a:lnTo>
                <a:lnTo>
                  <a:pt x="1298" y="72"/>
                </a:lnTo>
                <a:lnTo>
                  <a:pt x="1313" y="72"/>
                </a:lnTo>
                <a:lnTo>
                  <a:pt x="1313" y="80"/>
                </a:lnTo>
                <a:lnTo>
                  <a:pt x="1329" y="80"/>
                </a:lnTo>
                <a:lnTo>
                  <a:pt x="1337" y="80"/>
                </a:lnTo>
                <a:lnTo>
                  <a:pt x="1353" y="80"/>
                </a:lnTo>
                <a:lnTo>
                  <a:pt x="1361" y="80"/>
                </a:lnTo>
                <a:lnTo>
                  <a:pt x="1370" y="80"/>
                </a:lnTo>
                <a:lnTo>
                  <a:pt x="1377" y="80"/>
                </a:lnTo>
                <a:lnTo>
                  <a:pt x="1385" y="80"/>
                </a:lnTo>
                <a:lnTo>
                  <a:pt x="1401" y="80"/>
                </a:lnTo>
                <a:lnTo>
                  <a:pt x="1418" y="72"/>
                </a:lnTo>
                <a:lnTo>
                  <a:pt x="1425" y="72"/>
                </a:lnTo>
                <a:lnTo>
                  <a:pt x="1433" y="72"/>
                </a:lnTo>
                <a:lnTo>
                  <a:pt x="1442" y="72"/>
                </a:lnTo>
                <a:lnTo>
                  <a:pt x="1449" y="72"/>
                </a:lnTo>
                <a:lnTo>
                  <a:pt x="1457" y="72"/>
                </a:lnTo>
                <a:lnTo>
                  <a:pt x="1466" y="64"/>
                </a:lnTo>
                <a:lnTo>
                  <a:pt x="1473" y="64"/>
                </a:lnTo>
                <a:lnTo>
                  <a:pt x="1481" y="64"/>
                </a:lnTo>
                <a:lnTo>
                  <a:pt x="1490" y="64"/>
                </a:lnTo>
                <a:lnTo>
                  <a:pt x="1497" y="64"/>
                </a:lnTo>
                <a:lnTo>
                  <a:pt x="1505" y="64"/>
                </a:lnTo>
                <a:lnTo>
                  <a:pt x="1514" y="64"/>
                </a:lnTo>
                <a:lnTo>
                  <a:pt x="1521" y="64"/>
                </a:lnTo>
                <a:lnTo>
                  <a:pt x="1538" y="64"/>
                </a:lnTo>
                <a:lnTo>
                  <a:pt x="1545" y="64"/>
                </a:lnTo>
                <a:lnTo>
                  <a:pt x="1545" y="72"/>
                </a:lnTo>
                <a:lnTo>
                  <a:pt x="1553" y="72"/>
                </a:lnTo>
                <a:lnTo>
                  <a:pt x="1562" y="80"/>
                </a:lnTo>
                <a:lnTo>
                  <a:pt x="1569" y="80"/>
                </a:lnTo>
                <a:lnTo>
                  <a:pt x="1586" y="88"/>
                </a:lnTo>
                <a:lnTo>
                  <a:pt x="1593" y="88"/>
                </a:lnTo>
                <a:lnTo>
                  <a:pt x="1601" y="88"/>
                </a:lnTo>
                <a:lnTo>
                  <a:pt x="1601" y="96"/>
                </a:lnTo>
                <a:lnTo>
                  <a:pt x="1593" y="96"/>
                </a:lnTo>
                <a:lnTo>
                  <a:pt x="1593" y="104"/>
                </a:lnTo>
                <a:lnTo>
                  <a:pt x="1593" y="112"/>
                </a:lnTo>
                <a:lnTo>
                  <a:pt x="1586" y="112"/>
                </a:lnTo>
                <a:lnTo>
                  <a:pt x="1586" y="120"/>
                </a:lnTo>
                <a:lnTo>
                  <a:pt x="1586" y="128"/>
                </a:lnTo>
                <a:lnTo>
                  <a:pt x="1577" y="128"/>
                </a:lnTo>
                <a:lnTo>
                  <a:pt x="1577" y="144"/>
                </a:lnTo>
                <a:lnTo>
                  <a:pt x="1569" y="160"/>
                </a:lnTo>
                <a:lnTo>
                  <a:pt x="1569" y="168"/>
                </a:lnTo>
                <a:lnTo>
                  <a:pt x="1569" y="184"/>
                </a:lnTo>
                <a:lnTo>
                  <a:pt x="1562" y="184"/>
                </a:lnTo>
                <a:lnTo>
                  <a:pt x="1562" y="192"/>
                </a:lnTo>
                <a:lnTo>
                  <a:pt x="1562" y="200"/>
                </a:lnTo>
                <a:lnTo>
                  <a:pt x="1553" y="216"/>
                </a:lnTo>
                <a:lnTo>
                  <a:pt x="1545" y="216"/>
                </a:lnTo>
                <a:lnTo>
                  <a:pt x="1545" y="224"/>
                </a:lnTo>
                <a:lnTo>
                  <a:pt x="1545" y="233"/>
                </a:lnTo>
                <a:lnTo>
                  <a:pt x="1545" y="240"/>
                </a:lnTo>
                <a:lnTo>
                  <a:pt x="1538" y="240"/>
                </a:lnTo>
                <a:lnTo>
                  <a:pt x="1538" y="248"/>
                </a:lnTo>
                <a:lnTo>
                  <a:pt x="1529" y="257"/>
                </a:lnTo>
                <a:lnTo>
                  <a:pt x="1529" y="264"/>
                </a:lnTo>
                <a:lnTo>
                  <a:pt x="1514" y="272"/>
                </a:lnTo>
                <a:lnTo>
                  <a:pt x="1514" y="281"/>
                </a:lnTo>
                <a:lnTo>
                  <a:pt x="1505" y="281"/>
                </a:lnTo>
                <a:lnTo>
                  <a:pt x="1505" y="288"/>
                </a:lnTo>
                <a:lnTo>
                  <a:pt x="1505" y="296"/>
                </a:lnTo>
                <a:lnTo>
                  <a:pt x="1505" y="305"/>
                </a:lnTo>
                <a:lnTo>
                  <a:pt x="1505" y="312"/>
                </a:lnTo>
                <a:lnTo>
                  <a:pt x="1497" y="312"/>
                </a:lnTo>
                <a:lnTo>
                  <a:pt x="1497" y="320"/>
                </a:lnTo>
                <a:lnTo>
                  <a:pt x="1497" y="329"/>
                </a:lnTo>
                <a:lnTo>
                  <a:pt x="1490" y="329"/>
                </a:lnTo>
                <a:lnTo>
                  <a:pt x="1490" y="336"/>
                </a:lnTo>
                <a:lnTo>
                  <a:pt x="1490" y="344"/>
                </a:lnTo>
                <a:lnTo>
                  <a:pt x="1481" y="344"/>
                </a:lnTo>
                <a:lnTo>
                  <a:pt x="1481" y="353"/>
                </a:lnTo>
                <a:lnTo>
                  <a:pt x="1473" y="353"/>
                </a:lnTo>
                <a:lnTo>
                  <a:pt x="1473" y="360"/>
                </a:lnTo>
                <a:lnTo>
                  <a:pt x="1466" y="360"/>
                </a:lnTo>
                <a:lnTo>
                  <a:pt x="1457" y="368"/>
                </a:lnTo>
                <a:lnTo>
                  <a:pt x="1457" y="377"/>
                </a:lnTo>
                <a:lnTo>
                  <a:pt x="1457" y="384"/>
                </a:lnTo>
                <a:lnTo>
                  <a:pt x="1449" y="384"/>
                </a:lnTo>
                <a:lnTo>
                  <a:pt x="1433" y="392"/>
                </a:lnTo>
                <a:lnTo>
                  <a:pt x="1433" y="401"/>
                </a:lnTo>
                <a:lnTo>
                  <a:pt x="1425" y="401"/>
                </a:lnTo>
                <a:lnTo>
                  <a:pt x="1425" y="408"/>
                </a:lnTo>
                <a:lnTo>
                  <a:pt x="1418" y="408"/>
                </a:lnTo>
                <a:lnTo>
                  <a:pt x="1409" y="416"/>
                </a:lnTo>
                <a:lnTo>
                  <a:pt x="1401" y="425"/>
                </a:lnTo>
                <a:lnTo>
                  <a:pt x="1394" y="432"/>
                </a:lnTo>
                <a:lnTo>
                  <a:pt x="1394" y="440"/>
                </a:lnTo>
                <a:lnTo>
                  <a:pt x="1385" y="440"/>
                </a:lnTo>
                <a:lnTo>
                  <a:pt x="1370" y="440"/>
                </a:lnTo>
                <a:lnTo>
                  <a:pt x="1370" y="449"/>
                </a:lnTo>
                <a:lnTo>
                  <a:pt x="1361" y="449"/>
                </a:lnTo>
                <a:lnTo>
                  <a:pt x="1353" y="456"/>
                </a:lnTo>
                <a:lnTo>
                  <a:pt x="1337" y="456"/>
                </a:lnTo>
                <a:lnTo>
                  <a:pt x="1329" y="464"/>
                </a:lnTo>
                <a:lnTo>
                  <a:pt x="1322" y="464"/>
                </a:lnTo>
                <a:lnTo>
                  <a:pt x="1322" y="473"/>
                </a:lnTo>
                <a:lnTo>
                  <a:pt x="1313" y="473"/>
                </a:lnTo>
                <a:lnTo>
                  <a:pt x="1305" y="473"/>
                </a:lnTo>
                <a:lnTo>
                  <a:pt x="1305" y="480"/>
                </a:lnTo>
                <a:lnTo>
                  <a:pt x="1289" y="480"/>
                </a:lnTo>
                <a:lnTo>
                  <a:pt x="1289" y="488"/>
                </a:lnTo>
                <a:lnTo>
                  <a:pt x="1273" y="488"/>
                </a:lnTo>
                <a:lnTo>
                  <a:pt x="1273" y="497"/>
                </a:lnTo>
                <a:lnTo>
                  <a:pt x="1257" y="504"/>
                </a:lnTo>
                <a:lnTo>
                  <a:pt x="1249" y="504"/>
                </a:lnTo>
                <a:lnTo>
                  <a:pt x="1241" y="504"/>
                </a:lnTo>
                <a:lnTo>
                  <a:pt x="1225" y="504"/>
                </a:lnTo>
                <a:lnTo>
                  <a:pt x="1225" y="513"/>
                </a:lnTo>
                <a:lnTo>
                  <a:pt x="1209" y="521"/>
                </a:lnTo>
                <a:lnTo>
                  <a:pt x="1201" y="521"/>
                </a:lnTo>
                <a:lnTo>
                  <a:pt x="1193" y="528"/>
                </a:lnTo>
                <a:lnTo>
                  <a:pt x="1185" y="528"/>
                </a:lnTo>
                <a:lnTo>
                  <a:pt x="1177" y="528"/>
                </a:lnTo>
                <a:lnTo>
                  <a:pt x="1169" y="528"/>
                </a:lnTo>
                <a:lnTo>
                  <a:pt x="1169" y="537"/>
                </a:lnTo>
                <a:lnTo>
                  <a:pt x="1161" y="537"/>
                </a:lnTo>
                <a:lnTo>
                  <a:pt x="1161" y="545"/>
                </a:lnTo>
                <a:lnTo>
                  <a:pt x="1145" y="545"/>
                </a:lnTo>
                <a:lnTo>
                  <a:pt x="1137" y="552"/>
                </a:lnTo>
                <a:lnTo>
                  <a:pt x="1129" y="552"/>
                </a:lnTo>
                <a:lnTo>
                  <a:pt x="1121" y="552"/>
                </a:lnTo>
                <a:lnTo>
                  <a:pt x="1113" y="552"/>
                </a:lnTo>
                <a:lnTo>
                  <a:pt x="1105" y="552"/>
                </a:lnTo>
                <a:lnTo>
                  <a:pt x="1105" y="561"/>
                </a:lnTo>
                <a:lnTo>
                  <a:pt x="1097" y="561"/>
                </a:lnTo>
                <a:lnTo>
                  <a:pt x="1089" y="561"/>
                </a:lnTo>
                <a:lnTo>
                  <a:pt x="1081" y="561"/>
                </a:lnTo>
                <a:lnTo>
                  <a:pt x="1073" y="561"/>
                </a:lnTo>
                <a:lnTo>
                  <a:pt x="1065" y="561"/>
                </a:lnTo>
                <a:lnTo>
                  <a:pt x="1057" y="561"/>
                </a:lnTo>
                <a:lnTo>
                  <a:pt x="1049" y="561"/>
                </a:lnTo>
                <a:lnTo>
                  <a:pt x="1041" y="561"/>
                </a:lnTo>
                <a:lnTo>
                  <a:pt x="1033" y="561"/>
                </a:lnTo>
                <a:lnTo>
                  <a:pt x="1017" y="561"/>
                </a:lnTo>
                <a:lnTo>
                  <a:pt x="1001" y="561"/>
                </a:lnTo>
                <a:lnTo>
                  <a:pt x="993" y="561"/>
                </a:lnTo>
                <a:lnTo>
                  <a:pt x="985" y="561"/>
                </a:lnTo>
                <a:lnTo>
                  <a:pt x="968" y="561"/>
                </a:lnTo>
                <a:lnTo>
                  <a:pt x="961" y="561"/>
                </a:lnTo>
                <a:lnTo>
                  <a:pt x="953" y="561"/>
                </a:lnTo>
                <a:lnTo>
                  <a:pt x="944" y="561"/>
                </a:lnTo>
                <a:lnTo>
                  <a:pt x="937" y="561"/>
                </a:lnTo>
                <a:lnTo>
                  <a:pt x="929" y="561"/>
                </a:lnTo>
                <a:lnTo>
                  <a:pt x="920" y="561"/>
                </a:lnTo>
                <a:lnTo>
                  <a:pt x="913" y="561"/>
                </a:lnTo>
                <a:lnTo>
                  <a:pt x="905" y="561"/>
                </a:lnTo>
                <a:lnTo>
                  <a:pt x="889" y="552"/>
                </a:lnTo>
                <a:lnTo>
                  <a:pt x="881" y="552"/>
                </a:lnTo>
                <a:lnTo>
                  <a:pt x="872" y="552"/>
                </a:lnTo>
                <a:lnTo>
                  <a:pt x="865" y="552"/>
                </a:lnTo>
                <a:lnTo>
                  <a:pt x="848" y="545"/>
                </a:lnTo>
                <a:lnTo>
                  <a:pt x="841" y="545"/>
                </a:lnTo>
                <a:lnTo>
                  <a:pt x="833" y="545"/>
                </a:lnTo>
                <a:lnTo>
                  <a:pt x="833" y="537"/>
                </a:lnTo>
                <a:lnTo>
                  <a:pt x="824" y="537"/>
                </a:lnTo>
                <a:lnTo>
                  <a:pt x="817" y="537"/>
                </a:lnTo>
                <a:lnTo>
                  <a:pt x="824" y="537"/>
                </a:lnTo>
                <a:lnTo>
                  <a:pt x="841" y="537"/>
                </a:lnTo>
                <a:close/>
              </a:path>
            </a:pathLst>
          </a:custGeom>
          <a:solidFill>
            <a:srgbClr val="00B050"/>
          </a:solidFill>
          <a:ln w="25400">
            <a:solidFill>
              <a:srgbClr val="1C1C1C"/>
            </a:solidFill>
            <a:round/>
            <a:headEnd/>
            <a:tailEnd/>
          </a:ln>
        </p:spPr>
        <p:txBody>
          <a:bodyPr/>
          <a:lstStyle/>
          <a:p>
            <a:endParaRPr lang="ja-JP" altLang="en-US">
              <a:solidFill>
                <a:srgbClr val="000000"/>
              </a:solidFill>
            </a:endParaRPr>
          </a:p>
        </p:txBody>
      </p:sp>
      <p:sp>
        <p:nvSpPr>
          <p:cNvPr id="172043" name="Freeform 8"/>
          <p:cNvSpPr>
            <a:spLocks/>
          </p:cNvSpPr>
          <p:nvPr/>
        </p:nvSpPr>
        <p:spPr bwMode="invGray">
          <a:xfrm>
            <a:off x="5503863" y="4038600"/>
            <a:ext cx="2679700" cy="1047750"/>
          </a:xfrm>
          <a:custGeom>
            <a:avLst/>
            <a:gdLst>
              <a:gd name="T0" fmla="*/ 2147483647 w 2146"/>
              <a:gd name="T1" fmla="*/ 2147483647 h 745"/>
              <a:gd name="T2" fmla="*/ 2147483647 w 2146"/>
              <a:gd name="T3" fmla="*/ 2147483647 h 745"/>
              <a:gd name="T4" fmla="*/ 2147483647 w 2146"/>
              <a:gd name="T5" fmla="*/ 2147483647 h 745"/>
              <a:gd name="T6" fmla="*/ 2147483647 w 2146"/>
              <a:gd name="T7" fmla="*/ 2147483647 h 745"/>
              <a:gd name="T8" fmla="*/ 2147483647 w 2146"/>
              <a:gd name="T9" fmla="*/ 2147483647 h 745"/>
              <a:gd name="T10" fmla="*/ 2147483647 w 2146"/>
              <a:gd name="T11" fmla="*/ 2147483647 h 745"/>
              <a:gd name="T12" fmla="*/ 2147483647 w 2146"/>
              <a:gd name="T13" fmla="*/ 2147483647 h 745"/>
              <a:gd name="T14" fmla="*/ 2147483647 w 2146"/>
              <a:gd name="T15" fmla="*/ 2147483647 h 745"/>
              <a:gd name="T16" fmla="*/ 2147483647 w 2146"/>
              <a:gd name="T17" fmla="*/ 2147483647 h 745"/>
              <a:gd name="T18" fmla="*/ 2147483647 w 2146"/>
              <a:gd name="T19" fmla="*/ 2147483647 h 745"/>
              <a:gd name="T20" fmla="*/ 2147483647 w 2146"/>
              <a:gd name="T21" fmla="*/ 2147483647 h 745"/>
              <a:gd name="T22" fmla="*/ 2147483647 w 2146"/>
              <a:gd name="T23" fmla="*/ 2147483647 h 745"/>
              <a:gd name="T24" fmla="*/ 2147483647 w 2146"/>
              <a:gd name="T25" fmla="*/ 0 h 745"/>
              <a:gd name="T26" fmla="*/ 2147483647 w 2146"/>
              <a:gd name="T27" fmla="*/ 0 h 745"/>
              <a:gd name="T28" fmla="*/ 2147483647 w 2146"/>
              <a:gd name="T29" fmla="*/ 2147483647 h 745"/>
              <a:gd name="T30" fmla="*/ 2147483647 w 2146"/>
              <a:gd name="T31" fmla="*/ 2147483647 h 745"/>
              <a:gd name="T32" fmla="*/ 2147483647 w 2146"/>
              <a:gd name="T33" fmla="*/ 2147483647 h 745"/>
              <a:gd name="T34" fmla="*/ 2147483647 w 2146"/>
              <a:gd name="T35" fmla="*/ 2147483647 h 745"/>
              <a:gd name="T36" fmla="*/ 2147483647 w 2146"/>
              <a:gd name="T37" fmla="*/ 2147483647 h 745"/>
              <a:gd name="T38" fmla="*/ 2147483647 w 2146"/>
              <a:gd name="T39" fmla="*/ 2147483647 h 745"/>
              <a:gd name="T40" fmla="*/ 2147483647 w 2146"/>
              <a:gd name="T41" fmla="*/ 2147483647 h 745"/>
              <a:gd name="T42" fmla="*/ 2147483647 w 2146"/>
              <a:gd name="T43" fmla="*/ 2147483647 h 745"/>
              <a:gd name="T44" fmla="*/ 2147483647 w 2146"/>
              <a:gd name="T45" fmla="*/ 2147483647 h 745"/>
              <a:gd name="T46" fmla="*/ 2147483647 w 2146"/>
              <a:gd name="T47" fmla="*/ 2147483647 h 745"/>
              <a:gd name="T48" fmla="*/ 2147483647 w 2146"/>
              <a:gd name="T49" fmla="*/ 2147483647 h 745"/>
              <a:gd name="T50" fmla="*/ 2147483647 w 2146"/>
              <a:gd name="T51" fmla="*/ 2147483647 h 745"/>
              <a:gd name="T52" fmla="*/ 2147483647 w 2146"/>
              <a:gd name="T53" fmla="*/ 2147483647 h 745"/>
              <a:gd name="T54" fmla="*/ 2147483647 w 2146"/>
              <a:gd name="T55" fmla="*/ 2147483647 h 745"/>
              <a:gd name="T56" fmla="*/ 2147483647 w 2146"/>
              <a:gd name="T57" fmla="*/ 2147483647 h 745"/>
              <a:gd name="T58" fmla="*/ 2147483647 w 2146"/>
              <a:gd name="T59" fmla="*/ 2147483647 h 745"/>
              <a:gd name="T60" fmla="*/ 2147483647 w 2146"/>
              <a:gd name="T61" fmla="*/ 2147483647 h 745"/>
              <a:gd name="T62" fmla="*/ 2147483647 w 2146"/>
              <a:gd name="T63" fmla="*/ 2147483647 h 745"/>
              <a:gd name="T64" fmla="*/ 2147483647 w 2146"/>
              <a:gd name="T65" fmla="*/ 2147483647 h 745"/>
              <a:gd name="T66" fmla="*/ 2147483647 w 2146"/>
              <a:gd name="T67" fmla="*/ 2147483647 h 745"/>
              <a:gd name="T68" fmla="*/ 2147483647 w 2146"/>
              <a:gd name="T69" fmla="*/ 2147483647 h 745"/>
              <a:gd name="T70" fmla="*/ 2147483647 w 2146"/>
              <a:gd name="T71" fmla="*/ 2147483647 h 745"/>
              <a:gd name="T72" fmla="*/ 2147483647 w 2146"/>
              <a:gd name="T73" fmla="*/ 2147483647 h 745"/>
              <a:gd name="T74" fmla="*/ 2147483647 w 2146"/>
              <a:gd name="T75" fmla="*/ 2147483647 h 745"/>
              <a:gd name="T76" fmla="*/ 2147483647 w 2146"/>
              <a:gd name="T77" fmla="*/ 2147483647 h 745"/>
              <a:gd name="T78" fmla="*/ 2147483647 w 2146"/>
              <a:gd name="T79" fmla="*/ 2147483647 h 745"/>
              <a:gd name="T80" fmla="*/ 2147483647 w 2146"/>
              <a:gd name="T81" fmla="*/ 2147483647 h 745"/>
              <a:gd name="T82" fmla="*/ 2147483647 w 2146"/>
              <a:gd name="T83" fmla="*/ 2147483647 h 745"/>
              <a:gd name="T84" fmla="*/ 2147483647 w 2146"/>
              <a:gd name="T85" fmla="*/ 2147483647 h 745"/>
              <a:gd name="T86" fmla="*/ 2147483647 w 2146"/>
              <a:gd name="T87" fmla="*/ 2147483647 h 745"/>
              <a:gd name="T88" fmla="*/ 2147483647 w 2146"/>
              <a:gd name="T89" fmla="*/ 2147483647 h 745"/>
              <a:gd name="T90" fmla="*/ 2147483647 w 2146"/>
              <a:gd name="T91" fmla="*/ 2147483647 h 745"/>
              <a:gd name="T92" fmla="*/ 2147483647 w 2146"/>
              <a:gd name="T93" fmla="*/ 2147483647 h 745"/>
              <a:gd name="T94" fmla="*/ 2147483647 w 2146"/>
              <a:gd name="T95" fmla="*/ 2147483647 h 745"/>
              <a:gd name="T96" fmla="*/ 2147483647 w 2146"/>
              <a:gd name="T97" fmla="*/ 2147483647 h 745"/>
              <a:gd name="T98" fmla="*/ 2147483647 w 2146"/>
              <a:gd name="T99" fmla="*/ 2147483647 h 745"/>
              <a:gd name="T100" fmla="*/ 2147483647 w 2146"/>
              <a:gd name="T101" fmla="*/ 2147483647 h 745"/>
              <a:gd name="T102" fmla="*/ 2147483647 w 2146"/>
              <a:gd name="T103" fmla="*/ 2147483647 h 745"/>
              <a:gd name="T104" fmla="*/ 2147483647 w 2146"/>
              <a:gd name="T105" fmla="*/ 2147483647 h 745"/>
              <a:gd name="T106" fmla="*/ 2147483647 w 2146"/>
              <a:gd name="T107" fmla="*/ 2147483647 h 745"/>
              <a:gd name="T108" fmla="*/ 0 w 2146"/>
              <a:gd name="T109" fmla="*/ 2147483647 h 745"/>
              <a:gd name="T110" fmla="*/ 2147483647 w 2146"/>
              <a:gd name="T111" fmla="*/ 2147483647 h 745"/>
              <a:gd name="T112" fmla="*/ 2147483647 w 2146"/>
              <a:gd name="T113" fmla="*/ 2147483647 h 7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6"/>
              <a:gd name="T172" fmla="*/ 0 h 745"/>
              <a:gd name="T173" fmla="*/ 2146 w 2146"/>
              <a:gd name="T174" fmla="*/ 745 h 7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6" h="745">
                <a:moveTo>
                  <a:pt x="32" y="256"/>
                </a:moveTo>
                <a:lnTo>
                  <a:pt x="32" y="248"/>
                </a:lnTo>
                <a:lnTo>
                  <a:pt x="48" y="248"/>
                </a:lnTo>
                <a:lnTo>
                  <a:pt x="63" y="248"/>
                </a:lnTo>
                <a:lnTo>
                  <a:pt x="80" y="248"/>
                </a:lnTo>
                <a:lnTo>
                  <a:pt x="87" y="248"/>
                </a:lnTo>
                <a:lnTo>
                  <a:pt x="104" y="248"/>
                </a:lnTo>
                <a:lnTo>
                  <a:pt x="111" y="248"/>
                </a:lnTo>
                <a:lnTo>
                  <a:pt x="120" y="248"/>
                </a:lnTo>
                <a:lnTo>
                  <a:pt x="128" y="248"/>
                </a:lnTo>
                <a:lnTo>
                  <a:pt x="135" y="248"/>
                </a:lnTo>
                <a:lnTo>
                  <a:pt x="144" y="248"/>
                </a:lnTo>
                <a:lnTo>
                  <a:pt x="159" y="248"/>
                </a:lnTo>
                <a:lnTo>
                  <a:pt x="168" y="248"/>
                </a:lnTo>
                <a:lnTo>
                  <a:pt x="176" y="248"/>
                </a:lnTo>
                <a:lnTo>
                  <a:pt x="183" y="248"/>
                </a:lnTo>
                <a:lnTo>
                  <a:pt x="192" y="248"/>
                </a:lnTo>
                <a:lnTo>
                  <a:pt x="207" y="248"/>
                </a:lnTo>
                <a:lnTo>
                  <a:pt x="207" y="241"/>
                </a:lnTo>
                <a:lnTo>
                  <a:pt x="216" y="241"/>
                </a:lnTo>
                <a:lnTo>
                  <a:pt x="224" y="241"/>
                </a:lnTo>
                <a:lnTo>
                  <a:pt x="231" y="241"/>
                </a:lnTo>
                <a:lnTo>
                  <a:pt x="240" y="241"/>
                </a:lnTo>
                <a:lnTo>
                  <a:pt x="256" y="241"/>
                </a:lnTo>
                <a:lnTo>
                  <a:pt x="264" y="241"/>
                </a:lnTo>
                <a:lnTo>
                  <a:pt x="280" y="241"/>
                </a:lnTo>
                <a:lnTo>
                  <a:pt x="288" y="241"/>
                </a:lnTo>
                <a:lnTo>
                  <a:pt x="296" y="241"/>
                </a:lnTo>
                <a:lnTo>
                  <a:pt x="296" y="232"/>
                </a:lnTo>
                <a:lnTo>
                  <a:pt x="304" y="232"/>
                </a:lnTo>
                <a:lnTo>
                  <a:pt x="296" y="241"/>
                </a:lnTo>
                <a:lnTo>
                  <a:pt x="304" y="241"/>
                </a:lnTo>
                <a:lnTo>
                  <a:pt x="304" y="232"/>
                </a:lnTo>
                <a:lnTo>
                  <a:pt x="312" y="232"/>
                </a:lnTo>
                <a:lnTo>
                  <a:pt x="320" y="232"/>
                </a:lnTo>
                <a:lnTo>
                  <a:pt x="320" y="224"/>
                </a:lnTo>
                <a:lnTo>
                  <a:pt x="328" y="224"/>
                </a:lnTo>
                <a:lnTo>
                  <a:pt x="336" y="224"/>
                </a:lnTo>
                <a:lnTo>
                  <a:pt x="352" y="224"/>
                </a:lnTo>
                <a:lnTo>
                  <a:pt x="360" y="217"/>
                </a:lnTo>
                <a:lnTo>
                  <a:pt x="376" y="217"/>
                </a:lnTo>
                <a:lnTo>
                  <a:pt x="384" y="217"/>
                </a:lnTo>
                <a:lnTo>
                  <a:pt x="384" y="200"/>
                </a:lnTo>
                <a:lnTo>
                  <a:pt x="392" y="200"/>
                </a:lnTo>
                <a:lnTo>
                  <a:pt x="400" y="200"/>
                </a:lnTo>
                <a:lnTo>
                  <a:pt x="400" y="193"/>
                </a:lnTo>
                <a:lnTo>
                  <a:pt x="416" y="193"/>
                </a:lnTo>
                <a:lnTo>
                  <a:pt x="424" y="193"/>
                </a:lnTo>
                <a:lnTo>
                  <a:pt x="432" y="184"/>
                </a:lnTo>
                <a:lnTo>
                  <a:pt x="440" y="176"/>
                </a:lnTo>
                <a:lnTo>
                  <a:pt x="448" y="176"/>
                </a:lnTo>
                <a:lnTo>
                  <a:pt x="448" y="169"/>
                </a:lnTo>
                <a:lnTo>
                  <a:pt x="464" y="169"/>
                </a:lnTo>
                <a:lnTo>
                  <a:pt x="480" y="160"/>
                </a:lnTo>
                <a:lnTo>
                  <a:pt x="496" y="152"/>
                </a:lnTo>
                <a:lnTo>
                  <a:pt x="512" y="145"/>
                </a:lnTo>
                <a:lnTo>
                  <a:pt x="528" y="145"/>
                </a:lnTo>
                <a:lnTo>
                  <a:pt x="536" y="136"/>
                </a:lnTo>
                <a:lnTo>
                  <a:pt x="544" y="136"/>
                </a:lnTo>
                <a:lnTo>
                  <a:pt x="560" y="128"/>
                </a:lnTo>
                <a:lnTo>
                  <a:pt x="568" y="128"/>
                </a:lnTo>
                <a:lnTo>
                  <a:pt x="568" y="121"/>
                </a:lnTo>
                <a:lnTo>
                  <a:pt x="585" y="121"/>
                </a:lnTo>
                <a:lnTo>
                  <a:pt x="592" y="121"/>
                </a:lnTo>
                <a:lnTo>
                  <a:pt x="592" y="112"/>
                </a:lnTo>
                <a:lnTo>
                  <a:pt x="600" y="112"/>
                </a:lnTo>
                <a:lnTo>
                  <a:pt x="609" y="112"/>
                </a:lnTo>
                <a:lnTo>
                  <a:pt x="616" y="104"/>
                </a:lnTo>
                <a:lnTo>
                  <a:pt x="633" y="104"/>
                </a:lnTo>
                <a:lnTo>
                  <a:pt x="640" y="97"/>
                </a:lnTo>
                <a:lnTo>
                  <a:pt x="648" y="97"/>
                </a:lnTo>
                <a:lnTo>
                  <a:pt x="657" y="97"/>
                </a:lnTo>
                <a:lnTo>
                  <a:pt x="672" y="88"/>
                </a:lnTo>
                <a:lnTo>
                  <a:pt x="681" y="88"/>
                </a:lnTo>
                <a:lnTo>
                  <a:pt x="688" y="88"/>
                </a:lnTo>
                <a:lnTo>
                  <a:pt x="705" y="88"/>
                </a:lnTo>
                <a:lnTo>
                  <a:pt x="705" y="80"/>
                </a:lnTo>
                <a:lnTo>
                  <a:pt x="712" y="80"/>
                </a:lnTo>
                <a:lnTo>
                  <a:pt x="720" y="80"/>
                </a:lnTo>
                <a:lnTo>
                  <a:pt x="720" y="88"/>
                </a:lnTo>
                <a:lnTo>
                  <a:pt x="720" y="80"/>
                </a:lnTo>
                <a:lnTo>
                  <a:pt x="729" y="80"/>
                </a:lnTo>
                <a:lnTo>
                  <a:pt x="736" y="72"/>
                </a:lnTo>
                <a:lnTo>
                  <a:pt x="744" y="72"/>
                </a:lnTo>
                <a:lnTo>
                  <a:pt x="753" y="72"/>
                </a:lnTo>
                <a:lnTo>
                  <a:pt x="753" y="64"/>
                </a:lnTo>
                <a:lnTo>
                  <a:pt x="760" y="64"/>
                </a:lnTo>
                <a:lnTo>
                  <a:pt x="768" y="64"/>
                </a:lnTo>
                <a:lnTo>
                  <a:pt x="768" y="56"/>
                </a:lnTo>
                <a:lnTo>
                  <a:pt x="784" y="48"/>
                </a:lnTo>
                <a:lnTo>
                  <a:pt x="801" y="48"/>
                </a:lnTo>
                <a:lnTo>
                  <a:pt x="808" y="48"/>
                </a:lnTo>
                <a:lnTo>
                  <a:pt x="808" y="40"/>
                </a:lnTo>
                <a:lnTo>
                  <a:pt x="825" y="40"/>
                </a:lnTo>
                <a:lnTo>
                  <a:pt x="832" y="40"/>
                </a:lnTo>
                <a:lnTo>
                  <a:pt x="840" y="40"/>
                </a:lnTo>
                <a:lnTo>
                  <a:pt x="856" y="40"/>
                </a:lnTo>
                <a:lnTo>
                  <a:pt x="856" y="32"/>
                </a:lnTo>
                <a:lnTo>
                  <a:pt x="864" y="32"/>
                </a:lnTo>
                <a:lnTo>
                  <a:pt x="880" y="32"/>
                </a:lnTo>
                <a:lnTo>
                  <a:pt x="889" y="32"/>
                </a:lnTo>
                <a:lnTo>
                  <a:pt x="904" y="32"/>
                </a:lnTo>
                <a:lnTo>
                  <a:pt x="921" y="24"/>
                </a:lnTo>
                <a:lnTo>
                  <a:pt x="937" y="24"/>
                </a:lnTo>
                <a:lnTo>
                  <a:pt x="945" y="24"/>
                </a:lnTo>
                <a:lnTo>
                  <a:pt x="961" y="24"/>
                </a:lnTo>
                <a:lnTo>
                  <a:pt x="976" y="16"/>
                </a:lnTo>
                <a:lnTo>
                  <a:pt x="993" y="8"/>
                </a:lnTo>
                <a:lnTo>
                  <a:pt x="1000" y="8"/>
                </a:lnTo>
                <a:lnTo>
                  <a:pt x="1009" y="8"/>
                </a:lnTo>
                <a:lnTo>
                  <a:pt x="1024" y="8"/>
                </a:lnTo>
                <a:lnTo>
                  <a:pt x="1041" y="8"/>
                </a:lnTo>
                <a:lnTo>
                  <a:pt x="1057" y="8"/>
                </a:lnTo>
                <a:lnTo>
                  <a:pt x="1072" y="0"/>
                </a:lnTo>
                <a:lnTo>
                  <a:pt x="1089" y="0"/>
                </a:lnTo>
                <a:lnTo>
                  <a:pt x="1096" y="0"/>
                </a:lnTo>
                <a:lnTo>
                  <a:pt x="1113" y="0"/>
                </a:lnTo>
                <a:lnTo>
                  <a:pt x="1120" y="0"/>
                </a:lnTo>
                <a:lnTo>
                  <a:pt x="1129" y="0"/>
                </a:lnTo>
                <a:lnTo>
                  <a:pt x="1144" y="0"/>
                </a:lnTo>
                <a:lnTo>
                  <a:pt x="1153" y="0"/>
                </a:lnTo>
                <a:lnTo>
                  <a:pt x="1161" y="0"/>
                </a:lnTo>
                <a:lnTo>
                  <a:pt x="1177" y="0"/>
                </a:lnTo>
                <a:lnTo>
                  <a:pt x="1185" y="0"/>
                </a:lnTo>
                <a:lnTo>
                  <a:pt x="1193" y="0"/>
                </a:lnTo>
                <a:lnTo>
                  <a:pt x="1201" y="0"/>
                </a:lnTo>
                <a:lnTo>
                  <a:pt x="1217" y="0"/>
                </a:lnTo>
                <a:lnTo>
                  <a:pt x="1217" y="8"/>
                </a:lnTo>
                <a:lnTo>
                  <a:pt x="1225" y="8"/>
                </a:lnTo>
                <a:lnTo>
                  <a:pt x="1241" y="8"/>
                </a:lnTo>
                <a:lnTo>
                  <a:pt x="1249" y="16"/>
                </a:lnTo>
                <a:lnTo>
                  <a:pt x="1265" y="24"/>
                </a:lnTo>
                <a:lnTo>
                  <a:pt x="1273" y="24"/>
                </a:lnTo>
                <a:lnTo>
                  <a:pt x="1281" y="24"/>
                </a:lnTo>
                <a:lnTo>
                  <a:pt x="1297" y="32"/>
                </a:lnTo>
                <a:lnTo>
                  <a:pt x="1305" y="32"/>
                </a:lnTo>
                <a:lnTo>
                  <a:pt x="1313" y="32"/>
                </a:lnTo>
                <a:lnTo>
                  <a:pt x="1313" y="40"/>
                </a:lnTo>
                <a:lnTo>
                  <a:pt x="1321" y="40"/>
                </a:lnTo>
                <a:lnTo>
                  <a:pt x="1337" y="40"/>
                </a:lnTo>
                <a:lnTo>
                  <a:pt x="1353" y="48"/>
                </a:lnTo>
                <a:lnTo>
                  <a:pt x="1369" y="56"/>
                </a:lnTo>
                <a:lnTo>
                  <a:pt x="1377" y="56"/>
                </a:lnTo>
                <a:lnTo>
                  <a:pt x="1393" y="56"/>
                </a:lnTo>
                <a:lnTo>
                  <a:pt x="1401" y="64"/>
                </a:lnTo>
                <a:lnTo>
                  <a:pt x="1417" y="72"/>
                </a:lnTo>
                <a:lnTo>
                  <a:pt x="1433" y="80"/>
                </a:lnTo>
                <a:lnTo>
                  <a:pt x="1441" y="80"/>
                </a:lnTo>
                <a:lnTo>
                  <a:pt x="1457" y="88"/>
                </a:lnTo>
                <a:lnTo>
                  <a:pt x="1465" y="88"/>
                </a:lnTo>
                <a:lnTo>
                  <a:pt x="1481" y="97"/>
                </a:lnTo>
                <a:lnTo>
                  <a:pt x="1497" y="97"/>
                </a:lnTo>
                <a:lnTo>
                  <a:pt x="1497" y="104"/>
                </a:lnTo>
                <a:lnTo>
                  <a:pt x="1505" y="104"/>
                </a:lnTo>
                <a:lnTo>
                  <a:pt x="1522" y="104"/>
                </a:lnTo>
                <a:lnTo>
                  <a:pt x="1529" y="121"/>
                </a:lnTo>
                <a:lnTo>
                  <a:pt x="1537" y="121"/>
                </a:lnTo>
                <a:lnTo>
                  <a:pt x="1553" y="128"/>
                </a:lnTo>
                <a:lnTo>
                  <a:pt x="1570" y="128"/>
                </a:lnTo>
                <a:lnTo>
                  <a:pt x="1577" y="128"/>
                </a:lnTo>
                <a:lnTo>
                  <a:pt x="1577" y="136"/>
                </a:lnTo>
                <a:lnTo>
                  <a:pt x="1594" y="145"/>
                </a:lnTo>
                <a:lnTo>
                  <a:pt x="1601" y="145"/>
                </a:lnTo>
                <a:lnTo>
                  <a:pt x="1618" y="145"/>
                </a:lnTo>
                <a:lnTo>
                  <a:pt x="1625" y="145"/>
                </a:lnTo>
                <a:lnTo>
                  <a:pt x="1642" y="145"/>
                </a:lnTo>
                <a:lnTo>
                  <a:pt x="1649" y="152"/>
                </a:lnTo>
                <a:lnTo>
                  <a:pt x="1666" y="152"/>
                </a:lnTo>
                <a:lnTo>
                  <a:pt x="1673" y="152"/>
                </a:lnTo>
                <a:lnTo>
                  <a:pt x="1673" y="160"/>
                </a:lnTo>
                <a:lnTo>
                  <a:pt x="1690" y="160"/>
                </a:lnTo>
                <a:lnTo>
                  <a:pt x="1697" y="160"/>
                </a:lnTo>
                <a:lnTo>
                  <a:pt x="1714" y="169"/>
                </a:lnTo>
                <a:lnTo>
                  <a:pt x="1721" y="169"/>
                </a:lnTo>
                <a:lnTo>
                  <a:pt x="1738" y="169"/>
                </a:lnTo>
                <a:lnTo>
                  <a:pt x="1738" y="176"/>
                </a:lnTo>
                <a:lnTo>
                  <a:pt x="1745" y="176"/>
                </a:lnTo>
                <a:lnTo>
                  <a:pt x="1762" y="176"/>
                </a:lnTo>
                <a:lnTo>
                  <a:pt x="1769" y="184"/>
                </a:lnTo>
                <a:lnTo>
                  <a:pt x="1786" y="184"/>
                </a:lnTo>
                <a:lnTo>
                  <a:pt x="1793" y="184"/>
                </a:lnTo>
                <a:lnTo>
                  <a:pt x="1801" y="184"/>
                </a:lnTo>
                <a:lnTo>
                  <a:pt x="1801" y="193"/>
                </a:lnTo>
                <a:lnTo>
                  <a:pt x="1810" y="193"/>
                </a:lnTo>
                <a:lnTo>
                  <a:pt x="1817" y="193"/>
                </a:lnTo>
                <a:lnTo>
                  <a:pt x="1826" y="193"/>
                </a:lnTo>
                <a:lnTo>
                  <a:pt x="1841" y="193"/>
                </a:lnTo>
                <a:lnTo>
                  <a:pt x="1841" y="200"/>
                </a:lnTo>
                <a:lnTo>
                  <a:pt x="1850" y="200"/>
                </a:lnTo>
                <a:lnTo>
                  <a:pt x="1865" y="208"/>
                </a:lnTo>
                <a:lnTo>
                  <a:pt x="1874" y="208"/>
                </a:lnTo>
                <a:lnTo>
                  <a:pt x="1874" y="217"/>
                </a:lnTo>
                <a:lnTo>
                  <a:pt x="1889" y="224"/>
                </a:lnTo>
                <a:lnTo>
                  <a:pt x="1898" y="224"/>
                </a:lnTo>
                <a:lnTo>
                  <a:pt x="1906" y="224"/>
                </a:lnTo>
                <a:lnTo>
                  <a:pt x="1906" y="232"/>
                </a:lnTo>
                <a:lnTo>
                  <a:pt x="1913" y="232"/>
                </a:lnTo>
                <a:lnTo>
                  <a:pt x="1930" y="232"/>
                </a:lnTo>
                <a:lnTo>
                  <a:pt x="1937" y="232"/>
                </a:lnTo>
                <a:lnTo>
                  <a:pt x="1954" y="241"/>
                </a:lnTo>
                <a:lnTo>
                  <a:pt x="1961" y="241"/>
                </a:lnTo>
                <a:lnTo>
                  <a:pt x="1978" y="241"/>
                </a:lnTo>
                <a:lnTo>
                  <a:pt x="1985" y="241"/>
                </a:lnTo>
                <a:lnTo>
                  <a:pt x="1994" y="241"/>
                </a:lnTo>
                <a:lnTo>
                  <a:pt x="2002" y="241"/>
                </a:lnTo>
                <a:lnTo>
                  <a:pt x="2018" y="248"/>
                </a:lnTo>
                <a:lnTo>
                  <a:pt x="2033" y="256"/>
                </a:lnTo>
                <a:lnTo>
                  <a:pt x="2042" y="256"/>
                </a:lnTo>
                <a:lnTo>
                  <a:pt x="2057" y="256"/>
                </a:lnTo>
                <a:lnTo>
                  <a:pt x="2066" y="256"/>
                </a:lnTo>
                <a:lnTo>
                  <a:pt x="2074" y="256"/>
                </a:lnTo>
                <a:lnTo>
                  <a:pt x="2074" y="265"/>
                </a:lnTo>
                <a:lnTo>
                  <a:pt x="2081" y="265"/>
                </a:lnTo>
                <a:lnTo>
                  <a:pt x="2090" y="265"/>
                </a:lnTo>
                <a:lnTo>
                  <a:pt x="2098" y="265"/>
                </a:lnTo>
                <a:lnTo>
                  <a:pt x="2105" y="272"/>
                </a:lnTo>
                <a:lnTo>
                  <a:pt x="2122" y="280"/>
                </a:lnTo>
                <a:lnTo>
                  <a:pt x="2122" y="289"/>
                </a:lnTo>
                <a:lnTo>
                  <a:pt x="2130" y="296"/>
                </a:lnTo>
                <a:lnTo>
                  <a:pt x="2130" y="304"/>
                </a:lnTo>
                <a:lnTo>
                  <a:pt x="2138" y="313"/>
                </a:lnTo>
                <a:lnTo>
                  <a:pt x="2138" y="320"/>
                </a:lnTo>
                <a:lnTo>
                  <a:pt x="2138" y="328"/>
                </a:lnTo>
                <a:lnTo>
                  <a:pt x="2146" y="328"/>
                </a:lnTo>
                <a:lnTo>
                  <a:pt x="2146" y="337"/>
                </a:lnTo>
                <a:lnTo>
                  <a:pt x="2146" y="344"/>
                </a:lnTo>
                <a:lnTo>
                  <a:pt x="2146" y="352"/>
                </a:lnTo>
                <a:lnTo>
                  <a:pt x="2146" y="361"/>
                </a:lnTo>
                <a:lnTo>
                  <a:pt x="2146" y="368"/>
                </a:lnTo>
                <a:lnTo>
                  <a:pt x="2146" y="377"/>
                </a:lnTo>
                <a:lnTo>
                  <a:pt x="2146" y="385"/>
                </a:lnTo>
                <a:lnTo>
                  <a:pt x="2146" y="392"/>
                </a:lnTo>
                <a:lnTo>
                  <a:pt x="2146" y="401"/>
                </a:lnTo>
                <a:lnTo>
                  <a:pt x="2138" y="401"/>
                </a:lnTo>
                <a:lnTo>
                  <a:pt x="2138" y="409"/>
                </a:lnTo>
                <a:lnTo>
                  <a:pt x="2130" y="416"/>
                </a:lnTo>
                <a:lnTo>
                  <a:pt x="2130" y="425"/>
                </a:lnTo>
                <a:lnTo>
                  <a:pt x="2122" y="425"/>
                </a:lnTo>
                <a:lnTo>
                  <a:pt x="2122" y="433"/>
                </a:lnTo>
                <a:lnTo>
                  <a:pt x="2114" y="433"/>
                </a:lnTo>
                <a:lnTo>
                  <a:pt x="2105" y="433"/>
                </a:lnTo>
                <a:lnTo>
                  <a:pt x="2098" y="440"/>
                </a:lnTo>
                <a:lnTo>
                  <a:pt x="2081" y="440"/>
                </a:lnTo>
                <a:lnTo>
                  <a:pt x="2074" y="440"/>
                </a:lnTo>
                <a:lnTo>
                  <a:pt x="2057" y="440"/>
                </a:lnTo>
                <a:lnTo>
                  <a:pt x="2057" y="449"/>
                </a:lnTo>
                <a:lnTo>
                  <a:pt x="2042" y="449"/>
                </a:lnTo>
                <a:lnTo>
                  <a:pt x="2033" y="449"/>
                </a:lnTo>
                <a:lnTo>
                  <a:pt x="2026" y="449"/>
                </a:lnTo>
                <a:lnTo>
                  <a:pt x="2009" y="449"/>
                </a:lnTo>
                <a:lnTo>
                  <a:pt x="2009" y="457"/>
                </a:lnTo>
                <a:lnTo>
                  <a:pt x="1994" y="457"/>
                </a:lnTo>
                <a:lnTo>
                  <a:pt x="1978" y="457"/>
                </a:lnTo>
                <a:lnTo>
                  <a:pt x="1961" y="457"/>
                </a:lnTo>
                <a:lnTo>
                  <a:pt x="1954" y="457"/>
                </a:lnTo>
                <a:lnTo>
                  <a:pt x="1946" y="457"/>
                </a:lnTo>
                <a:lnTo>
                  <a:pt x="1937" y="457"/>
                </a:lnTo>
                <a:lnTo>
                  <a:pt x="1930" y="457"/>
                </a:lnTo>
                <a:lnTo>
                  <a:pt x="1930" y="449"/>
                </a:lnTo>
                <a:lnTo>
                  <a:pt x="1922" y="449"/>
                </a:lnTo>
                <a:lnTo>
                  <a:pt x="1922" y="440"/>
                </a:lnTo>
                <a:lnTo>
                  <a:pt x="1913" y="440"/>
                </a:lnTo>
                <a:lnTo>
                  <a:pt x="1913" y="449"/>
                </a:lnTo>
                <a:lnTo>
                  <a:pt x="1898" y="449"/>
                </a:lnTo>
                <a:lnTo>
                  <a:pt x="1889" y="457"/>
                </a:lnTo>
                <a:lnTo>
                  <a:pt x="1889" y="464"/>
                </a:lnTo>
                <a:lnTo>
                  <a:pt x="1882" y="464"/>
                </a:lnTo>
                <a:lnTo>
                  <a:pt x="1882" y="473"/>
                </a:lnTo>
                <a:lnTo>
                  <a:pt x="1874" y="473"/>
                </a:lnTo>
                <a:lnTo>
                  <a:pt x="1874" y="481"/>
                </a:lnTo>
                <a:lnTo>
                  <a:pt x="1865" y="481"/>
                </a:lnTo>
                <a:lnTo>
                  <a:pt x="1865" y="488"/>
                </a:lnTo>
                <a:lnTo>
                  <a:pt x="1858" y="488"/>
                </a:lnTo>
                <a:lnTo>
                  <a:pt x="1841" y="505"/>
                </a:lnTo>
                <a:lnTo>
                  <a:pt x="1834" y="505"/>
                </a:lnTo>
                <a:lnTo>
                  <a:pt x="1817" y="512"/>
                </a:lnTo>
                <a:lnTo>
                  <a:pt x="1801" y="512"/>
                </a:lnTo>
                <a:lnTo>
                  <a:pt x="1793" y="512"/>
                </a:lnTo>
                <a:lnTo>
                  <a:pt x="1793" y="521"/>
                </a:lnTo>
                <a:lnTo>
                  <a:pt x="1777" y="529"/>
                </a:lnTo>
                <a:lnTo>
                  <a:pt x="1769" y="529"/>
                </a:lnTo>
                <a:lnTo>
                  <a:pt x="1762" y="529"/>
                </a:lnTo>
                <a:lnTo>
                  <a:pt x="1745" y="536"/>
                </a:lnTo>
                <a:lnTo>
                  <a:pt x="1729" y="536"/>
                </a:lnTo>
                <a:lnTo>
                  <a:pt x="1721" y="536"/>
                </a:lnTo>
                <a:lnTo>
                  <a:pt x="1705" y="545"/>
                </a:lnTo>
                <a:lnTo>
                  <a:pt x="1697" y="553"/>
                </a:lnTo>
                <a:lnTo>
                  <a:pt x="1690" y="553"/>
                </a:lnTo>
                <a:lnTo>
                  <a:pt x="1681" y="553"/>
                </a:lnTo>
                <a:lnTo>
                  <a:pt x="1666" y="553"/>
                </a:lnTo>
                <a:lnTo>
                  <a:pt x="1666" y="560"/>
                </a:lnTo>
                <a:lnTo>
                  <a:pt x="1657" y="560"/>
                </a:lnTo>
                <a:lnTo>
                  <a:pt x="1649" y="560"/>
                </a:lnTo>
                <a:lnTo>
                  <a:pt x="1649" y="569"/>
                </a:lnTo>
                <a:lnTo>
                  <a:pt x="1642" y="569"/>
                </a:lnTo>
                <a:lnTo>
                  <a:pt x="1625" y="569"/>
                </a:lnTo>
                <a:lnTo>
                  <a:pt x="1609" y="569"/>
                </a:lnTo>
                <a:lnTo>
                  <a:pt x="1609" y="577"/>
                </a:lnTo>
                <a:lnTo>
                  <a:pt x="1601" y="577"/>
                </a:lnTo>
                <a:lnTo>
                  <a:pt x="1594" y="584"/>
                </a:lnTo>
                <a:lnTo>
                  <a:pt x="1585" y="584"/>
                </a:lnTo>
                <a:lnTo>
                  <a:pt x="1577" y="584"/>
                </a:lnTo>
                <a:lnTo>
                  <a:pt x="1577" y="593"/>
                </a:lnTo>
                <a:lnTo>
                  <a:pt x="1570" y="593"/>
                </a:lnTo>
                <a:lnTo>
                  <a:pt x="1561" y="593"/>
                </a:lnTo>
                <a:lnTo>
                  <a:pt x="1546" y="601"/>
                </a:lnTo>
                <a:lnTo>
                  <a:pt x="1537" y="601"/>
                </a:lnTo>
                <a:lnTo>
                  <a:pt x="1537" y="608"/>
                </a:lnTo>
                <a:lnTo>
                  <a:pt x="1529" y="608"/>
                </a:lnTo>
                <a:lnTo>
                  <a:pt x="1522" y="617"/>
                </a:lnTo>
                <a:lnTo>
                  <a:pt x="1505" y="617"/>
                </a:lnTo>
                <a:lnTo>
                  <a:pt x="1489" y="625"/>
                </a:lnTo>
                <a:lnTo>
                  <a:pt x="1489" y="632"/>
                </a:lnTo>
                <a:lnTo>
                  <a:pt x="1481" y="632"/>
                </a:lnTo>
                <a:lnTo>
                  <a:pt x="1465" y="641"/>
                </a:lnTo>
                <a:lnTo>
                  <a:pt x="1457" y="641"/>
                </a:lnTo>
                <a:lnTo>
                  <a:pt x="1441" y="649"/>
                </a:lnTo>
                <a:lnTo>
                  <a:pt x="1433" y="649"/>
                </a:lnTo>
                <a:lnTo>
                  <a:pt x="1417" y="649"/>
                </a:lnTo>
                <a:lnTo>
                  <a:pt x="1409" y="656"/>
                </a:lnTo>
                <a:lnTo>
                  <a:pt x="1401" y="656"/>
                </a:lnTo>
                <a:lnTo>
                  <a:pt x="1393" y="665"/>
                </a:lnTo>
                <a:lnTo>
                  <a:pt x="1385" y="665"/>
                </a:lnTo>
                <a:lnTo>
                  <a:pt x="1369" y="665"/>
                </a:lnTo>
                <a:lnTo>
                  <a:pt x="1361" y="673"/>
                </a:lnTo>
                <a:lnTo>
                  <a:pt x="1353" y="673"/>
                </a:lnTo>
                <a:lnTo>
                  <a:pt x="1345" y="673"/>
                </a:lnTo>
                <a:lnTo>
                  <a:pt x="1329" y="681"/>
                </a:lnTo>
                <a:lnTo>
                  <a:pt x="1321" y="681"/>
                </a:lnTo>
                <a:lnTo>
                  <a:pt x="1313" y="681"/>
                </a:lnTo>
                <a:lnTo>
                  <a:pt x="1305" y="689"/>
                </a:lnTo>
                <a:lnTo>
                  <a:pt x="1297" y="689"/>
                </a:lnTo>
                <a:lnTo>
                  <a:pt x="1289" y="697"/>
                </a:lnTo>
                <a:lnTo>
                  <a:pt x="1281" y="697"/>
                </a:lnTo>
                <a:lnTo>
                  <a:pt x="1273" y="697"/>
                </a:lnTo>
                <a:lnTo>
                  <a:pt x="1257" y="705"/>
                </a:lnTo>
                <a:lnTo>
                  <a:pt x="1249" y="713"/>
                </a:lnTo>
                <a:lnTo>
                  <a:pt x="1233" y="713"/>
                </a:lnTo>
                <a:lnTo>
                  <a:pt x="1225" y="713"/>
                </a:lnTo>
                <a:lnTo>
                  <a:pt x="1217" y="721"/>
                </a:lnTo>
                <a:lnTo>
                  <a:pt x="1209" y="721"/>
                </a:lnTo>
                <a:lnTo>
                  <a:pt x="1201" y="721"/>
                </a:lnTo>
                <a:lnTo>
                  <a:pt x="1193" y="721"/>
                </a:lnTo>
                <a:lnTo>
                  <a:pt x="1185" y="721"/>
                </a:lnTo>
                <a:lnTo>
                  <a:pt x="1177" y="721"/>
                </a:lnTo>
                <a:lnTo>
                  <a:pt x="1177" y="729"/>
                </a:lnTo>
                <a:lnTo>
                  <a:pt x="1168" y="729"/>
                </a:lnTo>
                <a:lnTo>
                  <a:pt x="1153" y="729"/>
                </a:lnTo>
                <a:lnTo>
                  <a:pt x="1144" y="729"/>
                </a:lnTo>
                <a:lnTo>
                  <a:pt x="1137" y="729"/>
                </a:lnTo>
                <a:lnTo>
                  <a:pt x="1129" y="729"/>
                </a:lnTo>
                <a:lnTo>
                  <a:pt x="1120" y="729"/>
                </a:lnTo>
                <a:lnTo>
                  <a:pt x="1113" y="729"/>
                </a:lnTo>
                <a:lnTo>
                  <a:pt x="1105" y="729"/>
                </a:lnTo>
                <a:lnTo>
                  <a:pt x="1105" y="737"/>
                </a:lnTo>
                <a:lnTo>
                  <a:pt x="1096" y="737"/>
                </a:lnTo>
                <a:lnTo>
                  <a:pt x="1089" y="737"/>
                </a:lnTo>
                <a:lnTo>
                  <a:pt x="1072" y="737"/>
                </a:lnTo>
                <a:lnTo>
                  <a:pt x="1065" y="737"/>
                </a:lnTo>
                <a:lnTo>
                  <a:pt x="1048" y="737"/>
                </a:lnTo>
                <a:lnTo>
                  <a:pt x="1048" y="745"/>
                </a:lnTo>
                <a:lnTo>
                  <a:pt x="1041" y="745"/>
                </a:lnTo>
                <a:lnTo>
                  <a:pt x="1033" y="745"/>
                </a:lnTo>
                <a:lnTo>
                  <a:pt x="1024" y="745"/>
                </a:lnTo>
                <a:lnTo>
                  <a:pt x="1017" y="745"/>
                </a:lnTo>
                <a:lnTo>
                  <a:pt x="1000" y="745"/>
                </a:lnTo>
                <a:lnTo>
                  <a:pt x="985" y="745"/>
                </a:lnTo>
                <a:lnTo>
                  <a:pt x="976" y="745"/>
                </a:lnTo>
                <a:lnTo>
                  <a:pt x="969" y="745"/>
                </a:lnTo>
                <a:lnTo>
                  <a:pt x="961" y="745"/>
                </a:lnTo>
                <a:lnTo>
                  <a:pt x="952" y="745"/>
                </a:lnTo>
                <a:lnTo>
                  <a:pt x="945" y="745"/>
                </a:lnTo>
                <a:lnTo>
                  <a:pt x="937" y="745"/>
                </a:lnTo>
                <a:lnTo>
                  <a:pt x="928" y="745"/>
                </a:lnTo>
                <a:lnTo>
                  <a:pt x="913" y="745"/>
                </a:lnTo>
                <a:lnTo>
                  <a:pt x="904" y="745"/>
                </a:lnTo>
                <a:lnTo>
                  <a:pt x="897" y="745"/>
                </a:lnTo>
                <a:lnTo>
                  <a:pt x="889" y="745"/>
                </a:lnTo>
                <a:lnTo>
                  <a:pt x="880" y="745"/>
                </a:lnTo>
                <a:lnTo>
                  <a:pt x="873" y="745"/>
                </a:lnTo>
                <a:lnTo>
                  <a:pt x="864" y="745"/>
                </a:lnTo>
                <a:lnTo>
                  <a:pt x="856" y="745"/>
                </a:lnTo>
                <a:lnTo>
                  <a:pt x="840" y="745"/>
                </a:lnTo>
                <a:lnTo>
                  <a:pt x="825" y="737"/>
                </a:lnTo>
                <a:lnTo>
                  <a:pt x="816" y="737"/>
                </a:lnTo>
                <a:lnTo>
                  <a:pt x="801" y="737"/>
                </a:lnTo>
                <a:lnTo>
                  <a:pt x="784" y="737"/>
                </a:lnTo>
                <a:lnTo>
                  <a:pt x="768" y="737"/>
                </a:lnTo>
                <a:lnTo>
                  <a:pt x="760" y="737"/>
                </a:lnTo>
                <a:lnTo>
                  <a:pt x="753" y="729"/>
                </a:lnTo>
                <a:lnTo>
                  <a:pt x="744" y="729"/>
                </a:lnTo>
                <a:lnTo>
                  <a:pt x="729" y="729"/>
                </a:lnTo>
                <a:lnTo>
                  <a:pt x="720" y="729"/>
                </a:lnTo>
                <a:lnTo>
                  <a:pt x="712" y="729"/>
                </a:lnTo>
                <a:lnTo>
                  <a:pt x="696" y="729"/>
                </a:lnTo>
                <a:lnTo>
                  <a:pt x="688" y="721"/>
                </a:lnTo>
                <a:lnTo>
                  <a:pt x="681" y="721"/>
                </a:lnTo>
                <a:lnTo>
                  <a:pt x="672" y="721"/>
                </a:lnTo>
                <a:lnTo>
                  <a:pt x="664" y="713"/>
                </a:lnTo>
                <a:lnTo>
                  <a:pt x="648" y="713"/>
                </a:lnTo>
                <a:lnTo>
                  <a:pt x="640" y="713"/>
                </a:lnTo>
                <a:lnTo>
                  <a:pt x="640" y="705"/>
                </a:lnTo>
                <a:lnTo>
                  <a:pt x="633" y="705"/>
                </a:lnTo>
                <a:lnTo>
                  <a:pt x="624" y="705"/>
                </a:lnTo>
                <a:lnTo>
                  <a:pt x="609" y="689"/>
                </a:lnTo>
                <a:lnTo>
                  <a:pt x="592" y="689"/>
                </a:lnTo>
                <a:lnTo>
                  <a:pt x="585" y="681"/>
                </a:lnTo>
                <a:lnTo>
                  <a:pt x="576" y="681"/>
                </a:lnTo>
                <a:lnTo>
                  <a:pt x="576" y="673"/>
                </a:lnTo>
                <a:lnTo>
                  <a:pt x="568" y="673"/>
                </a:lnTo>
                <a:lnTo>
                  <a:pt x="560" y="673"/>
                </a:lnTo>
                <a:lnTo>
                  <a:pt x="560" y="665"/>
                </a:lnTo>
                <a:lnTo>
                  <a:pt x="552" y="665"/>
                </a:lnTo>
                <a:lnTo>
                  <a:pt x="544" y="665"/>
                </a:lnTo>
                <a:lnTo>
                  <a:pt x="544" y="656"/>
                </a:lnTo>
                <a:lnTo>
                  <a:pt x="528" y="656"/>
                </a:lnTo>
                <a:lnTo>
                  <a:pt x="520" y="656"/>
                </a:lnTo>
                <a:lnTo>
                  <a:pt x="520" y="649"/>
                </a:lnTo>
                <a:lnTo>
                  <a:pt x="512" y="649"/>
                </a:lnTo>
                <a:lnTo>
                  <a:pt x="504" y="649"/>
                </a:lnTo>
                <a:lnTo>
                  <a:pt x="504" y="641"/>
                </a:lnTo>
                <a:lnTo>
                  <a:pt x="488" y="641"/>
                </a:lnTo>
                <a:lnTo>
                  <a:pt x="488" y="632"/>
                </a:lnTo>
                <a:lnTo>
                  <a:pt x="472" y="632"/>
                </a:lnTo>
                <a:lnTo>
                  <a:pt x="472" y="625"/>
                </a:lnTo>
                <a:lnTo>
                  <a:pt x="464" y="625"/>
                </a:lnTo>
                <a:lnTo>
                  <a:pt x="464" y="617"/>
                </a:lnTo>
                <a:lnTo>
                  <a:pt x="448" y="608"/>
                </a:lnTo>
                <a:lnTo>
                  <a:pt x="440" y="608"/>
                </a:lnTo>
                <a:lnTo>
                  <a:pt x="440" y="601"/>
                </a:lnTo>
                <a:lnTo>
                  <a:pt x="424" y="601"/>
                </a:lnTo>
                <a:lnTo>
                  <a:pt x="424" y="593"/>
                </a:lnTo>
                <a:lnTo>
                  <a:pt x="416" y="593"/>
                </a:lnTo>
                <a:lnTo>
                  <a:pt x="408" y="593"/>
                </a:lnTo>
                <a:lnTo>
                  <a:pt x="400" y="584"/>
                </a:lnTo>
                <a:lnTo>
                  <a:pt x="392" y="584"/>
                </a:lnTo>
                <a:lnTo>
                  <a:pt x="392" y="577"/>
                </a:lnTo>
                <a:lnTo>
                  <a:pt x="384" y="577"/>
                </a:lnTo>
                <a:lnTo>
                  <a:pt x="376" y="569"/>
                </a:lnTo>
                <a:lnTo>
                  <a:pt x="376" y="560"/>
                </a:lnTo>
                <a:lnTo>
                  <a:pt x="368" y="560"/>
                </a:lnTo>
                <a:lnTo>
                  <a:pt x="360" y="553"/>
                </a:lnTo>
                <a:lnTo>
                  <a:pt x="352" y="553"/>
                </a:lnTo>
                <a:lnTo>
                  <a:pt x="344" y="545"/>
                </a:lnTo>
                <a:lnTo>
                  <a:pt x="336" y="545"/>
                </a:lnTo>
                <a:lnTo>
                  <a:pt x="328" y="545"/>
                </a:lnTo>
                <a:lnTo>
                  <a:pt x="328" y="536"/>
                </a:lnTo>
                <a:lnTo>
                  <a:pt x="320" y="536"/>
                </a:lnTo>
                <a:lnTo>
                  <a:pt x="320" y="529"/>
                </a:lnTo>
                <a:lnTo>
                  <a:pt x="312" y="529"/>
                </a:lnTo>
                <a:lnTo>
                  <a:pt x="312" y="521"/>
                </a:lnTo>
                <a:lnTo>
                  <a:pt x="304" y="521"/>
                </a:lnTo>
                <a:lnTo>
                  <a:pt x="296" y="521"/>
                </a:lnTo>
                <a:lnTo>
                  <a:pt x="296" y="512"/>
                </a:lnTo>
                <a:lnTo>
                  <a:pt x="288" y="505"/>
                </a:lnTo>
                <a:lnTo>
                  <a:pt x="280" y="488"/>
                </a:lnTo>
                <a:lnTo>
                  <a:pt x="272" y="473"/>
                </a:lnTo>
                <a:lnTo>
                  <a:pt x="272" y="464"/>
                </a:lnTo>
                <a:lnTo>
                  <a:pt x="264" y="464"/>
                </a:lnTo>
                <a:lnTo>
                  <a:pt x="264" y="473"/>
                </a:lnTo>
                <a:lnTo>
                  <a:pt x="256" y="481"/>
                </a:lnTo>
                <a:lnTo>
                  <a:pt x="240" y="473"/>
                </a:lnTo>
                <a:lnTo>
                  <a:pt x="231" y="473"/>
                </a:lnTo>
                <a:lnTo>
                  <a:pt x="224" y="473"/>
                </a:lnTo>
                <a:lnTo>
                  <a:pt x="224" y="464"/>
                </a:lnTo>
                <a:lnTo>
                  <a:pt x="216" y="464"/>
                </a:lnTo>
                <a:lnTo>
                  <a:pt x="207" y="464"/>
                </a:lnTo>
                <a:lnTo>
                  <a:pt x="207" y="457"/>
                </a:lnTo>
                <a:lnTo>
                  <a:pt x="200" y="457"/>
                </a:lnTo>
                <a:lnTo>
                  <a:pt x="192" y="457"/>
                </a:lnTo>
                <a:lnTo>
                  <a:pt x="183" y="457"/>
                </a:lnTo>
                <a:lnTo>
                  <a:pt x="183" y="449"/>
                </a:lnTo>
                <a:lnTo>
                  <a:pt x="176" y="449"/>
                </a:lnTo>
                <a:lnTo>
                  <a:pt x="168" y="449"/>
                </a:lnTo>
                <a:lnTo>
                  <a:pt x="152" y="449"/>
                </a:lnTo>
                <a:lnTo>
                  <a:pt x="135" y="449"/>
                </a:lnTo>
                <a:lnTo>
                  <a:pt x="120" y="449"/>
                </a:lnTo>
                <a:lnTo>
                  <a:pt x="111" y="449"/>
                </a:lnTo>
                <a:lnTo>
                  <a:pt x="104" y="449"/>
                </a:lnTo>
                <a:lnTo>
                  <a:pt x="96" y="449"/>
                </a:lnTo>
                <a:lnTo>
                  <a:pt x="80" y="449"/>
                </a:lnTo>
                <a:lnTo>
                  <a:pt x="72" y="449"/>
                </a:lnTo>
                <a:lnTo>
                  <a:pt x="63" y="449"/>
                </a:lnTo>
                <a:lnTo>
                  <a:pt x="63" y="440"/>
                </a:lnTo>
                <a:lnTo>
                  <a:pt x="56" y="440"/>
                </a:lnTo>
                <a:lnTo>
                  <a:pt x="48" y="440"/>
                </a:lnTo>
                <a:lnTo>
                  <a:pt x="32" y="433"/>
                </a:lnTo>
                <a:lnTo>
                  <a:pt x="24" y="433"/>
                </a:lnTo>
                <a:lnTo>
                  <a:pt x="15" y="433"/>
                </a:lnTo>
                <a:lnTo>
                  <a:pt x="8" y="433"/>
                </a:lnTo>
                <a:lnTo>
                  <a:pt x="8" y="425"/>
                </a:lnTo>
                <a:lnTo>
                  <a:pt x="0" y="425"/>
                </a:lnTo>
                <a:lnTo>
                  <a:pt x="0" y="416"/>
                </a:lnTo>
                <a:lnTo>
                  <a:pt x="0" y="409"/>
                </a:lnTo>
                <a:lnTo>
                  <a:pt x="0" y="401"/>
                </a:lnTo>
                <a:lnTo>
                  <a:pt x="0" y="392"/>
                </a:lnTo>
                <a:lnTo>
                  <a:pt x="0" y="385"/>
                </a:lnTo>
                <a:lnTo>
                  <a:pt x="0" y="368"/>
                </a:lnTo>
                <a:lnTo>
                  <a:pt x="0" y="361"/>
                </a:lnTo>
                <a:lnTo>
                  <a:pt x="0" y="352"/>
                </a:lnTo>
                <a:lnTo>
                  <a:pt x="0" y="344"/>
                </a:lnTo>
                <a:lnTo>
                  <a:pt x="0" y="337"/>
                </a:lnTo>
                <a:lnTo>
                  <a:pt x="0" y="328"/>
                </a:lnTo>
                <a:lnTo>
                  <a:pt x="8" y="328"/>
                </a:lnTo>
                <a:lnTo>
                  <a:pt x="8" y="320"/>
                </a:lnTo>
                <a:lnTo>
                  <a:pt x="8" y="304"/>
                </a:lnTo>
                <a:lnTo>
                  <a:pt x="15" y="304"/>
                </a:lnTo>
                <a:lnTo>
                  <a:pt x="15" y="296"/>
                </a:lnTo>
                <a:lnTo>
                  <a:pt x="15" y="289"/>
                </a:lnTo>
                <a:lnTo>
                  <a:pt x="15" y="272"/>
                </a:lnTo>
                <a:lnTo>
                  <a:pt x="15" y="265"/>
                </a:lnTo>
                <a:lnTo>
                  <a:pt x="24" y="265"/>
                </a:lnTo>
                <a:lnTo>
                  <a:pt x="24" y="256"/>
                </a:lnTo>
                <a:lnTo>
                  <a:pt x="32" y="256"/>
                </a:lnTo>
                <a:close/>
              </a:path>
            </a:pathLst>
          </a:custGeom>
          <a:solidFill>
            <a:srgbClr val="FF2A35"/>
          </a:solidFill>
          <a:ln w="25400">
            <a:solidFill>
              <a:srgbClr val="800000"/>
            </a:solidFill>
            <a:round/>
            <a:headEnd/>
            <a:tailEnd/>
          </a:ln>
        </p:spPr>
        <p:txBody>
          <a:bodyPr/>
          <a:lstStyle/>
          <a:p>
            <a:endParaRPr lang="ja-JP" altLang="en-US">
              <a:solidFill>
                <a:srgbClr val="000000"/>
              </a:solidFill>
            </a:endParaRPr>
          </a:p>
        </p:txBody>
      </p:sp>
      <p:sp>
        <p:nvSpPr>
          <p:cNvPr id="172044" name="Oval 9"/>
          <p:cNvSpPr>
            <a:spLocks noChangeArrowheads="1"/>
          </p:cNvSpPr>
          <p:nvPr/>
        </p:nvSpPr>
        <p:spPr bwMode="invGray">
          <a:xfrm>
            <a:off x="3724275" y="2452688"/>
            <a:ext cx="1758950" cy="1744662"/>
          </a:xfrm>
          <a:prstGeom prst="ellipse">
            <a:avLst/>
          </a:prstGeom>
          <a:solidFill>
            <a:srgbClr val="D5006C"/>
          </a:solidFill>
          <a:ln w="25400">
            <a:solidFill>
              <a:srgbClr val="0000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56746" name="Rectangle 10"/>
          <p:cNvSpPr>
            <a:spLocks noChangeArrowheads="1"/>
          </p:cNvSpPr>
          <p:nvPr/>
        </p:nvSpPr>
        <p:spPr bwMode="invGray">
          <a:xfrm>
            <a:off x="3614738" y="949325"/>
            <a:ext cx="952500" cy="569913"/>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膵臓</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47" name="Rectangle 11"/>
          <p:cNvSpPr>
            <a:spLocks noChangeArrowheads="1"/>
          </p:cNvSpPr>
          <p:nvPr/>
        </p:nvSpPr>
        <p:spPr bwMode="invGray">
          <a:xfrm>
            <a:off x="1373188" y="4089400"/>
            <a:ext cx="952500" cy="569913"/>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肝臓</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48" name="Rectangle 12"/>
          <p:cNvSpPr>
            <a:spLocks noChangeArrowheads="1"/>
          </p:cNvSpPr>
          <p:nvPr/>
        </p:nvSpPr>
        <p:spPr bwMode="invGray">
          <a:xfrm>
            <a:off x="6453188" y="4368800"/>
            <a:ext cx="952500" cy="569913"/>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筋肉</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172048" name="Line 13"/>
          <p:cNvSpPr>
            <a:spLocks noChangeShapeType="1"/>
          </p:cNvSpPr>
          <p:nvPr/>
        </p:nvSpPr>
        <p:spPr bwMode="invGray">
          <a:xfrm flipV="1">
            <a:off x="2295525" y="3257550"/>
            <a:ext cx="0" cy="471488"/>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72049" name="Line 14"/>
          <p:cNvSpPr>
            <a:spLocks noChangeShapeType="1"/>
          </p:cNvSpPr>
          <p:nvPr/>
        </p:nvSpPr>
        <p:spPr bwMode="invGray">
          <a:xfrm flipV="1">
            <a:off x="2414588" y="3063875"/>
            <a:ext cx="839787"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72050" name="Freeform 15"/>
          <p:cNvSpPr>
            <a:spLocks/>
          </p:cNvSpPr>
          <p:nvPr/>
        </p:nvSpPr>
        <p:spPr bwMode="invGray">
          <a:xfrm>
            <a:off x="3074988" y="2862263"/>
            <a:ext cx="387350" cy="385762"/>
          </a:xfrm>
          <a:custGeom>
            <a:avLst/>
            <a:gdLst>
              <a:gd name="T0" fmla="*/ 0 w 311"/>
              <a:gd name="T1" fmla="*/ 2147483647 h 275"/>
              <a:gd name="T2" fmla="*/ 0 w 311"/>
              <a:gd name="T3" fmla="*/ 2147483647 h 275"/>
              <a:gd name="T4" fmla="*/ 2147483647 w 311"/>
              <a:gd name="T5" fmla="*/ 2147483647 h 275"/>
              <a:gd name="T6" fmla="*/ 0 w 311"/>
              <a:gd name="T7" fmla="*/ 0 h 275"/>
              <a:gd name="T8" fmla="*/ 0 w 311"/>
              <a:gd name="T9" fmla="*/ 2147483647 h 275"/>
              <a:gd name="T10" fmla="*/ 0 60000 65536"/>
              <a:gd name="T11" fmla="*/ 0 60000 65536"/>
              <a:gd name="T12" fmla="*/ 0 60000 65536"/>
              <a:gd name="T13" fmla="*/ 0 60000 65536"/>
              <a:gd name="T14" fmla="*/ 0 60000 65536"/>
              <a:gd name="T15" fmla="*/ 0 w 311"/>
              <a:gd name="T16" fmla="*/ 0 h 275"/>
              <a:gd name="T17" fmla="*/ 311 w 311"/>
              <a:gd name="T18" fmla="*/ 275 h 275"/>
            </a:gdLst>
            <a:ahLst/>
            <a:cxnLst>
              <a:cxn ang="T10">
                <a:pos x="T0" y="T1"/>
              </a:cxn>
              <a:cxn ang="T11">
                <a:pos x="T2" y="T3"/>
              </a:cxn>
              <a:cxn ang="T12">
                <a:pos x="T4" y="T5"/>
              </a:cxn>
              <a:cxn ang="T13">
                <a:pos x="T6" y="T7"/>
              </a:cxn>
              <a:cxn ang="T14">
                <a:pos x="T8" y="T9"/>
              </a:cxn>
            </a:cxnLst>
            <a:rect l="T15" t="T16" r="T17" b="T18"/>
            <a:pathLst>
              <a:path w="311" h="275">
                <a:moveTo>
                  <a:pt x="0" y="137"/>
                </a:moveTo>
                <a:lnTo>
                  <a:pt x="0" y="275"/>
                </a:lnTo>
                <a:lnTo>
                  <a:pt x="311" y="137"/>
                </a:lnTo>
                <a:lnTo>
                  <a:pt x="0" y="0"/>
                </a:lnTo>
                <a:lnTo>
                  <a:pt x="0" y="13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172051" name="Arc 16"/>
          <p:cNvSpPr>
            <a:spLocks/>
          </p:cNvSpPr>
          <p:nvPr/>
        </p:nvSpPr>
        <p:spPr bwMode="invGray">
          <a:xfrm>
            <a:off x="2295525" y="3063875"/>
            <a:ext cx="158750" cy="203200"/>
          </a:xfrm>
          <a:custGeom>
            <a:avLst/>
            <a:gdLst>
              <a:gd name="T0" fmla="*/ 0 w 21599"/>
              <a:gd name="T1" fmla="*/ 2147483647 h 21600"/>
              <a:gd name="T2" fmla="*/ 2147483647 w 21599"/>
              <a:gd name="T3" fmla="*/ 0 h 21600"/>
              <a:gd name="T4" fmla="*/ 2147483647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40"/>
                </a:moveTo>
                <a:cubicBezTo>
                  <a:pt x="86" y="9574"/>
                  <a:pt x="9731" y="0"/>
                  <a:pt x="21598" y="0"/>
                </a:cubicBezTo>
              </a:path>
              <a:path w="21599" h="21600" stroke="0" extrusionOk="0">
                <a:moveTo>
                  <a:pt x="-1" y="21440"/>
                </a:moveTo>
                <a:cubicBezTo>
                  <a:pt x="86" y="9574"/>
                  <a:pt x="9731" y="0"/>
                  <a:pt x="21598" y="0"/>
                </a:cubicBezTo>
                <a:lnTo>
                  <a:pt x="21599" y="21600"/>
                </a:lnTo>
                <a:lnTo>
                  <a:pt x="-1" y="21440"/>
                </a:lnTo>
                <a:close/>
              </a:path>
            </a:pathLst>
          </a:custGeom>
          <a:solidFill>
            <a:srgbClr val="0000FF"/>
          </a:solidFill>
          <a:ln w="127000">
            <a:solidFill>
              <a:srgbClr val="FFFF00"/>
            </a:solidFill>
            <a:round/>
            <a:headEnd/>
            <a:tailEnd/>
          </a:ln>
        </p:spPr>
        <p:txBody>
          <a:bodyPr/>
          <a:lstStyle/>
          <a:p>
            <a:endParaRPr lang="ja-JP" altLang="en-US">
              <a:solidFill>
                <a:srgbClr val="000000"/>
              </a:solidFill>
            </a:endParaRPr>
          </a:p>
        </p:txBody>
      </p:sp>
      <p:sp>
        <p:nvSpPr>
          <p:cNvPr id="172052" name="Arc 17"/>
          <p:cNvSpPr>
            <a:spLocks/>
          </p:cNvSpPr>
          <p:nvPr/>
        </p:nvSpPr>
        <p:spPr bwMode="invGray">
          <a:xfrm>
            <a:off x="2124075" y="5157788"/>
            <a:ext cx="215900" cy="485775"/>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solidFill>
            <a:srgbClr val="0000FF"/>
          </a:solidFill>
          <a:ln w="63500">
            <a:solidFill>
              <a:srgbClr val="FFFF99"/>
            </a:solidFill>
            <a:round/>
            <a:headEnd/>
            <a:tailEnd/>
          </a:ln>
        </p:spPr>
        <p:txBody>
          <a:bodyPr/>
          <a:lstStyle/>
          <a:p>
            <a:endParaRPr lang="ja-JP" altLang="en-US">
              <a:solidFill>
                <a:srgbClr val="000000"/>
              </a:solidFill>
            </a:endParaRPr>
          </a:p>
        </p:txBody>
      </p:sp>
      <p:sp>
        <p:nvSpPr>
          <p:cNvPr id="172053" name="Freeform 19"/>
          <p:cNvSpPr>
            <a:spLocks/>
          </p:cNvSpPr>
          <p:nvPr/>
        </p:nvSpPr>
        <p:spPr bwMode="invGray">
          <a:xfrm>
            <a:off x="2006600" y="4859338"/>
            <a:ext cx="241300" cy="307975"/>
          </a:xfrm>
          <a:custGeom>
            <a:avLst/>
            <a:gdLst>
              <a:gd name="T0" fmla="*/ 2147483647 w 194"/>
              <a:gd name="T1" fmla="*/ 2147483647 h 220"/>
              <a:gd name="T2" fmla="*/ 2147483647 w 194"/>
              <a:gd name="T3" fmla="*/ 2147483647 h 220"/>
              <a:gd name="T4" fmla="*/ 2147483647 w 194"/>
              <a:gd name="T5" fmla="*/ 0 h 220"/>
              <a:gd name="T6" fmla="*/ 0 w 194"/>
              <a:gd name="T7" fmla="*/ 2147483647 h 220"/>
              <a:gd name="T8" fmla="*/ 2147483647 w 194"/>
              <a:gd name="T9" fmla="*/ 2147483647 h 220"/>
              <a:gd name="T10" fmla="*/ 0 60000 65536"/>
              <a:gd name="T11" fmla="*/ 0 60000 65536"/>
              <a:gd name="T12" fmla="*/ 0 60000 65536"/>
              <a:gd name="T13" fmla="*/ 0 60000 65536"/>
              <a:gd name="T14" fmla="*/ 0 60000 65536"/>
              <a:gd name="T15" fmla="*/ 0 w 194"/>
              <a:gd name="T16" fmla="*/ 0 h 220"/>
              <a:gd name="T17" fmla="*/ 194 w 194"/>
              <a:gd name="T18" fmla="*/ 220 h 220"/>
            </a:gdLst>
            <a:ahLst/>
            <a:cxnLst>
              <a:cxn ang="T10">
                <a:pos x="T0" y="T1"/>
              </a:cxn>
              <a:cxn ang="T11">
                <a:pos x="T2" y="T3"/>
              </a:cxn>
              <a:cxn ang="T12">
                <a:pos x="T4" y="T5"/>
              </a:cxn>
              <a:cxn ang="T13">
                <a:pos x="T6" y="T7"/>
              </a:cxn>
              <a:cxn ang="T14">
                <a:pos x="T8" y="T9"/>
              </a:cxn>
            </a:cxnLst>
            <a:rect l="T15" t="T16" r="T17" b="T18"/>
            <a:pathLst>
              <a:path w="194" h="220">
                <a:moveTo>
                  <a:pt x="97" y="220"/>
                </a:moveTo>
                <a:lnTo>
                  <a:pt x="194" y="220"/>
                </a:lnTo>
                <a:lnTo>
                  <a:pt x="97" y="0"/>
                </a:lnTo>
                <a:lnTo>
                  <a:pt x="0" y="220"/>
                </a:lnTo>
                <a:lnTo>
                  <a:pt x="97" y="22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56756" name="Rectangle 20"/>
          <p:cNvSpPr>
            <a:spLocks noChangeArrowheads="1"/>
          </p:cNvSpPr>
          <p:nvPr/>
        </p:nvSpPr>
        <p:spPr bwMode="invGray">
          <a:xfrm>
            <a:off x="3895725" y="2608263"/>
            <a:ext cx="720725" cy="862012"/>
          </a:xfrm>
          <a:prstGeom prst="rect">
            <a:avLst/>
          </a:prstGeom>
          <a:noFill/>
          <a:ln w="9525">
            <a:noFill/>
            <a:miter lim="800000"/>
            <a:headEnd/>
            <a:tailEnd/>
          </a:ln>
        </p:spPr>
        <p:txBody>
          <a:bodyPr wrap="none" lIns="0" tIns="0" rIns="0" bIns="0">
            <a:spAutoFit/>
          </a:bodyPr>
          <a:lstStyle/>
          <a:p>
            <a:pPr>
              <a:defRPr/>
            </a:pPr>
            <a:r>
              <a:rPr lang="ja-JP" altLang="en-US" sz="5600">
                <a:solidFill>
                  <a:srgbClr val="FFFF00"/>
                </a:solidFill>
                <a:effectLst>
                  <a:outerShdw blurRad="38100" dist="38100" dir="2700000" algn="tl">
                    <a:srgbClr val="000000"/>
                  </a:outerShdw>
                </a:effectLst>
                <a:latin typeface="ＭＳ Ｐゴシック" pitchFamily="50" charset="-128"/>
              </a:rPr>
              <a:t>血</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57" name="Rectangle 21"/>
          <p:cNvSpPr>
            <a:spLocks noChangeArrowheads="1"/>
          </p:cNvSpPr>
          <p:nvPr/>
        </p:nvSpPr>
        <p:spPr bwMode="invGray">
          <a:xfrm>
            <a:off x="4603750" y="2614613"/>
            <a:ext cx="720725" cy="862012"/>
          </a:xfrm>
          <a:prstGeom prst="rect">
            <a:avLst/>
          </a:prstGeom>
          <a:noFill/>
          <a:ln w="9525">
            <a:noFill/>
            <a:miter lim="800000"/>
            <a:headEnd/>
            <a:tailEnd/>
          </a:ln>
        </p:spPr>
        <p:txBody>
          <a:bodyPr wrap="none" lIns="0" tIns="0" rIns="0" bIns="0">
            <a:spAutoFit/>
          </a:bodyPr>
          <a:lstStyle/>
          <a:p>
            <a:pPr>
              <a:defRPr/>
            </a:pPr>
            <a:r>
              <a:rPr lang="ja-JP" altLang="en-US" sz="5600">
                <a:solidFill>
                  <a:srgbClr val="FFFF00"/>
                </a:solidFill>
                <a:effectLst>
                  <a:outerShdw blurRad="38100" dist="38100" dir="2700000" algn="tl">
                    <a:srgbClr val="000000"/>
                  </a:outerShdw>
                </a:effectLst>
                <a:latin typeface="ＭＳ Ｐゴシック" pitchFamily="50" charset="-128"/>
              </a:rPr>
              <a:t>糖</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172056" name="Freeform 22"/>
          <p:cNvSpPr>
            <a:spLocks/>
          </p:cNvSpPr>
          <p:nvPr/>
        </p:nvSpPr>
        <p:spPr bwMode="invGray">
          <a:xfrm>
            <a:off x="3997325" y="4872038"/>
            <a:ext cx="1139825" cy="890587"/>
          </a:xfrm>
          <a:custGeom>
            <a:avLst/>
            <a:gdLst>
              <a:gd name="T0" fmla="*/ 2147483647 w 913"/>
              <a:gd name="T1" fmla="*/ 2147483647 h 633"/>
              <a:gd name="T2" fmla="*/ 2147483647 w 913"/>
              <a:gd name="T3" fmla="*/ 2147483647 h 633"/>
              <a:gd name="T4" fmla="*/ 2147483647 w 913"/>
              <a:gd name="T5" fmla="*/ 2147483647 h 633"/>
              <a:gd name="T6" fmla="*/ 2147483647 w 913"/>
              <a:gd name="T7" fmla="*/ 2147483647 h 633"/>
              <a:gd name="T8" fmla="*/ 2147483647 w 913"/>
              <a:gd name="T9" fmla="*/ 2147483647 h 633"/>
              <a:gd name="T10" fmla="*/ 2147483647 w 913"/>
              <a:gd name="T11" fmla="*/ 2147483647 h 633"/>
              <a:gd name="T12" fmla="*/ 0 w 913"/>
              <a:gd name="T13" fmla="*/ 2147483647 h 633"/>
              <a:gd name="T14" fmla="*/ 0 w 913"/>
              <a:gd name="T15" fmla="*/ 2147483647 h 633"/>
              <a:gd name="T16" fmla="*/ 2147483647 w 913"/>
              <a:gd name="T17" fmla="*/ 2147483647 h 633"/>
              <a:gd name="T18" fmla="*/ 2147483647 w 913"/>
              <a:gd name="T19" fmla="*/ 2147483647 h 633"/>
              <a:gd name="T20" fmla="*/ 2147483647 w 913"/>
              <a:gd name="T21" fmla="*/ 2147483647 h 633"/>
              <a:gd name="T22" fmla="*/ 2147483647 w 913"/>
              <a:gd name="T23" fmla="*/ 2147483647 h 633"/>
              <a:gd name="T24" fmla="*/ 2147483647 w 913"/>
              <a:gd name="T25" fmla="*/ 2147483647 h 633"/>
              <a:gd name="T26" fmla="*/ 2147483647 w 913"/>
              <a:gd name="T27" fmla="*/ 2147483647 h 633"/>
              <a:gd name="T28" fmla="*/ 2147483647 w 913"/>
              <a:gd name="T29" fmla="*/ 2147483647 h 633"/>
              <a:gd name="T30" fmla="*/ 2147483647 w 913"/>
              <a:gd name="T31" fmla="*/ 2147483647 h 633"/>
              <a:gd name="T32" fmla="*/ 2147483647 w 913"/>
              <a:gd name="T33" fmla="*/ 2147483647 h 633"/>
              <a:gd name="T34" fmla="*/ 2147483647 w 913"/>
              <a:gd name="T35" fmla="*/ 2147483647 h 633"/>
              <a:gd name="T36" fmla="*/ 2147483647 w 913"/>
              <a:gd name="T37" fmla="*/ 2147483647 h 633"/>
              <a:gd name="T38" fmla="*/ 2147483647 w 913"/>
              <a:gd name="T39" fmla="*/ 0 h 633"/>
              <a:gd name="T40" fmla="*/ 2147483647 w 913"/>
              <a:gd name="T41" fmla="*/ 2147483647 h 633"/>
              <a:gd name="T42" fmla="*/ 2147483647 w 913"/>
              <a:gd name="T43" fmla="*/ 2147483647 h 633"/>
              <a:gd name="T44" fmla="*/ 2147483647 w 913"/>
              <a:gd name="T45" fmla="*/ 2147483647 h 633"/>
              <a:gd name="T46" fmla="*/ 2147483647 w 913"/>
              <a:gd name="T47" fmla="*/ 2147483647 h 633"/>
              <a:gd name="T48" fmla="*/ 2147483647 w 913"/>
              <a:gd name="T49" fmla="*/ 2147483647 h 633"/>
              <a:gd name="T50" fmla="*/ 2147483647 w 913"/>
              <a:gd name="T51" fmla="*/ 2147483647 h 633"/>
              <a:gd name="T52" fmla="*/ 2147483647 w 913"/>
              <a:gd name="T53" fmla="*/ 2147483647 h 633"/>
              <a:gd name="T54" fmla="*/ 2147483647 w 913"/>
              <a:gd name="T55" fmla="*/ 2147483647 h 633"/>
              <a:gd name="T56" fmla="*/ 2147483647 w 913"/>
              <a:gd name="T57" fmla="*/ 2147483647 h 633"/>
              <a:gd name="T58" fmla="*/ 2147483647 w 913"/>
              <a:gd name="T59" fmla="*/ 2147483647 h 633"/>
              <a:gd name="T60" fmla="*/ 2147483647 w 913"/>
              <a:gd name="T61" fmla="*/ 2147483647 h 633"/>
              <a:gd name="T62" fmla="*/ 2147483647 w 913"/>
              <a:gd name="T63" fmla="*/ 2147483647 h 633"/>
              <a:gd name="T64" fmla="*/ 2147483647 w 913"/>
              <a:gd name="T65" fmla="*/ 2147483647 h 633"/>
              <a:gd name="T66" fmla="*/ 2147483647 w 913"/>
              <a:gd name="T67" fmla="*/ 2147483647 h 633"/>
              <a:gd name="T68" fmla="*/ 2147483647 w 913"/>
              <a:gd name="T69" fmla="*/ 2147483647 h 633"/>
              <a:gd name="T70" fmla="*/ 2147483647 w 913"/>
              <a:gd name="T71" fmla="*/ 2147483647 h 633"/>
              <a:gd name="T72" fmla="*/ 2147483647 w 913"/>
              <a:gd name="T73" fmla="*/ 2147483647 h 633"/>
              <a:gd name="T74" fmla="*/ 2147483647 w 913"/>
              <a:gd name="T75" fmla="*/ 2147483647 h 633"/>
              <a:gd name="T76" fmla="*/ 2147483647 w 913"/>
              <a:gd name="T77" fmla="*/ 2147483647 h 633"/>
              <a:gd name="T78" fmla="*/ 2147483647 w 913"/>
              <a:gd name="T79" fmla="*/ 2147483647 h 633"/>
              <a:gd name="T80" fmla="*/ 2147483647 w 913"/>
              <a:gd name="T81" fmla="*/ 2147483647 h 633"/>
              <a:gd name="T82" fmla="*/ 2147483647 w 913"/>
              <a:gd name="T83" fmla="*/ 2147483647 h 633"/>
              <a:gd name="T84" fmla="*/ 2147483647 w 913"/>
              <a:gd name="T85" fmla="*/ 2147483647 h 633"/>
              <a:gd name="T86" fmla="*/ 2147483647 w 913"/>
              <a:gd name="T87" fmla="*/ 2147483647 h 633"/>
              <a:gd name="T88" fmla="*/ 2147483647 w 913"/>
              <a:gd name="T89" fmla="*/ 2147483647 h 633"/>
              <a:gd name="T90" fmla="*/ 2147483647 w 913"/>
              <a:gd name="T91" fmla="*/ 2147483647 h 633"/>
              <a:gd name="T92" fmla="*/ 2147483647 w 913"/>
              <a:gd name="T93" fmla="*/ 2147483647 h 633"/>
              <a:gd name="T94" fmla="*/ 2147483647 w 913"/>
              <a:gd name="T95" fmla="*/ 2147483647 h 633"/>
              <a:gd name="T96" fmla="*/ 2147483647 w 913"/>
              <a:gd name="T97" fmla="*/ 2147483647 h 633"/>
              <a:gd name="T98" fmla="*/ 2147483647 w 913"/>
              <a:gd name="T99" fmla="*/ 2147483647 h 633"/>
              <a:gd name="T100" fmla="*/ 2147483647 w 913"/>
              <a:gd name="T101" fmla="*/ 2147483647 h 633"/>
              <a:gd name="T102" fmla="*/ 2147483647 w 913"/>
              <a:gd name="T103" fmla="*/ 2147483647 h 633"/>
              <a:gd name="T104" fmla="*/ 2147483647 w 913"/>
              <a:gd name="T105" fmla="*/ 2147483647 h 633"/>
              <a:gd name="T106" fmla="*/ 2147483647 w 913"/>
              <a:gd name="T107" fmla="*/ 2147483647 h 633"/>
              <a:gd name="T108" fmla="*/ 2147483647 w 913"/>
              <a:gd name="T109" fmla="*/ 2147483647 h 633"/>
              <a:gd name="T110" fmla="*/ 2147483647 w 913"/>
              <a:gd name="T111" fmla="*/ 2147483647 h 633"/>
              <a:gd name="T112" fmla="*/ 2147483647 w 913"/>
              <a:gd name="T113" fmla="*/ 2147483647 h 6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3"/>
              <a:gd name="T172" fmla="*/ 0 h 633"/>
              <a:gd name="T173" fmla="*/ 913 w 913"/>
              <a:gd name="T174" fmla="*/ 633 h 6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3" h="633">
                <a:moveTo>
                  <a:pt x="353" y="513"/>
                </a:moveTo>
                <a:lnTo>
                  <a:pt x="345" y="513"/>
                </a:lnTo>
                <a:lnTo>
                  <a:pt x="336" y="513"/>
                </a:lnTo>
                <a:lnTo>
                  <a:pt x="329" y="513"/>
                </a:lnTo>
                <a:lnTo>
                  <a:pt x="321" y="513"/>
                </a:lnTo>
                <a:lnTo>
                  <a:pt x="312" y="513"/>
                </a:lnTo>
                <a:lnTo>
                  <a:pt x="305" y="520"/>
                </a:lnTo>
                <a:lnTo>
                  <a:pt x="288" y="520"/>
                </a:lnTo>
                <a:lnTo>
                  <a:pt x="288" y="528"/>
                </a:lnTo>
                <a:lnTo>
                  <a:pt x="281" y="537"/>
                </a:lnTo>
                <a:lnTo>
                  <a:pt x="273" y="544"/>
                </a:lnTo>
                <a:lnTo>
                  <a:pt x="264" y="544"/>
                </a:lnTo>
                <a:lnTo>
                  <a:pt x="257" y="561"/>
                </a:lnTo>
                <a:lnTo>
                  <a:pt x="249" y="561"/>
                </a:lnTo>
                <a:lnTo>
                  <a:pt x="249" y="568"/>
                </a:lnTo>
                <a:lnTo>
                  <a:pt x="233" y="576"/>
                </a:lnTo>
                <a:lnTo>
                  <a:pt x="233" y="585"/>
                </a:lnTo>
                <a:lnTo>
                  <a:pt x="216" y="585"/>
                </a:lnTo>
                <a:lnTo>
                  <a:pt x="209" y="585"/>
                </a:lnTo>
                <a:lnTo>
                  <a:pt x="200" y="585"/>
                </a:lnTo>
                <a:lnTo>
                  <a:pt x="200" y="592"/>
                </a:lnTo>
                <a:lnTo>
                  <a:pt x="192" y="592"/>
                </a:lnTo>
                <a:lnTo>
                  <a:pt x="185" y="592"/>
                </a:lnTo>
                <a:lnTo>
                  <a:pt x="176" y="592"/>
                </a:lnTo>
                <a:lnTo>
                  <a:pt x="168" y="592"/>
                </a:lnTo>
                <a:lnTo>
                  <a:pt x="168" y="585"/>
                </a:lnTo>
                <a:lnTo>
                  <a:pt x="161" y="585"/>
                </a:lnTo>
                <a:lnTo>
                  <a:pt x="152" y="585"/>
                </a:lnTo>
                <a:lnTo>
                  <a:pt x="144" y="585"/>
                </a:lnTo>
                <a:lnTo>
                  <a:pt x="137" y="585"/>
                </a:lnTo>
                <a:lnTo>
                  <a:pt x="128" y="585"/>
                </a:lnTo>
                <a:lnTo>
                  <a:pt x="120" y="585"/>
                </a:lnTo>
                <a:lnTo>
                  <a:pt x="104" y="576"/>
                </a:lnTo>
                <a:lnTo>
                  <a:pt x="104" y="568"/>
                </a:lnTo>
                <a:lnTo>
                  <a:pt x="96" y="568"/>
                </a:lnTo>
                <a:lnTo>
                  <a:pt x="89" y="568"/>
                </a:lnTo>
                <a:lnTo>
                  <a:pt x="80" y="561"/>
                </a:lnTo>
                <a:lnTo>
                  <a:pt x="72" y="561"/>
                </a:lnTo>
                <a:lnTo>
                  <a:pt x="65" y="561"/>
                </a:lnTo>
                <a:lnTo>
                  <a:pt x="65" y="552"/>
                </a:lnTo>
                <a:lnTo>
                  <a:pt x="56" y="552"/>
                </a:lnTo>
                <a:lnTo>
                  <a:pt x="56" y="544"/>
                </a:lnTo>
                <a:lnTo>
                  <a:pt x="48" y="544"/>
                </a:lnTo>
                <a:lnTo>
                  <a:pt x="41" y="537"/>
                </a:lnTo>
                <a:lnTo>
                  <a:pt x="32" y="537"/>
                </a:lnTo>
                <a:lnTo>
                  <a:pt x="32" y="528"/>
                </a:lnTo>
                <a:lnTo>
                  <a:pt x="32" y="520"/>
                </a:lnTo>
                <a:lnTo>
                  <a:pt x="24" y="520"/>
                </a:lnTo>
                <a:lnTo>
                  <a:pt x="17" y="513"/>
                </a:lnTo>
                <a:lnTo>
                  <a:pt x="17" y="504"/>
                </a:lnTo>
                <a:lnTo>
                  <a:pt x="17" y="496"/>
                </a:lnTo>
                <a:lnTo>
                  <a:pt x="17" y="480"/>
                </a:lnTo>
                <a:lnTo>
                  <a:pt x="17" y="472"/>
                </a:lnTo>
                <a:lnTo>
                  <a:pt x="8" y="472"/>
                </a:lnTo>
                <a:lnTo>
                  <a:pt x="0" y="465"/>
                </a:lnTo>
                <a:lnTo>
                  <a:pt x="0" y="456"/>
                </a:lnTo>
                <a:lnTo>
                  <a:pt x="0" y="448"/>
                </a:lnTo>
                <a:lnTo>
                  <a:pt x="0" y="441"/>
                </a:lnTo>
                <a:lnTo>
                  <a:pt x="0" y="432"/>
                </a:lnTo>
                <a:lnTo>
                  <a:pt x="0" y="424"/>
                </a:lnTo>
                <a:lnTo>
                  <a:pt x="0" y="417"/>
                </a:lnTo>
                <a:lnTo>
                  <a:pt x="0" y="408"/>
                </a:lnTo>
                <a:lnTo>
                  <a:pt x="0" y="393"/>
                </a:lnTo>
                <a:lnTo>
                  <a:pt x="0" y="384"/>
                </a:lnTo>
                <a:lnTo>
                  <a:pt x="0" y="376"/>
                </a:lnTo>
                <a:lnTo>
                  <a:pt x="0" y="368"/>
                </a:lnTo>
                <a:lnTo>
                  <a:pt x="0" y="360"/>
                </a:lnTo>
                <a:lnTo>
                  <a:pt x="0" y="352"/>
                </a:lnTo>
                <a:lnTo>
                  <a:pt x="0" y="344"/>
                </a:lnTo>
                <a:lnTo>
                  <a:pt x="0" y="336"/>
                </a:lnTo>
                <a:lnTo>
                  <a:pt x="0" y="328"/>
                </a:lnTo>
                <a:lnTo>
                  <a:pt x="8" y="320"/>
                </a:lnTo>
                <a:lnTo>
                  <a:pt x="8" y="312"/>
                </a:lnTo>
                <a:lnTo>
                  <a:pt x="17" y="312"/>
                </a:lnTo>
                <a:lnTo>
                  <a:pt x="17" y="304"/>
                </a:lnTo>
                <a:lnTo>
                  <a:pt x="17" y="296"/>
                </a:lnTo>
                <a:lnTo>
                  <a:pt x="17" y="288"/>
                </a:lnTo>
                <a:lnTo>
                  <a:pt x="17" y="280"/>
                </a:lnTo>
                <a:lnTo>
                  <a:pt x="17" y="272"/>
                </a:lnTo>
                <a:lnTo>
                  <a:pt x="17" y="264"/>
                </a:lnTo>
                <a:lnTo>
                  <a:pt x="17" y="256"/>
                </a:lnTo>
                <a:lnTo>
                  <a:pt x="17" y="248"/>
                </a:lnTo>
                <a:lnTo>
                  <a:pt x="24" y="248"/>
                </a:lnTo>
                <a:lnTo>
                  <a:pt x="24" y="240"/>
                </a:lnTo>
                <a:lnTo>
                  <a:pt x="32" y="240"/>
                </a:lnTo>
                <a:lnTo>
                  <a:pt x="32" y="232"/>
                </a:lnTo>
                <a:lnTo>
                  <a:pt x="41" y="224"/>
                </a:lnTo>
                <a:lnTo>
                  <a:pt x="41" y="216"/>
                </a:lnTo>
                <a:lnTo>
                  <a:pt x="48" y="216"/>
                </a:lnTo>
                <a:lnTo>
                  <a:pt x="48" y="208"/>
                </a:lnTo>
                <a:lnTo>
                  <a:pt x="56" y="208"/>
                </a:lnTo>
                <a:lnTo>
                  <a:pt x="56" y="200"/>
                </a:lnTo>
                <a:lnTo>
                  <a:pt x="65" y="192"/>
                </a:lnTo>
                <a:lnTo>
                  <a:pt x="65" y="184"/>
                </a:lnTo>
                <a:lnTo>
                  <a:pt x="80" y="184"/>
                </a:lnTo>
                <a:lnTo>
                  <a:pt x="80" y="176"/>
                </a:lnTo>
                <a:lnTo>
                  <a:pt x="80" y="168"/>
                </a:lnTo>
                <a:lnTo>
                  <a:pt x="80" y="160"/>
                </a:lnTo>
                <a:lnTo>
                  <a:pt x="96" y="160"/>
                </a:lnTo>
                <a:lnTo>
                  <a:pt x="104" y="152"/>
                </a:lnTo>
                <a:lnTo>
                  <a:pt x="104" y="144"/>
                </a:lnTo>
                <a:lnTo>
                  <a:pt x="113" y="144"/>
                </a:lnTo>
                <a:lnTo>
                  <a:pt x="120" y="144"/>
                </a:lnTo>
                <a:lnTo>
                  <a:pt x="128" y="136"/>
                </a:lnTo>
                <a:lnTo>
                  <a:pt x="120" y="136"/>
                </a:lnTo>
                <a:lnTo>
                  <a:pt x="128" y="136"/>
                </a:lnTo>
                <a:lnTo>
                  <a:pt x="137" y="128"/>
                </a:lnTo>
                <a:lnTo>
                  <a:pt x="137" y="120"/>
                </a:lnTo>
                <a:lnTo>
                  <a:pt x="144" y="112"/>
                </a:lnTo>
                <a:lnTo>
                  <a:pt x="152" y="104"/>
                </a:lnTo>
                <a:lnTo>
                  <a:pt x="161" y="104"/>
                </a:lnTo>
                <a:lnTo>
                  <a:pt x="161" y="96"/>
                </a:lnTo>
                <a:lnTo>
                  <a:pt x="168" y="96"/>
                </a:lnTo>
                <a:lnTo>
                  <a:pt x="176" y="96"/>
                </a:lnTo>
                <a:lnTo>
                  <a:pt x="185" y="88"/>
                </a:lnTo>
                <a:lnTo>
                  <a:pt x="192" y="80"/>
                </a:lnTo>
                <a:lnTo>
                  <a:pt x="192" y="72"/>
                </a:lnTo>
                <a:lnTo>
                  <a:pt x="200" y="72"/>
                </a:lnTo>
                <a:lnTo>
                  <a:pt x="209" y="72"/>
                </a:lnTo>
                <a:lnTo>
                  <a:pt x="224" y="63"/>
                </a:lnTo>
                <a:lnTo>
                  <a:pt x="233" y="63"/>
                </a:lnTo>
                <a:lnTo>
                  <a:pt x="249" y="63"/>
                </a:lnTo>
                <a:lnTo>
                  <a:pt x="257" y="63"/>
                </a:lnTo>
                <a:lnTo>
                  <a:pt x="273" y="63"/>
                </a:lnTo>
                <a:lnTo>
                  <a:pt x="281" y="63"/>
                </a:lnTo>
                <a:lnTo>
                  <a:pt x="281" y="56"/>
                </a:lnTo>
                <a:lnTo>
                  <a:pt x="288" y="56"/>
                </a:lnTo>
                <a:lnTo>
                  <a:pt x="305" y="56"/>
                </a:lnTo>
                <a:lnTo>
                  <a:pt x="312" y="56"/>
                </a:lnTo>
                <a:lnTo>
                  <a:pt x="321" y="56"/>
                </a:lnTo>
                <a:lnTo>
                  <a:pt x="321" y="48"/>
                </a:lnTo>
                <a:lnTo>
                  <a:pt x="321" y="39"/>
                </a:lnTo>
                <a:lnTo>
                  <a:pt x="336" y="39"/>
                </a:lnTo>
                <a:lnTo>
                  <a:pt x="345" y="39"/>
                </a:lnTo>
                <a:lnTo>
                  <a:pt x="353" y="32"/>
                </a:lnTo>
                <a:lnTo>
                  <a:pt x="369" y="32"/>
                </a:lnTo>
                <a:lnTo>
                  <a:pt x="377" y="32"/>
                </a:lnTo>
                <a:lnTo>
                  <a:pt x="384" y="24"/>
                </a:lnTo>
                <a:lnTo>
                  <a:pt x="401" y="24"/>
                </a:lnTo>
                <a:lnTo>
                  <a:pt x="408" y="24"/>
                </a:lnTo>
                <a:lnTo>
                  <a:pt x="417" y="24"/>
                </a:lnTo>
                <a:lnTo>
                  <a:pt x="425" y="24"/>
                </a:lnTo>
                <a:lnTo>
                  <a:pt x="432" y="24"/>
                </a:lnTo>
                <a:lnTo>
                  <a:pt x="441" y="24"/>
                </a:lnTo>
                <a:lnTo>
                  <a:pt x="456" y="24"/>
                </a:lnTo>
                <a:lnTo>
                  <a:pt x="473" y="24"/>
                </a:lnTo>
                <a:lnTo>
                  <a:pt x="480" y="24"/>
                </a:lnTo>
                <a:lnTo>
                  <a:pt x="497" y="15"/>
                </a:lnTo>
                <a:lnTo>
                  <a:pt x="504" y="15"/>
                </a:lnTo>
                <a:lnTo>
                  <a:pt x="513" y="15"/>
                </a:lnTo>
                <a:lnTo>
                  <a:pt x="521" y="15"/>
                </a:lnTo>
                <a:lnTo>
                  <a:pt x="521" y="8"/>
                </a:lnTo>
                <a:lnTo>
                  <a:pt x="528" y="8"/>
                </a:lnTo>
                <a:lnTo>
                  <a:pt x="537" y="0"/>
                </a:lnTo>
                <a:lnTo>
                  <a:pt x="545" y="0"/>
                </a:lnTo>
                <a:lnTo>
                  <a:pt x="553" y="0"/>
                </a:lnTo>
                <a:lnTo>
                  <a:pt x="561" y="0"/>
                </a:lnTo>
                <a:lnTo>
                  <a:pt x="569" y="8"/>
                </a:lnTo>
                <a:lnTo>
                  <a:pt x="577" y="15"/>
                </a:lnTo>
                <a:lnTo>
                  <a:pt x="593" y="15"/>
                </a:lnTo>
                <a:lnTo>
                  <a:pt x="601" y="15"/>
                </a:lnTo>
                <a:lnTo>
                  <a:pt x="609" y="15"/>
                </a:lnTo>
                <a:lnTo>
                  <a:pt x="609" y="24"/>
                </a:lnTo>
                <a:lnTo>
                  <a:pt x="617" y="24"/>
                </a:lnTo>
                <a:lnTo>
                  <a:pt x="625" y="24"/>
                </a:lnTo>
                <a:lnTo>
                  <a:pt x="633" y="24"/>
                </a:lnTo>
                <a:lnTo>
                  <a:pt x="641" y="24"/>
                </a:lnTo>
                <a:lnTo>
                  <a:pt x="649" y="24"/>
                </a:lnTo>
                <a:lnTo>
                  <a:pt x="657" y="24"/>
                </a:lnTo>
                <a:lnTo>
                  <a:pt x="665" y="32"/>
                </a:lnTo>
                <a:lnTo>
                  <a:pt x="673" y="32"/>
                </a:lnTo>
                <a:lnTo>
                  <a:pt x="673" y="39"/>
                </a:lnTo>
                <a:lnTo>
                  <a:pt x="681" y="39"/>
                </a:lnTo>
                <a:lnTo>
                  <a:pt x="681" y="48"/>
                </a:lnTo>
                <a:lnTo>
                  <a:pt x="689" y="48"/>
                </a:lnTo>
                <a:lnTo>
                  <a:pt x="689" y="56"/>
                </a:lnTo>
                <a:lnTo>
                  <a:pt x="697" y="56"/>
                </a:lnTo>
                <a:lnTo>
                  <a:pt x="697" y="63"/>
                </a:lnTo>
                <a:lnTo>
                  <a:pt x="705" y="63"/>
                </a:lnTo>
                <a:lnTo>
                  <a:pt x="713" y="63"/>
                </a:lnTo>
                <a:lnTo>
                  <a:pt x="713" y="72"/>
                </a:lnTo>
                <a:lnTo>
                  <a:pt x="729" y="72"/>
                </a:lnTo>
                <a:lnTo>
                  <a:pt x="729" y="80"/>
                </a:lnTo>
                <a:lnTo>
                  <a:pt x="729" y="88"/>
                </a:lnTo>
                <a:lnTo>
                  <a:pt x="745" y="88"/>
                </a:lnTo>
                <a:lnTo>
                  <a:pt x="745" y="96"/>
                </a:lnTo>
                <a:lnTo>
                  <a:pt x="753" y="104"/>
                </a:lnTo>
                <a:lnTo>
                  <a:pt x="761" y="104"/>
                </a:lnTo>
                <a:lnTo>
                  <a:pt x="769" y="104"/>
                </a:lnTo>
                <a:lnTo>
                  <a:pt x="777" y="104"/>
                </a:lnTo>
                <a:lnTo>
                  <a:pt x="777" y="112"/>
                </a:lnTo>
                <a:lnTo>
                  <a:pt x="777" y="120"/>
                </a:lnTo>
                <a:lnTo>
                  <a:pt x="785" y="120"/>
                </a:lnTo>
                <a:lnTo>
                  <a:pt x="801" y="128"/>
                </a:lnTo>
                <a:lnTo>
                  <a:pt x="801" y="136"/>
                </a:lnTo>
                <a:lnTo>
                  <a:pt x="809" y="136"/>
                </a:lnTo>
                <a:lnTo>
                  <a:pt x="809" y="144"/>
                </a:lnTo>
                <a:lnTo>
                  <a:pt x="817" y="144"/>
                </a:lnTo>
                <a:lnTo>
                  <a:pt x="817" y="160"/>
                </a:lnTo>
                <a:lnTo>
                  <a:pt x="817" y="168"/>
                </a:lnTo>
                <a:lnTo>
                  <a:pt x="825" y="168"/>
                </a:lnTo>
                <a:lnTo>
                  <a:pt x="833" y="184"/>
                </a:lnTo>
                <a:lnTo>
                  <a:pt x="841" y="184"/>
                </a:lnTo>
                <a:lnTo>
                  <a:pt x="841" y="192"/>
                </a:lnTo>
                <a:lnTo>
                  <a:pt x="841" y="200"/>
                </a:lnTo>
                <a:lnTo>
                  <a:pt x="841" y="208"/>
                </a:lnTo>
                <a:lnTo>
                  <a:pt x="849" y="208"/>
                </a:lnTo>
                <a:lnTo>
                  <a:pt x="857" y="216"/>
                </a:lnTo>
                <a:lnTo>
                  <a:pt x="857" y="224"/>
                </a:lnTo>
                <a:lnTo>
                  <a:pt x="865" y="224"/>
                </a:lnTo>
                <a:lnTo>
                  <a:pt x="865" y="232"/>
                </a:lnTo>
                <a:lnTo>
                  <a:pt x="865" y="248"/>
                </a:lnTo>
                <a:lnTo>
                  <a:pt x="873" y="248"/>
                </a:lnTo>
                <a:lnTo>
                  <a:pt x="873" y="256"/>
                </a:lnTo>
                <a:lnTo>
                  <a:pt x="873" y="264"/>
                </a:lnTo>
                <a:lnTo>
                  <a:pt x="882" y="264"/>
                </a:lnTo>
                <a:lnTo>
                  <a:pt x="882" y="272"/>
                </a:lnTo>
                <a:lnTo>
                  <a:pt x="889" y="272"/>
                </a:lnTo>
                <a:lnTo>
                  <a:pt x="889" y="280"/>
                </a:lnTo>
                <a:lnTo>
                  <a:pt x="889" y="288"/>
                </a:lnTo>
                <a:lnTo>
                  <a:pt x="897" y="288"/>
                </a:lnTo>
                <a:lnTo>
                  <a:pt x="897" y="304"/>
                </a:lnTo>
                <a:lnTo>
                  <a:pt x="897" y="312"/>
                </a:lnTo>
                <a:lnTo>
                  <a:pt x="897" y="320"/>
                </a:lnTo>
                <a:lnTo>
                  <a:pt x="906" y="320"/>
                </a:lnTo>
                <a:lnTo>
                  <a:pt x="906" y="328"/>
                </a:lnTo>
                <a:lnTo>
                  <a:pt x="906" y="336"/>
                </a:lnTo>
                <a:lnTo>
                  <a:pt x="906" y="344"/>
                </a:lnTo>
                <a:lnTo>
                  <a:pt x="906" y="352"/>
                </a:lnTo>
                <a:lnTo>
                  <a:pt x="906" y="360"/>
                </a:lnTo>
                <a:lnTo>
                  <a:pt x="913" y="360"/>
                </a:lnTo>
                <a:lnTo>
                  <a:pt x="913" y="368"/>
                </a:lnTo>
                <a:lnTo>
                  <a:pt x="913" y="376"/>
                </a:lnTo>
                <a:lnTo>
                  <a:pt x="913" y="384"/>
                </a:lnTo>
                <a:lnTo>
                  <a:pt x="906" y="384"/>
                </a:lnTo>
                <a:lnTo>
                  <a:pt x="906" y="393"/>
                </a:lnTo>
                <a:lnTo>
                  <a:pt x="906" y="400"/>
                </a:lnTo>
                <a:lnTo>
                  <a:pt x="906" y="408"/>
                </a:lnTo>
                <a:lnTo>
                  <a:pt x="906" y="424"/>
                </a:lnTo>
                <a:lnTo>
                  <a:pt x="906" y="432"/>
                </a:lnTo>
                <a:lnTo>
                  <a:pt x="897" y="432"/>
                </a:lnTo>
                <a:lnTo>
                  <a:pt x="897" y="448"/>
                </a:lnTo>
                <a:lnTo>
                  <a:pt x="897" y="465"/>
                </a:lnTo>
                <a:lnTo>
                  <a:pt x="882" y="472"/>
                </a:lnTo>
                <a:lnTo>
                  <a:pt x="873" y="472"/>
                </a:lnTo>
                <a:lnTo>
                  <a:pt x="865" y="472"/>
                </a:lnTo>
                <a:lnTo>
                  <a:pt x="857" y="472"/>
                </a:lnTo>
                <a:lnTo>
                  <a:pt x="849" y="472"/>
                </a:lnTo>
                <a:lnTo>
                  <a:pt x="841" y="472"/>
                </a:lnTo>
                <a:lnTo>
                  <a:pt x="825" y="465"/>
                </a:lnTo>
                <a:lnTo>
                  <a:pt x="817" y="465"/>
                </a:lnTo>
                <a:lnTo>
                  <a:pt x="809" y="465"/>
                </a:lnTo>
                <a:lnTo>
                  <a:pt x="809" y="456"/>
                </a:lnTo>
                <a:lnTo>
                  <a:pt x="801" y="456"/>
                </a:lnTo>
                <a:lnTo>
                  <a:pt x="793" y="448"/>
                </a:lnTo>
                <a:lnTo>
                  <a:pt x="793" y="441"/>
                </a:lnTo>
                <a:lnTo>
                  <a:pt x="785" y="432"/>
                </a:lnTo>
                <a:lnTo>
                  <a:pt x="777" y="432"/>
                </a:lnTo>
                <a:lnTo>
                  <a:pt x="777" y="424"/>
                </a:lnTo>
                <a:lnTo>
                  <a:pt x="777" y="417"/>
                </a:lnTo>
                <a:lnTo>
                  <a:pt x="769" y="408"/>
                </a:lnTo>
                <a:lnTo>
                  <a:pt x="761" y="408"/>
                </a:lnTo>
                <a:lnTo>
                  <a:pt x="761" y="400"/>
                </a:lnTo>
                <a:lnTo>
                  <a:pt x="753" y="400"/>
                </a:lnTo>
                <a:lnTo>
                  <a:pt x="753" y="393"/>
                </a:lnTo>
                <a:lnTo>
                  <a:pt x="745" y="393"/>
                </a:lnTo>
                <a:lnTo>
                  <a:pt x="737" y="393"/>
                </a:lnTo>
                <a:lnTo>
                  <a:pt x="737" y="384"/>
                </a:lnTo>
                <a:lnTo>
                  <a:pt x="729" y="384"/>
                </a:lnTo>
                <a:lnTo>
                  <a:pt x="721" y="384"/>
                </a:lnTo>
                <a:lnTo>
                  <a:pt x="721" y="376"/>
                </a:lnTo>
                <a:lnTo>
                  <a:pt x="713" y="376"/>
                </a:lnTo>
                <a:lnTo>
                  <a:pt x="705" y="376"/>
                </a:lnTo>
                <a:lnTo>
                  <a:pt x="705" y="368"/>
                </a:lnTo>
                <a:lnTo>
                  <a:pt x="697" y="368"/>
                </a:lnTo>
                <a:lnTo>
                  <a:pt x="689" y="360"/>
                </a:lnTo>
                <a:lnTo>
                  <a:pt x="689" y="368"/>
                </a:lnTo>
                <a:lnTo>
                  <a:pt x="689" y="376"/>
                </a:lnTo>
                <a:lnTo>
                  <a:pt x="681" y="376"/>
                </a:lnTo>
                <a:lnTo>
                  <a:pt x="673" y="376"/>
                </a:lnTo>
                <a:lnTo>
                  <a:pt x="665" y="376"/>
                </a:lnTo>
                <a:lnTo>
                  <a:pt x="665" y="384"/>
                </a:lnTo>
                <a:lnTo>
                  <a:pt x="657" y="384"/>
                </a:lnTo>
                <a:lnTo>
                  <a:pt x="649" y="384"/>
                </a:lnTo>
                <a:lnTo>
                  <a:pt x="649" y="393"/>
                </a:lnTo>
                <a:lnTo>
                  <a:pt x="641" y="393"/>
                </a:lnTo>
                <a:lnTo>
                  <a:pt x="633" y="393"/>
                </a:lnTo>
                <a:lnTo>
                  <a:pt x="641" y="393"/>
                </a:lnTo>
                <a:lnTo>
                  <a:pt x="649" y="393"/>
                </a:lnTo>
                <a:lnTo>
                  <a:pt x="657" y="393"/>
                </a:lnTo>
                <a:lnTo>
                  <a:pt x="665" y="384"/>
                </a:lnTo>
                <a:lnTo>
                  <a:pt x="673" y="384"/>
                </a:lnTo>
                <a:lnTo>
                  <a:pt x="681" y="384"/>
                </a:lnTo>
                <a:lnTo>
                  <a:pt x="689" y="384"/>
                </a:lnTo>
                <a:lnTo>
                  <a:pt x="697" y="384"/>
                </a:lnTo>
                <a:lnTo>
                  <a:pt x="697" y="393"/>
                </a:lnTo>
                <a:lnTo>
                  <a:pt x="705" y="393"/>
                </a:lnTo>
                <a:lnTo>
                  <a:pt x="713" y="393"/>
                </a:lnTo>
                <a:lnTo>
                  <a:pt x="721" y="393"/>
                </a:lnTo>
                <a:lnTo>
                  <a:pt x="729" y="400"/>
                </a:lnTo>
                <a:lnTo>
                  <a:pt x="737" y="400"/>
                </a:lnTo>
                <a:lnTo>
                  <a:pt x="737" y="408"/>
                </a:lnTo>
                <a:lnTo>
                  <a:pt x="745" y="408"/>
                </a:lnTo>
                <a:lnTo>
                  <a:pt x="745" y="417"/>
                </a:lnTo>
                <a:lnTo>
                  <a:pt x="761" y="424"/>
                </a:lnTo>
                <a:lnTo>
                  <a:pt x="769" y="424"/>
                </a:lnTo>
                <a:lnTo>
                  <a:pt x="769" y="432"/>
                </a:lnTo>
                <a:lnTo>
                  <a:pt x="777" y="432"/>
                </a:lnTo>
                <a:lnTo>
                  <a:pt x="785" y="432"/>
                </a:lnTo>
                <a:lnTo>
                  <a:pt x="785" y="441"/>
                </a:lnTo>
                <a:lnTo>
                  <a:pt x="793" y="441"/>
                </a:lnTo>
                <a:lnTo>
                  <a:pt x="793" y="448"/>
                </a:lnTo>
                <a:lnTo>
                  <a:pt x="801" y="448"/>
                </a:lnTo>
                <a:lnTo>
                  <a:pt x="801" y="456"/>
                </a:lnTo>
                <a:lnTo>
                  <a:pt x="809" y="456"/>
                </a:lnTo>
                <a:lnTo>
                  <a:pt x="809" y="465"/>
                </a:lnTo>
                <a:lnTo>
                  <a:pt x="817" y="465"/>
                </a:lnTo>
                <a:lnTo>
                  <a:pt x="817" y="472"/>
                </a:lnTo>
                <a:lnTo>
                  <a:pt x="817" y="480"/>
                </a:lnTo>
                <a:lnTo>
                  <a:pt x="817" y="489"/>
                </a:lnTo>
                <a:lnTo>
                  <a:pt x="817" y="496"/>
                </a:lnTo>
                <a:lnTo>
                  <a:pt x="809" y="504"/>
                </a:lnTo>
                <a:lnTo>
                  <a:pt x="809" y="520"/>
                </a:lnTo>
                <a:lnTo>
                  <a:pt x="801" y="520"/>
                </a:lnTo>
                <a:lnTo>
                  <a:pt x="801" y="528"/>
                </a:lnTo>
                <a:lnTo>
                  <a:pt x="793" y="537"/>
                </a:lnTo>
                <a:lnTo>
                  <a:pt x="793" y="544"/>
                </a:lnTo>
                <a:lnTo>
                  <a:pt x="785" y="544"/>
                </a:lnTo>
                <a:lnTo>
                  <a:pt x="785" y="552"/>
                </a:lnTo>
                <a:lnTo>
                  <a:pt x="785" y="561"/>
                </a:lnTo>
                <a:lnTo>
                  <a:pt x="785" y="568"/>
                </a:lnTo>
                <a:lnTo>
                  <a:pt x="777" y="568"/>
                </a:lnTo>
                <a:lnTo>
                  <a:pt x="777" y="576"/>
                </a:lnTo>
                <a:lnTo>
                  <a:pt x="777" y="585"/>
                </a:lnTo>
                <a:lnTo>
                  <a:pt x="777" y="600"/>
                </a:lnTo>
                <a:lnTo>
                  <a:pt x="777" y="609"/>
                </a:lnTo>
                <a:lnTo>
                  <a:pt x="769" y="609"/>
                </a:lnTo>
                <a:lnTo>
                  <a:pt x="769" y="616"/>
                </a:lnTo>
                <a:lnTo>
                  <a:pt x="761" y="616"/>
                </a:lnTo>
                <a:lnTo>
                  <a:pt x="753" y="616"/>
                </a:lnTo>
                <a:lnTo>
                  <a:pt x="753" y="624"/>
                </a:lnTo>
                <a:lnTo>
                  <a:pt x="745" y="624"/>
                </a:lnTo>
                <a:lnTo>
                  <a:pt x="745" y="633"/>
                </a:lnTo>
                <a:lnTo>
                  <a:pt x="729" y="633"/>
                </a:lnTo>
                <a:lnTo>
                  <a:pt x="713" y="633"/>
                </a:lnTo>
                <a:lnTo>
                  <a:pt x="705" y="633"/>
                </a:lnTo>
                <a:lnTo>
                  <a:pt x="697" y="633"/>
                </a:lnTo>
                <a:lnTo>
                  <a:pt x="689" y="633"/>
                </a:lnTo>
                <a:lnTo>
                  <a:pt x="681" y="633"/>
                </a:lnTo>
                <a:lnTo>
                  <a:pt x="681" y="624"/>
                </a:lnTo>
                <a:lnTo>
                  <a:pt x="673" y="624"/>
                </a:lnTo>
                <a:lnTo>
                  <a:pt x="665" y="616"/>
                </a:lnTo>
                <a:lnTo>
                  <a:pt x="657" y="609"/>
                </a:lnTo>
                <a:lnTo>
                  <a:pt x="657" y="600"/>
                </a:lnTo>
                <a:lnTo>
                  <a:pt x="657" y="592"/>
                </a:lnTo>
                <a:lnTo>
                  <a:pt x="649" y="592"/>
                </a:lnTo>
                <a:lnTo>
                  <a:pt x="649" y="585"/>
                </a:lnTo>
                <a:lnTo>
                  <a:pt x="649" y="576"/>
                </a:lnTo>
                <a:lnTo>
                  <a:pt x="649" y="568"/>
                </a:lnTo>
                <a:lnTo>
                  <a:pt x="657" y="561"/>
                </a:lnTo>
                <a:lnTo>
                  <a:pt x="657" y="552"/>
                </a:lnTo>
                <a:lnTo>
                  <a:pt x="665" y="544"/>
                </a:lnTo>
                <a:lnTo>
                  <a:pt x="681" y="544"/>
                </a:lnTo>
                <a:lnTo>
                  <a:pt x="689" y="544"/>
                </a:lnTo>
                <a:lnTo>
                  <a:pt x="689" y="537"/>
                </a:lnTo>
                <a:lnTo>
                  <a:pt x="689" y="528"/>
                </a:lnTo>
                <a:lnTo>
                  <a:pt x="681" y="528"/>
                </a:lnTo>
                <a:lnTo>
                  <a:pt x="681" y="520"/>
                </a:lnTo>
                <a:lnTo>
                  <a:pt x="673" y="520"/>
                </a:lnTo>
                <a:lnTo>
                  <a:pt x="657" y="513"/>
                </a:lnTo>
                <a:lnTo>
                  <a:pt x="657" y="504"/>
                </a:lnTo>
                <a:lnTo>
                  <a:pt x="649" y="504"/>
                </a:lnTo>
                <a:lnTo>
                  <a:pt x="633" y="504"/>
                </a:lnTo>
                <a:lnTo>
                  <a:pt x="625" y="496"/>
                </a:lnTo>
                <a:lnTo>
                  <a:pt x="617" y="489"/>
                </a:lnTo>
                <a:lnTo>
                  <a:pt x="609" y="480"/>
                </a:lnTo>
                <a:lnTo>
                  <a:pt x="609" y="472"/>
                </a:lnTo>
                <a:lnTo>
                  <a:pt x="609" y="465"/>
                </a:lnTo>
                <a:lnTo>
                  <a:pt x="617" y="465"/>
                </a:lnTo>
                <a:lnTo>
                  <a:pt x="617" y="456"/>
                </a:lnTo>
                <a:lnTo>
                  <a:pt x="617" y="448"/>
                </a:lnTo>
                <a:lnTo>
                  <a:pt x="617" y="441"/>
                </a:lnTo>
                <a:lnTo>
                  <a:pt x="625" y="432"/>
                </a:lnTo>
                <a:lnTo>
                  <a:pt x="625" y="424"/>
                </a:lnTo>
                <a:lnTo>
                  <a:pt x="625" y="417"/>
                </a:lnTo>
                <a:lnTo>
                  <a:pt x="625" y="408"/>
                </a:lnTo>
                <a:lnTo>
                  <a:pt x="625" y="400"/>
                </a:lnTo>
                <a:lnTo>
                  <a:pt x="625" y="393"/>
                </a:lnTo>
                <a:lnTo>
                  <a:pt x="625" y="384"/>
                </a:lnTo>
                <a:lnTo>
                  <a:pt x="617" y="384"/>
                </a:lnTo>
                <a:lnTo>
                  <a:pt x="617" y="376"/>
                </a:lnTo>
                <a:lnTo>
                  <a:pt x="609" y="376"/>
                </a:lnTo>
                <a:lnTo>
                  <a:pt x="609" y="384"/>
                </a:lnTo>
                <a:lnTo>
                  <a:pt x="609" y="376"/>
                </a:lnTo>
                <a:lnTo>
                  <a:pt x="601" y="376"/>
                </a:lnTo>
                <a:lnTo>
                  <a:pt x="593" y="376"/>
                </a:lnTo>
                <a:lnTo>
                  <a:pt x="593" y="384"/>
                </a:lnTo>
                <a:lnTo>
                  <a:pt x="585" y="384"/>
                </a:lnTo>
                <a:lnTo>
                  <a:pt x="577" y="384"/>
                </a:lnTo>
                <a:lnTo>
                  <a:pt x="569" y="384"/>
                </a:lnTo>
                <a:lnTo>
                  <a:pt x="569" y="393"/>
                </a:lnTo>
                <a:lnTo>
                  <a:pt x="561" y="393"/>
                </a:lnTo>
                <a:lnTo>
                  <a:pt x="561" y="400"/>
                </a:lnTo>
                <a:lnTo>
                  <a:pt x="553" y="408"/>
                </a:lnTo>
                <a:lnTo>
                  <a:pt x="545" y="408"/>
                </a:lnTo>
                <a:lnTo>
                  <a:pt x="537" y="408"/>
                </a:lnTo>
                <a:lnTo>
                  <a:pt x="528" y="408"/>
                </a:lnTo>
                <a:lnTo>
                  <a:pt x="521" y="408"/>
                </a:lnTo>
                <a:lnTo>
                  <a:pt x="521" y="417"/>
                </a:lnTo>
                <a:lnTo>
                  <a:pt x="504" y="424"/>
                </a:lnTo>
                <a:lnTo>
                  <a:pt x="497" y="424"/>
                </a:lnTo>
                <a:lnTo>
                  <a:pt x="480" y="424"/>
                </a:lnTo>
                <a:lnTo>
                  <a:pt x="473" y="424"/>
                </a:lnTo>
                <a:lnTo>
                  <a:pt x="465" y="424"/>
                </a:lnTo>
                <a:lnTo>
                  <a:pt x="456" y="424"/>
                </a:lnTo>
                <a:lnTo>
                  <a:pt x="456" y="432"/>
                </a:lnTo>
                <a:lnTo>
                  <a:pt x="449" y="432"/>
                </a:lnTo>
                <a:lnTo>
                  <a:pt x="441" y="432"/>
                </a:lnTo>
                <a:lnTo>
                  <a:pt x="441" y="441"/>
                </a:lnTo>
                <a:lnTo>
                  <a:pt x="441" y="448"/>
                </a:lnTo>
                <a:lnTo>
                  <a:pt x="441" y="456"/>
                </a:lnTo>
                <a:lnTo>
                  <a:pt x="441" y="465"/>
                </a:lnTo>
                <a:lnTo>
                  <a:pt x="432" y="465"/>
                </a:lnTo>
                <a:lnTo>
                  <a:pt x="425" y="465"/>
                </a:lnTo>
                <a:lnTo>
                  <a:pt x="425" y="472"/>
                </a:lnTo>
                <a:lnTo>
                  <a:pt x="417" y="472"/>
                </a:lnTo>
                <a:lnTo>
                  <a:pt x="408" y="472"/>
                </a:lnTo>
                <a:lnTo>
                  <a:pt x="401" y="480"/>
                </a:lnTo>
                <a:lnTo>
                  <a:pt x="393" y="480"/>
                </a:lnTo>
                <a:lnTo>
                  <a:pt x="393" y="489"/>
                </a:lnTo>
                <a:lnTo>
                  <a:pt x="384" y="489"/>
                </a:lnTo>
                <a:lnTo>
                  <a:pt x="384" y="496"/>
                </a:lnTo>
                <a:lnTo>
                  <a:pt x="384" y="504"/>
                </a:lnTo>
                <a:lnTo>
                  <a:pt x="377" y="504"/>
                </a:lnTo>
                <a:lnTo>
                  <a:pt x="369" y="504"/>
                </a:lnTo>
                <a:lnTo>
                  <a:pt x="360" y="504"/>
                </a:lnTo>
                <a:lnTo>
                  <a:pt x="353" y="504"/>
                </a:lnTo>
                <a:lnTo>
                  <a:pt x="353" y="513"/>
                </a:lnTo>
                <a:lnTo>
                  <a:pt x="353" y="504"/>
                </a:lnTo>
                <a:lnTo>
                  <a:pt x="353" y="513"/>
                </a:lnTo>
                <a:close/>
              </a:path>
            </a:pathLst>
          </a:custGeom>
          <a:solidFill>
            <a:srgbClr val="6C8F93"/>
          </a:solidFill>
          <a:ln w="25400">
            <a:solidFill>
              <a:srgbClr val="808080"/>
            </a:solidFill>
            <a:round/>
            <a:headEnd/>
            <a:tailEnd/>
          </a:ln>
        </p:spPr>
        <p:txBody>
          <a:bodyPr/>
          <a:lstStyle/>
          <a:p>
            <a:endParaRPr lang="ja-JP" altLang="en-US">
              <a:solidFill>
                <a:srgbClr val="000000"/>
              </a:solidFill>
            </a:endParaRPr>
          </a:p>
        </p:txBody>
      </p:sp>
      <p:sp>
        <p:nvSpPr>
          <p:cNvPr id="756759" name="Rectangle 23"/>
          <p:cNvSpPr>
            <a:spLocks noChangeArrowheads="1"/>
          </p:cNvSpPr>
          <p:nvPr/>
        </p:nvSpPr>
        <p:spPr bwMode="invGray">
          <a:xfrm>
            <a:off x="4352925" y="4967288"/>
            <a:ext cx="476250" cy="569912"/>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172058" name="Line 24"/>
          <p:cNvSpPr>
            <a:spLocks noChangeShapeType="1"/>
          </p:cNvSpPr>
          <p:nvPr/>
        </p:nvSpPr>
        <p:spPr bwMode="invGray">
          <a:xfrm>
            <a:off x="4994275" y="1985963"/>
            <a:ext cx="1487488" cy="1778000"/>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72059" name="Freeform 25"/>
          <p:cNvSpPr>
            <a:spLocks/>
          </p:cNvSpPr>
          <p:nvPr/>
        </p:nvSpPr>
        <p:spPr bwMode="invGray">
          <a:xfrm>
            <a:off x="6416675" y="3681413"/>
            <a:ext cx="174625" cy="200025"/>
          </a:xfrm>
          <a:custGeom>
            <a:avLst/>
            <a:gdLst>
              <a:gd name="T0" fmla="*/ 2147483647 w 141"/>
              <a:gd name="T1" fmla="*/ 2147483647 h 143"/>
              <a:gd name="T2" fmla="*/ 0 w 141"/>
              <a:gd name="T3" fmla="*/ 2147483647 h 143"/>
              <a:gd name="T4" fmla="*/ 2147483647 w 141"/>
              <a:gd name="T5" fmla="*/ 2147483647 h 143"/>
              <a:gd name="T6" fmla="*/ 2147483647 w 141"/>
              <a:gd name="T7" fmla="*/ 0 h 143"/>
              <a:gd name="T8" fmla="*/ 2147483647 w 141"/>
              <a:gd name="T9" fmla="*/ 2147483647 h 143"/>
              <a:gd name="T10" fmla="*/ 0 60000 65536"/>
              <a:gd name="T11" fmla="*/ 0 60000 65536"/>
              <a:gd name="T12" fmla="*/ 0 60000 65536"/>
              <a:gd name="T13" fmla="*/ 0 60000 65536"/>
              <a:gd name="T14" fmla="*/ 0 60000 65536"/>
              <a:gd name="T15" fmla="*/ 0 w 141"/>
              <a:gd name="T16" fmla="*/ 0 h 143"/>
              <a:gd name="T17" fmla="*/ 141 w 141"/>
              <a:gd name="T18" fmla="*/ 143 h 143"/>
            </a:gdLst>
            <a:ahLst/>
            <a:cxnLst>
              <a:cxn ang="T10">
                <a:pos x="T0" y="T1"/>
              </a:cxn>
              <a:cxn ang="T11">
                <a:pos x="T2" y="T3"/>
              </a:cxn>
              <a:cxn ang="T12">
                <a:pos x="T4" y="T5"/>
              </a:cxn>
              <a:cxn ang="T13">
                <a:pos x="T6" y="T7"/>
              </a:cxn>
              <a:cxn ang="T14">
                <a:pos x="T8" y="T9"/>
              </a:cxn>
            </a:cxnLst>
            <a:rect l="T15" t="T16" r="T17" b="T18"/>
            <a:pathLst>
              <a:path w="141" h="143">
                <a:moveTo>
                  <a:pt x="44" y="43"/>
                </a:moveTo>
                <a:lnTo>
                  <a:pt x="0" y="86"/>
                </a:lnTo>
                <a:lnTo>
                  <a:pt x="141" y="143"/>
                </a:lnTo>
                <a:lnTo>
                  <a:pt x="88" y="0"/>
                </a:lnTo>
                <a:lnTo>
                  <a:pt x="44"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172060" name="Freeform 26"/>
          <p:cNvSpPr>
            <a:spLocks/>
          </p:cNvSpPr>
          <p:nvPr/>
        </p:nvSpPr>
        <p:spPr bwMode="invGray">
          <a:xfrm>
            <a:off x="2443163" y="3586163"/>
            <a:ext cx="177800" cy="196850"/>
          </a:xfrm>
          <a:custGeom>
            <a:avLst/>
            <a:gdLst>
              <a:gd name="T0" fmla="*/ 2147483647 w 143"/>
              <a:gd name="T1" fmla="*/ 2147483647 h 141"/>
              <a:gd name="T2" fmla="*/ 2147483647 w 143"/>
              <a:gd name="T3" fmla="*/ 0 h 141"/>
              <a:gd name="T4" fmla="*/ 0 w 143"/>
              <a:gd name="T5" fmla="*/ 2147483647 h 141"/>
              <a:gd name="T6" fmla="*/ 2147483647 w 143"/>
              <a:gd name="T7" fmla="*/ 2147483647 h 141"/>
              <a:gd name="T8" fmla="*/ 2147483647 w 143"/>
              <a:gd name="T9" fmla="*/ 2147483647 h 141"/>
              <a:gd name="T10" fmla="*/ 0 60000 65536"/>
              <a:gd name="T11" fmla="*/ 0 60000 65536"/>
              <a:gd name="T12" fmla="*/ 0 60000 65536"/>
              <a:gd name="T13" fmla="*/ 0 60000 65536"/>
              <a:gd name="T14" fmla="*/ 0 60000 65536"/>
              <a:gd name="T15" fmla="*/ 0 w 143"/>
              <a:gd name="T16" fmla="*/ 0 h 141"/>
              <a:gd name="T17" fmla="*/ 143 w 143"/>
              <a:gd name="T18" fmla="*/ 141 h 141"/>
            </a:gdLst>
            <a:ahLst/>
            <a:cxnLst>
              <a:cxn ang="T10">
                <a:pos x="T0" y="T1"/>
              </a:cxn>
              <a:cxn ang="T11">
                <a:pos x="T2" y="T3"/>
              </a:cxn>
              <a:cxn ang="T12">
                <a:pos x="T4" y="T5"/>
              </a:cxn>
              <a:cxn ang="T13">
                <a:pos x="T6" y="T7"/>
              </a:cxn>
              <a:cxn ang="T14">
                <a:pos x="T8" y="T9"/>
              </a:cxn>
            </a:cxnLst>
            <a:rect l="T15" t="T16" r="T17" b="T18"/>
            <a:pathLst>
              <a:path w="143" h="141">
                <a:moveTo>
                  <a:pt x="101" y="45"/>
                </a:moveTo>
                <a:lnTo>
                  <a:pt x="59" y="0"/>
                </a:lnTo>
                <a:lnTo>
                  <a:pt x="0" y="141"/>
                </a:lnTo>
                <a:lnTo>
                  <a:pt x="143" y="89"/>
                </a:lnTo>
                <a:lnTo>
                  <a:pt x="101" y="45"/>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56763" name="Rectangle 27"/>
          <p:cNvSpPr>
            <a:spLocks noChangeArrowheads="1"/>
          </p:cNvSpPr>
          <p:nvPr/>
        </p:nvSpPr>
        <p:spPr bwMode="invGray">
          <a:xfrm>
            <a:off x="3848100" y="1598613"/>
            <a:ext cx="1554163" cy="368300"/>
          </a:xfrm>
          <a:prstGeom prst="rect">
            <a:avLst/>
          </a:prstGeom>
          <a:noFill/>
          <a:ln w="9525">
            <a:noFill/>
            <a:miter lim="800000"/>
            <a:headEnd/>
            <a:tailEnd/>
          </a:ln>
        </p:spPr>
        <p:txBody>
          <a:bodyPr lIns="0" tIns="0" rIns="0" bIns="0">
            <a:spAutoFit/>
          </a:bodyPr>
          <a:lstStyle/>
          <a:p>
            <a:pPr algn="ctr">
              <a:defRPr/>
            </a:pPr>
            <a:r>
              <a:rPr lang="ja-JP" altLang="en-US" sz="2400" dirty="0">
                <a:solidFill>
                  <a:srgbClr val="0000FF"/>
                </a:solidFill>
                <a:effectLst>
                  <a:outerShdw blurRad="38100" dist="38100" dir="2700000" algn="tl">
                    <a:srgbClr val="000000"/>
                  </a:outerShdw>
                </a:effectLst>
                <a:latin typeface="ＭＳ Ｐゴシック" pitchFamily="50" charset="-128"/>
              </a:rPr>
              <a:t>インスリン</a:t>
            </a:r>
          </a:p>
        </p:txBody>
      </p:sp>
      <p:sp>
        <p:nvSpPr>
          <p:cNvPr id="756764" name="Rectangle 28"/>
          <p:cNvSpPr>
            <a:spLocks noChangeArrowheads="1"/>
          </p:cNvSpPr>
          <p:nvPr/>
        </p:nvSpPr>
        <p:spPr bwMode="invGray">
          <a:xfrm>
            <a:off x="4413250" y="2009775"/>
            <a:ext cx="425450" cy="508000"/>
          </a:xfrm>
          <a:prstGeom prst="rect">
            <a:avLst/>
          </a:prstGeom>
          <a:noFill/>
          <a:ln w="9525">
            <a:noFill/>
            <a:miter lim="800000"/>
            <a:headEnd/>
            <a:tailEnd/>
          </a:ln>
        </p:spPr>
        <p:txBody>
          <a:bodyPr wrap="none" lIns="0" tIns="0" rIns="0" bIns="0">
            <a:spAutoFit/>
          </a:bodyPr>
          <a:lstStyle/>
          <a:p>
            <a:pPr>
              <a:defRPr/>
            </a:pPr>
            <a:r>
              <a:rPr lang="ja-JP" altLang="en-US" sz="3300">
                <a:solidFill>
                  <a:srgbClr val="FFD5D7"/>
                </a:solidFill>
                <a:effectLst>
                  <a:outerShdw blurRad="38100" dist="38100" dir="2700000" algn="tl">
                    <a:srgbClr val="000000"/>
                  </a:outerShdw>
                </a:effectLst>
                <a:latin typeface="ＭＳ Ｐゴシック" pitchFamily="50" charset="-128"/>
              </a:rPr>
              <a:t>↑</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66" name="Rectangle 30"/>
          <p:cNvSpPr>
            <a:spLocks noChangeArrowheads="1"/>
          </p:cNvSpPr>
          <p:nvPr/>
        </p:nvSpPr>
        <p:spPr bwMode="invGray">
          <a:xfrm>
            <a:off x="804863" y="3297238"/>
            <a:ext cx="1168400" cy="369887"/>
          </a:xfrm>
          <a:prstGeom prst="rect">
            <a:avLst/>
          </a:prstGeom>
          <a:noFill/>
          <a:ln w="9525">
            <a:noFill/>
            <a:miter lim="800000"/>
            <a:headEnd/>
            <a:tailEnd/>
          </a:ln>
        </p:spPr>
        <p:txBody>
          <a:bodyPr wrap="none" lIns="0" tIns="0" rIns="0" bIns="0">
            <a:spAutoFit/>
          </a:bodyPr>
          <a:lstStyle/>
          <a:p>
            <a:pPr>
              <a:defRPr/>
            </a:pPr>
            <a:r>
              <a:rPr lang="en-US" altLang="ja-JP" sz="2400" dirty="0">
                <a:solidFill>
                  <a:srgbClr val="FEFF55"/>
                </a:solidFill>
                <a:effectLst>
                  <a:outerShdw blurRad="38100" dist="38100" dir="2700000" algn="tl">
                    <a:srgbClr val="000000"/>
                  </a:outerShdw>
                </a:effectLst>
                <a:latin typeface="ＭＳ Ｐゴシック" pitchFamily="50" charset="-128"/>
              </a:rPr>
              <a:t>200 g/</a:t>
            </a:r>
            <a:r>
              <a:rPr lang="ja-JP" altLang="en-US" sz="2400" dirty="0">
                <a:solidFill>
                  <a:srgbClr val="FEFF55"/>
                </a:solidFill>
                <a:effectLst>
                  <a:outerShdw blurRad="38100" dist="38100" dir="2700000" algn="tl">
                    <a:srgbClr val="000000"/>
                  </a:outerShdw>
                </a:effectLst>
                <a:latin typeface="ＭＳ Ｐゴシック" pitchFamily="50" charset="-128"/>
              </a:rPr>
              <a:t>日</a:t>
            </a:r>
            <a:endParaRPr lang="ja-JP" altLang="en-US" dirty="0">
              <a:solidFill>
                <a:srgbClr val="000000"/>
              </a:solidFill>
              <a:effectLst>
                <a:outerShdw blurRad="38100" dist="38100" dir="2700000" algn="tl">
                  <a:srgbClr val="FFFFFF"/>
                </a:outerShdw>
              </a:effectLst>
              <a:latin typeface="ＭＳ Ｐゴシック" pitchFamily="50" charset="-128"/>
            </a:endParaRPr>
          </a:p>
        </p:txBody>
      </p:sp>
      <p:sp>
        <p:nvSpPr>
          <p:cNvPr id="756767" name="Rectangle 31"/>
          <p:cNvSpPr>
            <a:spLocks noChangeArrowheads="1"/>
          </p:cNvSpPr>
          <p:nvPr/>
        </p:nvSpPr>
        <p:spPr bwMode="invGray">
          <a:xfrm>
            <a:off x="3209925" y="4619625"/>
            <a:ext cx="2181225" cy="368300"/>
          </a:xfrm>
          <a:prstGeom prst="rect">
            <a:avLst/>
          </a:prstGeom>
          <a:noFill/>
          <a:ln w="9525">
            <a:noFill/>
            <a:miter lim="800000"/>
            <a:headEnd/>
            <a:tailEnd/>
          </a:ln>
        </p:spPr>
        <p:txBody>
          <a:bodyPr lIns="0" tIns="0" rIns="0" bIns="0">
            <a:spAutoFit/>
          </a:bodyPr>
          <a:lstStyle/>
          <a:p>
            <a:pPr>
              <a:defRPr/>
            </a:pPr>
            <a:r>
              <a:rPr lang="en-US" altLang="ja-JP" sz="2400" dirty="0">
                <a:solidFill>
                  <a:srgbClr val="DAEDEF">
                    <a:lumMod val="75000"/>
                  </a:srgbClr>
                </a:solidFill>
                <a:effectLst>
                  <a:outerShdw blurRad="38100" dist="38100" dir="2700000" algn="tl">
                    <a:srgbClr val="000000"/>
                  </a:outerShdw>
                </a:effectLst>
                <a:latin typeface="ＭＳ Ｐゴシック" pitchFamily="50" charset="-128"/>
              </a:rPr>
              <a:t>120g/</a:t>
            </a:r>
            <a:r>
              <a:rPr lang="ja-JP" altLang="en-US" sz="2400" dirty="0">
                <a:solidFill>
                  <a:srgbClr val="DAEDEF">
                    <a:lumMod val="75000"/>
                  </a:srgbClr>
                </a:solidFill>
                <a:effectLst>
                  <a:outerShdw blurRad="38100" dist="38100" dir="2700000" algn="tl">
                    <a:srgbClr val="000000"/>
                  </a:outerShdw>
                </a:effectLst>
                <a:latin typeface="ＭＳ Ｐゴシック" pitchFamily="50" charset="-128"/>
              </a:rPr>
              <a:t>日</a:t>
            </a:r>
            <a:endParaRPr lang="ja-JP" altLang="en-US" dirty="0">
              <a:solidFill>
                <a:srgbClr val="DAEDEF">
                  <a:lumMod val="75000"/>
                </a:srgbClr>
              </a:solidFill>
              <a:effectLst>
                <a:outerShdw blurRad="38100" dist="38100" dir="2700000" algn="tl">
                  <a:srgbClr val="FFFFFF"/>
                </a:outerShdw>
              </a:effectLst>
              <a:latin typeface="ＭＳ Ｐゴシック" pitchFamily="50" charset="-128"/>
            </a:endParaRPr>
          </a:p>
        </p:txBody>
      </p:sp>
      <p:sp>
        <p:nvSpPr>
          <p:cNvPr id="172065" name="Line 32"/>
          <p:cNvSpPr>
            <a:spLocks noChangeShapeType="1"/>
          </p:cNvSpPr>
          <p:nvPr/>
        </p:nvSpPr>
        <p:spPr bwMode="invGray">
          <a:xfrm flipH="1">
            <a:off x="2698750" y="4308475"/>
            <a:ext cx="3575050" cy="1588"/>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72066" name="Freeform 33"/>
          <p:cNvSpPr>
            <a:spLocks/>
          </p:cNvSpPr>
          <p:nvPr/>
        </p:nvSpPr>
        <p:spPr bwMode="invGray">
          <a:xfrm>
            <a:off x="2533650" y="4222750"/>
            <a:ext cx="173038" cy="171450"/>
          </a:xfrm>
          <a:custGeom>
            <a:avLst/>
            <a:gdLst>
              <a:gd name="T0" fmla="*/ 2147483647 w 139"/>
              <a:gd name="T1" fmla="*/ 2147483647 h 123"/>
              <a:gd name="T2" fmla="*/ 2147483647 w 139"/>
              <a:gd name="T3" fmla="*/ 0 h 123"/>
              <a:gd name="T4" fmla="*/ 0 w 139"/>
              <a:gd name="T5" fmla="*/ 2147483647 h 123"/>
              <a:gd name="T6" fmla="*/ 2147483647 w 139"/>
              <a:gd name="T7" fmla="*/ 2147483647 h 123"/>
              <a:gd name="T8" fmla="*/ 2147483647 w 139"/>
              <a:gd name="T9" fmla="*/ 2147483647 h 123"/>
              <a:gd name="T10" fmla="*/ 0 60000 65536"/>
              <a:gd name="T11" fmla="*/ 0 60000 65536"/>
              <a:gd name="T12" fmla="*/ 0 60000 65536"/>
              <a:gd name="T13" fmla="*/ 0 60000 65536"/>
              <a:gd name="T14" fmla="*/ 0 60000 65536"/>
              <a:gd name="T15" fmla="*/ 0 w 139"/>
              <a:gd name="T16" fmla="*/ 0 h 123"/>
              <a:gd name="T17" fmla="*/ 139 w 139"/>
              <a:gd name="T18" fmla="*/ 123 h 123"/>
            </a:gdLst>
            <a:ahLst/>
            <a:cxnLst>
              <a:cxn ang="T10">
                <a:pos x="T0" y="T1"/>
              </a:cxn>
              <a:cxn ang="T11">
                <a:pos x="T2" y="T3"/>
              </a:cxn>
              <a:cxn ang="T12">
                <a:pos x="T4" y="T5"/>
              </a:cxn>
              <a:cxn ang="T13">
                <a:pos x="T6" y="T7"/>
              </a:cxn>
              <a:cxn ang="T14">
                <a:pos x="T8" y="T9"/>
              </a:cxn>
            </a:cxnLst>
            <a:rect l="T15" t="T16" r="T17" b="T18"/>
            <a:pathLst>
              <a:path w="139" h="123">
                <a:moveTo>
                  <a:pt x="139" y="62"/>
                </a:moveTo>
                <a:lnTo>
                  <a:pt x="139" y="0"/>
                </a:lnTo>
                <a:lnTo>
                  <a:pt x="0" y="62"/>
                </a:lnTo>
                <a:lnTo>
                  <a:pt x="139" y="123"/>
                </a:lnTo>
                <a:lnTo>
                  <a:pt x="139" y="6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grpSp>
        <p:nvGrpSpPr>
          <p:cNvPr id="172067" name="Group 34"/>
          <p:cNvGrpSpPr>
            <a:grpSpLocks/>
          </p:cNvGrpSpPr>
          <p:nvPr/>
        </p:nvGrpSpPr>
        <p:grpSpPr bwMode="auto">
          <a:xfrm>
            <a:off x="4457700" y="3062288"/>
            <a:ext cx="2476500" cy="1714500"/>
            <a:chOff x="2796" y="2111"/>
            <a:chExt cx="1763" cy="1220"/>
          </a:xfrm>
        </p:grpSpPr>
        <p:sp>
          <p:nvSpPr>
            <p:cNvPr id="172097" name="Line 35"/>
            <p:cNvSpPr>
              <a:spLocks noChangeShapeType="1"/>
            </p:cNvSpPr>
            <p:nvPr/>
          </p:nvSpPr>
          <p:spPr bwMode="invGray">
            <a:xfrm>
              <a:off x="3584" y="2112"/>
              <a:ext cx="725" cy="0"/>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72098" name="Line 36"/>
            <p:cNvSpPr>
              <a:spLocks noChangeShapeType="1"/>
            </p:cNvSpPr>
            <p:nvPr/>
          </p:nvSpPr>
          <p:spPr bwMode="invGray">
            <a:xfrm>
              <a:off x="4473" y="2297"/>
              <a:ext cx="1" cy="157"/>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172099" name="Freeform 37"/>
            <p:cNvSpPr>
              <a:spLocks/>
            </p:cNvSpPr>
            <p:nvPr/>
          </p:nvSpPr>
          <p:spPr bwMode="invGray">
            <a:xfrm>
              <a:off x="4388" y="2441"/>
              <a:ext cx="171" cy="220"/>
            </a:xfrm>
            <a:custGeom>
              <a:avLst/>
              <a:gdLst>
                <a:gd name="T0" fmla="*/ 4 w 193"/>
                <a:gd name="T1" fmla="*/ 0 h 220"/>
                <a:gd name="T2" fmla="*/ 0 w 193"/>
                <a:gd name="T3" fmla="*/ 0 h 220"/>
                <a:gd name="T4" fmla="*/ 4 w 193"/>
                <a:gd name="T5" fmla="*/ 220 h 220"/>
                <a:gd name="T6" fmla="*/ 10 w 193"/>
                <a:gd name="T7" fmla="*/ 0 h 220"/>
                <a:gd name="T8" fmla="*/ 4 w 193"/>
                <a:gd name="T9" fmla="*/ 0 h 220"/>
                <a:gd name="T10" fmla="*/ 0 60000 65536"/>
                <a:gd name="T11" fmla="*/ 0 60000 65536"/>
                <a:gd name="T12" fmla="*/ 0 60000 65536"/>
                <a:gd name="T13" fmla="*/ 0 60000 65536"/>
                <a:gd name="T14" fmla="*/ 0 60000 65536"/>
                <a:gd name="T15" fmla="*/ 0 w 193"/>
                <a:gd name="T16" fmla="*/ 0 h 220"/>
                <a:gd name="T17" fmla="*/ 193 w 193"/>
                <a:gd name="T18" fmla="*/ 220 h 220"/>
              </a:gdLst>
              <a:ahLst/>
              <a:cxnLst>
                <a:cxn ang="T10">
                  <a:pos x="T0" y="T1"/>
                </a:cxn>
                <a:cxn ang="T11">
                  <a:pos x="T2" y="T3"/>
                </a:cxn>
                <a:cxn ang="T12">
                  <a:pos x="T4" y="T5"/>
                </a:cxn>
                <a:cxn ang="T13">
                  <a:pos x="T6" y="T7"/>
                </a:cxn>
                <a:cxn ang="T14">
                  <a:pos x="T8" y="T9"/>
                </a:cxn>
              </a:cxnLst>
              <a:rect l="T15" t="T16" r="T17" b="T18"/>
              <a:pathLst>
                <a:path w="193" h="220">
                  <a:moveTo>
                    <a:pt x="96" y="0"/>
                  </a:moveTo>
                  <a:lnTo>
                    <a:pt x="0" y="0"/>
                  </a:lnTo>
                  <a:lnTo>
                    <a:pt x="96" y="220"/>
                  </a:lnTo>
                  <a:lnTo>
                    <a:pt x="193" y="0"/>
                  </a:lnTo>
                  <a:lnTo>
                    <a:pt x="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172100" name="Arc 38"/>
            <p:cNvSpPr>
              <a:spLocks/>
            </p:cNvSpPr>
            <p:nvPr/>
          </p:nvSpPr>
          <p:spPr bwMode="invGray">
            <a:xfrm>
              <a:off x="4306" y="2111"/>
              <a:ext cx="168" cy="221"/>
            </a:xfrm>
            <a:custGeom>
              <a:avLst/>
              <a:gdLst>
                <a:gd name="T0" fmla="*/ 0 w 21713"/>
                <a:gd name="T1" fmla="*/ 0 h 21600"/>
                <a:gd name="T2" fmla="*/ 0 w 21713"/>
                <a:gd name="T3" fmla="*/ 0 h 21600"/>
                <a:gd name="T4" fmla="*/ 0 w 21713"/>
                <a:gd name="T5" fmla="*/ 0 h 21600"/>
                <a:gd name="T6" fmla="*/ 0 60000 65536"/>
                <a:gd name="T7" fmla="*/ 0 60000 65536"/>
                <a:gd name="T8" fmla="*/ 0 60000 65536"/>
                <a:gd name="T9" fmla="*/ 0 w 21713"/>
                <a:gd name="T10" fmla="*/ 0 h 21600"/>
                <a:gd name="T11" fmla="*/ 21713 w 21713"/>
                <a:gd name="T12" fmla="*/ 21600 h 21600"/>
              </a:gdLst>
              <a:ahLst/>
              <a:cxnLst>
                <a:cxn ang="T6">
                  <a:pos x="T0" y="T1"/>
                </a:cxn>
                <a:cxn ang="T7">
                  <a:pos x="T2" y="T3"/>
                </a:cxn>
                <a:cxn ang="T8">
                  <a:pos x="T4" y="T5"/>
                </a:cxn>
              </a:cxnLst>
              <a:rect l="T9" t="T10" r="T11" b="T12"/>
              <a:pathLst>
                <a:path w="21713" h="21600" fill="none" extrusionOk="0">
                  <a:moveTo>
                    <a:pt x="-1" y="0"/>
                  </a:moveTo>
                  <a:cubicBezTo>
                    <a:pt x="37" y="0"/>
                    <a:pt x="75" y="-1"/>
                    <a:pt x="114" y="0"/>
                  </a:cubicBezTo>
                  <a:cubicBezTo>
                    <a:pt x="12005" y="0"/>
                    <a:pt x="21659" y="9611"/>
                    <a:pt x="21713" y="21501"/>
                  </a:cubicBezTo>
                </a:path>
                <a:path w="21713" h="21600" stroke="0" extrusionOk="0">
                  <a:moveTo>
                    <a:pt x="-1" y="0"/>
                  </a:moveTo>
                  <a:cubicBezTo>
                    <a:pt x="37" y="0"/>
                    <a:pt x="75" y="-1"/>
                    <a:pt x="114" y="0"/>
                  </a:cubicBezTo>
                  <a:cubicBezTo>
                    <a:pt x="12005" y="0"/>
                    <a:pt x="21659" y="9611"/>
                    <a:pt x="21713" y="21501"/>
                  </a:cubicBezTo>
                  <a:lnTo>
                    <a:pt x="114" y="21600"/>
                  </a:lnTo>
                  <a:lnTo>
                    <a:pt x="-1" y="0"/>
                  </a:lnTo>
                  <a:close/>
                </a:path>
              </a:pathLst>
            </a:custGeom>
            <a:solidFill>
              <a:srgbClr val="0000FF"/>
            </a:solidFill>
            <a:ln w="63500">
              <a:solidFill>
                <a:srgbClr val="FFFF00"/>
              </a:solidFill>
              <a:round/>
              <a:headEnd/>
              <a:tailEnd/>
            </a:ln>
          </p:spPr>
          <p:txBody>
            <a:bodyPr/>
            <a:lstStyle/>
            <a:p>
              <a:endParaRPr lang="ja-JP" altLang="en-US">
                <a:solidFill>
                  <a:srgbClr val="000000"/>
                </a:solidFill>
              </a:endParaRPr>
            </a:p>
          </p:txBody>
        </p:sp>
        <p:sp>
          <p:nvSpPr>
            <p:cNvPr id="172101" name="Freeform 39"/>
            <p:cNvSpPr>
              <a:spLocks/>
            </p:cNvSpPr>
            <p:nvPr/>
          </p:nvSpPr>
          <p:spPr bwMode="invGray">
            <a:xfrm>
              <a:off x="2796" y="3111"/>
              <a:ext cx="172" cy="220"/>
            </a:xfrm>
            <a:custGeom>
              <a:avLst/>
              <a:gdLst>
                <a:gd name="T0" fmla="*/ 4 w 194"/>
                <a:gd name="T1" fmla="*/ 0 h 220"/>
                <a:gd name="T2" fmla="*/ 0 w 194"/>
                <a:gd name="T3" fmla="*/ 0 h 220"/>
                <a:gd name="T4" fmla="*/ 4 w 194"/>
                <a:gd name="T5" fmla="*/ 220 h 220"/>
                <a:gd name="T6" fmla="*/ 10 w 194"/>
                <a:gd name="T7" fmla="*/ 0 h 220"/>
                <a:gd name="T8" fmla="*/ 4 w 194"/>
                <a:gd name="T9" fmla="*/ 0 h 220"/>
                <a:gd name="T10" fmla="*/ 0 60000 65536"/>
                <a:gd name="T11" fmla="*/ 0 60000 65536"/>
                <a:gd name="T12" fmla="*/ 0 60000 65536"/>
                <a:gd name="T13" fmla="*/ 0 60000 65536"/>
                <a:gd name="T14" fmla="*/ 0 60000 65536"/>
                <a:gd name="T15" fmla="*/ 0 w 194"/>
                <a:gd name="T16" fmla="*/ 0 h 220"/>
                <a:gd name="T17" fmla="*/ 194 w 194"/>
                <a:gd name="T18" fmla="*/ 220 h 220"/>
              </a:gdLst>
              <a:ahLst/>
              <a:cxnLst>
                <a:cxn ang="T10">
                  <a:pos x="T0" y="T1"/>
                </a:cxn>
                <a:cxn ang="T11">
                  <a:pos x="T2" y="T3"/>
                </a:cxn>
                <a:cxn ang="T12">
                  <a:pos x="T4" y="T5"/>
                </a:cxn>
                <a:cxn ang="T13">
                  <a:pos x="T6" y="T7"/>
                </a:cxn>
                <a:cxn ang="T14">
                  <a:pos x="T8" y="T9"/>
                </a:cxn>
              </a:cxnLst>
              <a:rect l="T15" t="T16" r="T17" b="T18"/>
              <a:pathLst>
                <a:path w="194" h="220">
                  <a:moveTo>
                    <a:pt x="97" y="0"/>
                  </a:moveTo>
                  <a:lnTo>
                    <a:pt x="0" y="0"/>
                  </a:lnTo>
                  <a:lnTo>
                    <a:pt x="97" y="220"/>
                  </a:lnTo>
                  <a:lnTo>
                    <a:pt x="194" y="0"/>
                  </a:lnTo>
                  <a:lnTo>
                    <a:pt x="9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172102" name="Line 40"/>
            <p:cNvSpPr>
              <a:spLocks noChangeShapeType="1"/>
            </p:cNvSpPr>
            <p:nvPr/>
          </p:nvSpPr>
          <p:spPr bwMode="invGray">
            <a:xfrm>
              <a:off x="2881" y="2951"/>
              <a:ext cx="1" cy="164"/>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grpSp>
      <p:sp>
        <p:nvSpPr>
          <p:cNvPr id="756777" name="Rectangle 41"/>
          <p:cNvSpPr>
            <a:spLocks noChangeArrowheads="1"/>
          </p:cNvSpPr>
          <p:nvPr/>
        </p:nvSpPr>
        <p:spPr bwMode="invGray">
          <a:xfrm>
            <a:off x="5724525" y="3908425"/>
            <a:ext cx="385763" cy="461963"/>
          </a:xfrm>
          <a:prstGeom prst="rect">
            <a:avLst/>
          </a:prstGeom>
          <a:noFill/>
          <a:ln w="9525">
            <a:noFill/>
            <a:miter lim="800000"/>
            <a:headEnd/>
            <a:tailEnd/>
          </a:ln>
        </p:spPr>
        <p:txBody>
          <a:bodyPr wrap="none" lIns="0" tIns="0" rIns="0" bIns="0">
            <a:spAutoFit/>
          </a:bodyPr>
          <a:lstStyle/>
          <a:p>
            <a:pPr>
              <a:defRPr/>
            </a:pPr>
            <a:r>
              <a:rPr lang="ja-JP" altLang="en-US" sz="3000">
                <a:solidFill>
                  <a:srgbClr val="242F31"/>
                </a:solidFill>
                <a:effectLst>
                  <a:outerShdw blurRad="38100" dist="38100" dir="2700000" algn="tl">
                    <a:srgbClr val="000000"/>
                  </a:outerShdw>
                </a:effectLst>
                <a:latin typeface="ＭＳ Ｐゴシック" pitchFamily="50" charset="-128"/>
              </a:rPr>
              <a:t>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78" name="Rectangle 42"/>
          <p:cNvSpPr>
            <a:spLocks noChangeArrowheads="1"/>
          </p:cNvSpPr>
          <p:nvPr/>
        </p:nvSpPr>
        <p:spPr bwMode="invGray">
          <a:xfrm>
            <a:off x="5724525" y="4313238"/>
            <a:ext cx="385763" cy="461962"/>
          </a:xfrm>
          <a:prstGeom prst="rect">
            <a:avLst/>
          </a:prstGeom>
          <a:noFill/>
          <a:ln w="9525">
            <a:noFill/>
            <a:miter lim="800000"/>
            <a:headEnd/>
            <a:tailEnd/>
          </a:ln>
        </p:spPr>
        <p:txBody>
          <a:bodyPr wrap="none" lIns="0" tIns="0" rIns="0" bIns="0">
            <a:spAutoFit/>
          </a:bodyPr>
          <a:lstStyle/>
          <a:p>
            <a:pPr>
              <a:defRPr/>
            </a:pPr>
            <a:r>
              <a:rPr lang="ja-JP" altLang="en-US" sz="3000">
                <a:solidFill>
                  <a:srgbClr val="242F31"/>
                </a:solidFill>
                <a:effectLst>
                  <a:outerShdw blurRad="38100" dist="38100" dir="2700000" algn="tl">
                    <a:srgbClr val="000000"/>
                  </a:outerShdw>
                </a:effectLst>
                <a:latin typeface="ＭＳ Ｐゴシック" pitchFamily="50" charset="-128"/>
              </a:rPr>
              <a:t>酸</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79" name="Rectangle 43"/>
          <p:cNvSpPr>
            <a:spLocks noChangeArrowheads="1"/>
          </p:cNvSpPr>
          <p:nvPr/>
        </p:nvSpPr>
        <p:spPr bwMode="invGray">
          <a:xfrm>
            <a:off x="5702300" y="3886200"/>
            <a:ext cx="385763" cy="461963"/>
          </a:xfrm>
          <a:prstGeom prst="rect">
            <a:avLst/>
          </a:prstGeom>
          <a:noFill/>
          <a:ln w="9525">
            <a:noFill/>
            <a:miter lim="800000"/>
            <a:headEnd/>
            <a:tailEnd/>
          </a:ln>
        </p:spPr>
        <p:txBody>
          <a:bodyPr wrap="none" lIns="0" tIns="0" rIns="0" bIns="0">
            <a:spAutoFit/>
          </a:bodyPr>
          <a:lstStyle/>
          <a:p>
            <a:pPr>
              <a:defRPr/>
            </a:pPr>
            <a:r>
              <a:rPr lang="ja-JP" altLang="en-US" sz="3000">
                <a:solidFill>
                  <a:srgbClr val="FFFF99"/>
                </a:solidFill>
                <a:effectLst>
                  <a:outerShdw blurRad="38100" dist="38100" dir="2700000" algn="tl">
                    <a:srgbClr val="000000"/>
                  </a:outerShdw>
                </a:effectLst>
                <a:latin typeface="ＭＳ Ｐゴシック" pitchFamily="50" charset="-128"/>
              </a:rPr>
              <a:t>乳</a:t>
            </a:r>
            <a:endParaRPr lang="ja-JP" altLang="en-US" sz="2400">
              <a:solidFill>
                <a:srgbClr val="FFFF99"/>
              </a:solidFill>
              <a:effectLst>
                <a:outerShdw blurRad="38100" dist="38100" dir="2700000" algn="tl">
                  <a:srgbClr val="000000"/>
                </a:outerShdw>
              </a:effectLst>
              <a:latin typeface="ＭＳ Ｐゴシック" pitchFamily="50" charset="-128"/>
            </a:endParaRPr>
          </a:p>
        </p:txBody>
      </p:sp>
      <p:sp>
        <p:nvSpPr>
          <p:cNvPr id="756780" name="Rectangle 44"/>
          <p:cNvSpPr>
            <a:spLocks noChangeArrowheads="1"/>
          </p:cNvSpPr>
          <p:nvPr/>
        </p:nvSpPr>
        <p:spPr bwMode="invGray">
          <a:xfrm>
            <a:off x="5702300" y="4291013"/>
            <a:ext cx="385763" cy="461962"/>
          </a:xfrm>
          <a:prstGeom prst="rect">
            <a:avLst/>
          </a:prstGeom>
          <a:noFill/>
          <a:ln w="9525">
            <a:noFill/>
            <a:miter lim="800000"/>
            <a:headEnd/>
            <a:tailEnd/>
          </a:ln>
        </p:spPr>
        <p:txBody>
          <a:bodyPr wrap="none" lIns="0" tIns="0" rIns="0" bIns="0">
            <a:spAutoFit/>
          </a:bodyPr>
          <a:lstStyle/>
          <a:p>
            <a:pPr>
              <a:defRPr/>
            </a:pPr>
            <a:r>
              <a:rPr lang="ja-JP" altLang="en-US" sz="3000">
                <a:solidFill>
                  <a:srgbClr val="FFFF99"/>
                </a:solidFill>
                <a:effectLst>
                  <a:outerShdw blurRad="38100" dist="38100" dir="2700000" algn="tl">
                    <a:srgbClr val="000000"/>
                  </a:outerShdw>
                </a:effectLst>
                <a:latin typeface="ＭＳ Ｐゴシック" pitchFamily="50" charset="-128"/>
              </a:rPr>
              <a:t>酸</a:t>
            </a:r>
            <a:endParaRPr lang="ja-JP" altLang="en-US" sz="2400">
              <a:solidFill>
                <a:srgbClr val="FFFF99"/>
              </a:solidFill>
              <a:effectLst>
                <a:outerShdw blurRad="38100" dist="38100" dir="2700000" algn="tl">
                  <a:srgbClr val="000000"/>
                </a:outerShdw>
              </a:effectLst>
              <a:latin typeface="ＭＳ Ｐゴシック" pitchFamily="50" charset="-128"/>
            </a:endParaRPr>
          </a:p>
        </p:txBody>
      </p:sp>
      <p:sp>
        <p:nvSpPr>
          <p:cNvPr id="756781" name="Rectangle 45"/>
          <p:cNvSpPr>
            <a:spLocks noChangeArrowheads="1"/>
          </p:cNvSpPr>
          <p:nvPr/>
        </p:nvSpPr>
        <p:spPr bwMode="invGray">
          <a:xfrm>
            <a:off x="6734175" y="4035425"/>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242F31"/>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82" name="Rectangle 46"/>
          <p:cNvSpPr>
            <a:spLocks noChangeArrowheads="1"/>
          </p:cNvSpPr>
          <p:nvPr/>
        </p:nvSpPr>
        <p:spPr bwMode="invGray">
          <a:xfrm>
            <a:off x="6713538" y="4011613"/>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FF8455"/>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83" name="Rectangle 47"/>
          <p:cNvSpPr>
            <a:spLocks noChangeArrowheads="1"/>
          </p:cNvSpPr>
          <p:nvPr/>
        </p:nvSpPr>
        <p:spPr bwMode="invGray">
          <a:xfrm>
            <a:off x="704850" y="3775075"/>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242F31"/>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84" name="Rectangle 48"/>
          <p:cNvSpPr>
            <a:spLocks noChangeArrowheads="1"/>
          </p:cNvSpPr>
          <p:nvPr/>
        </p:nvSpPr>
        <p:spPr bwMode="invGray">
          <a:xfrm>
            <a:off x="684213" y="3752850"/>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FF8455"/>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grpSp>
        <p:nvGrpSpPr>
          <p:cNvPr id="172076" name="Group 63"/>
          <p:cNvGrpSpPr>
            <a:grpSpLocks/>
          </p:cNvGrpSpPr>
          <p:nvPr/>
        </p:nvGrpSpPr>
        <p:grpSpPr bwMode="auto">
          <a:xfrm>
            <a:off x="2700338" y="5589588"/>
            <a:ext cx="1030287" cy="485775"/>
            <a:chOff x="1596" y="3454"/>
            <a:chExt cx="649" cy="306"/>
          </a:xfrm>
        </p:grpSpPr>
        <p:sp>
          <p:nvSpPr>
            <p:cNvPr id="756785" name="Rectangle 49"/>
            <p:cNvSpPr>
              <a:spLocks noChangeArrowheads="1"/>
            </p:cNvSpPr>
            <p:nvPr/>
          </p:nvSpPr>
          <p:spPr bwMode="invGray">
            <a:xfrm>
              <a:off x="1609" y="3469"/>
              <a:ext cx="636" cy="291"/>
            </a:xfrm>
            <a:prstGeom prst="rect">
              <a:avLst/>
            </a:prstGeom>
            <a:noFill/>
            <a:ln w="9525">
              <a:noFill/>
              <a:miter lim="800000"/>
              <a:headEnd/>
              <a:tailEnd/>
            </a:ln>
          </p:spPr>
          <p:txBody>
            <a:bodyPr wrap="none" lIns="0" tIns="0" rIns="0" bIns="0">
              <a:spAutoFit/>
            </a:bodyPr>
            <a:lstStyle/>
            <a:p>
              <a:pPr>
                <a:defRPr/>
              </a:pPr>
              <a:r>
                <a:rPr lang="en-US" altLang="ja-JP" sz="3000">
                  <a:solidFill>
                    <a:srgbClr val="242F31"/>
                  </a:solidFill>
                  <a:effectLst>
                    <a:outerShdw blurRad="38100" dist="38100" dir="2700000" algn="tl">
                      <a:srgbClr val="000000"/>
                    </a:outerShdw>
                  </a:effectLst>
                  <a:latin typeface="ＭＳ Ｐゴシック" pitchFamily="50" charset="-128"/>
                </a:rPr>
                <a:t>(</a:t>
              </a:r>
              <a:r>
                <a:rPr lang="ja-JP" altLang="en-US" sz="3000">
                  <a:solidFill>
                    <a:srgbClr val="242F31"/>
                  </a:solidFill>
                  <a:effectLst>
                    <a:outerShdw blurRad="38100" dist="38100" dir="2700000" algn="tl">
                      <a:srgbClr val="000000"/>
                    </a:outerShdw>
                  </a:effectLst>
                  <a:latin typeface="ＭＳ Ｐゴシック" pitchFamily="50" charset="-128"/>
                </a:rPr>
                <a:t>食事</a:t>
              </a:r>
              <a:r>
                <a:rPr lang="en-US" altLang="ja-JP" sz="3000">
                  <a:solidFill>
                    <a:srgbClr val="242F31"/>
                  </a:solidFill>
                  <a:effectLst>
                    <a:outerShdw blurRad="38100" dist="38100" dir="2700000" algn="tl">
                      <a:srgbClr val="000000"/>
                    </a:outerShdw>
                  </a:effectLst>
                  <a:latin typeface="ＭＳ Ｐゴシック" pitchFamily="50" charset="-128"/>
                </a:rPr>
                <a:t>)</a:t>
              </a:r>
              <a:endParaRPr lang="en-US" altLang="ja-JP" sz="2400">
                <a:solidFill>
                  <a:srgbClr val="000000"/>
                </a:solidFill>
                <a:effectLst>
                  <a:outerShdw blurRad="38100" dist="38100" dir="2700000" algn="tl">
                    <a:srgbClr val="FFFFFF"/>
                  </a:outerShdw>
                </a:effectLst>
                <a:latin typeface="ＭＳ Ｐゴシック" pitchFamily="50" charset="-128"/>
              </a:endParaRPr>
            </a:p>
          </p:txBody>
        </p:sp>
        <p:sp>
          <p:nvSpPr>
            <p:cNvPr id="756786" name="Rectangle 50"/>
            <p:cNvSpPr>
              <a:spLocks noChangeArrowheads="1"/>
            </p:cNvSpPr>
            <p:nvPr/>
          </p:nvSpPr>
          <p:spPr bwMode="invGray">
            <a:xfrm>
              <a:off x="1596" y="3454"/>
              <a:ext cx="636" cy="291"/>
            </a:xfrm>
            <a:prstGeom prst="rect">
              <a:avLst/>
            </a:prstGeom>
            <a:noFill/>
            <a:ln w="9525">
              <a:noFill/>
              <a:miter lim="800000"/>
              <a:headEnd/>
              <a:tailEnd/>
            </a:ln>
          </p:spPr>
          <p:txBody>
            <a:bodyPr wrap="none" lIns="0" tIns="0" rIns="0" bIns="0">
              <a:spAutoFit/>
            </a:bodyPr>
            <a:lstStyle/>
            <a:p>
              <a:pPr>
                <a:defRPr/>
              </a:pPr>
              <a:r>
                <a:rPr lang="en-US" altLang="ja-JP" sz="3000">
                  <a:solidFill>
                    <a:srgbClr val="FFFFAA"/>
                  </a:solidFill>
                  <a:effectLst>
                    <a:outerShdw blurRad="38100" dist="38100" dir="2700000" algn="tl">
                      <a:srgbClr val="000000"/>
                    </a:outerShdw>
                  </a:effectLst>
                  <a:latin typeface="ＭＳ Ｐゴシック" pitchFamily="50" charset="-128"/>
                </a:rPr>
                <a:t>(</a:t>
              </a:r>
              <a:r>
                <a:rPr lang="ja-JP" altLang="en-US" sz="3000">
                  <a:solidFill>
                    <a:srgbClr val="FFFFAA"/>
                  </a:solidFill>
                  <a:effectLst>
                    <a:outerShdw blurRad="38100" dist="38100" dir="2700000" algn="tl">
                      <a:srgbClr val="000000"/>
                    </a:outerShdw>
                  </a:effectLst>
                  <a:latin typeface="ＭＳ Ｐゴシック" pitchFamily="50" charset="-128"/>
                </a:rPr>
                <a:t>食事</a:t>
              </a:r>
              <a:r>
                <a:rPr lang="en-US" altLang="ja-JP" sz="3000">
                  <a:solidFill>
                    <a:srgbClr val="FFFFAA"/>
                  </a:solidFill>
                  <a:effectLst>
                    <a:outerShdw blurRad="38100" dist="38100" dir="2700000" algn="tl">
                      <a:srgbClr val="000000"/>
                    </a:outerShdw>
                  </a:effectLst>
                  <a:latin typeface="ＭＳ Ｐゴシック" pitchFamily="50" charset="-128"/>
                </a:rPr>
                <a:t>)</a:t>
              </a:r>
              <a:endParaRPr lang="en-US" altLang="ja-JP" sz="2400">
                <a:solidFill>
                  <a:srgbClr val="000000"/>
                </a:solidFill>
                <a:effectLst>
                  <a:outerShdw blurRad="38100" dist="38100" dir="2700000" algn="tl">
                    <a:srgbClr val="FFFFFF"/>
                  </a:outerShdw>
                </a:effectLst>
                <a:latin typeface="ＭＳ Ｐゴシック" pitchFamily="50" charset="-128"/>
              </a:endParaRPr>
            </a:p>
          </p:txBody>
        </p:sp>
      </p:grpSp>
      <p:sp>
        <p:nvSpPr>
          <p:cNvPr id="756787" name="Rectangle 51"/>
          <p:cNvSpPr>
            <a:spLocks noChangeArrowheads="1"/>
          </p:cNvSpPr>
          <p:nvPr/>
        </p:nvSpPr>
        <p:spPr bwMode="invGray">
          <a:xfrm>
            <a:off x="6889750" y="1041400"/>
            <a:ext cx="1390650" cy="415925"/>
          </a:xfrm>
          <a:prstGeom prst="rect">
            <a:avLst/>
          </a:prstGeom>
          <a:noFill/>
          <a:ln w="9525">
            <a:noFill/>
            <a:miter lim="800000"/>
            <a:headEnd/>
            <a:tailEnd/>
          </a:ln>
        </p:spPr>
        <p:txBody>
          <a:bodyPr wrap="none" lIns="0" tIns="0" rIns="0" bIns="0">
            <a:spAutoFit/>
          </a:bodyPr>
          <a:lstStyle/>
          <a:p>
            <a:pPr>
              <a:defRPr/>
            </a:pPr>
            <a:r>
              <a:rPr lang="ja-JP" altLang="en-US" sz="2700">
                <a:solidFill>
                  <a:srgbClr val="FFBB00"/>
                </a:solidFill>
                <a:effectLst>
                  <a:outerShdw blurRad="38100" dist="38100" dir="2700000" algn="tl">
                    <a:srgbClr val="000000"/>
                  </a:outerShdw>
                </a:effectLst>
                <a:latin typeface="ＭＳ Ｐゴシック" pitchFamily="50" charset="-128"/>
              </a:rPr>
              <a:t>脂肪組織</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172078" name="Freeform 52"/>
          <p:cNvSpPr>
            <a:spLocks/>
          </p:cNvSpPr>
          <p:nvPr/>
        </p:nvSpPr>
        <p:spPr bwMode="invGray">
          <a:xfrm>
            <a:off x="6618288" y="1470025"/>
            <a:ext cx="1411287" cy="573088"/>
          </a:xfrm>
          <a:custGeom>
            <a:avLst/>
            <a:gdLst>
              <a:gd name="T0" fmla="*/ 2147483647 w 1129"/>
              <a:gd name="T1" fmla="*/ 2147483647 h 408"/>
              <a:gd name="T2" fmla="*/ 2147483647 w 1129"/>
              <a:gd name="T3" fmla="*/ 2147483647 h 408"/>
              <a:gd name="T4" fmla="*/ 2147483647 w 1129"/>
              <a:gd name="T5" fmla="*/ 2147483647 h 408"/>
              <a:gd name="T6" fmla="*/ 2147483647 w 1129"/>
              <a:gd name="T7" fmla="*/ 2147483647 h 408"/>
              <a:gd name="T8" fmla="*/ 0 w 1129"/>
              <a:gd name="T9" fmla="*/ 2147483647 h 408"/>
              <a:gd name="T10" fmla="*/ 0 w 1129"/>
              <a:gd name="T11" fmla="*/ 2147483647 h 408"/>
              <a:gd name="T12" fmla="*/ 0 w 1129"/>
              <a:gd name="T13" fmla="*/ 2147483647 h 408"/>
              <a:gd name="T14" fmla="*/ 0 w 1129"/>
              <a:gd name="T15" fmla="*/ 2147483647 h 408"/>
              <a:gd name="T16" fmla="*/ 2147483647 w 1129"/>
              <a:gd name="T17" fmla="*/ 2147483647 h 408"/>
              <a:gd name="T18" fmla="*/ 2147483647 w 1129"/>
              <a:gd name="T19" fmla="*/ 2147483647 h 408"/>
              <a:gd name="T20" fmla="*/ 2147483647 w 1129"/>
              <a:gd name="T21" fmla="*/ 2147483647 h 408"/>
              <a:gd name="T22" fmla="*/ 2147483647 w 1129"/>
              <a:gd name="T23" fmla="*/ 2147483647 h 408"/>
              <a:gd name="T24" fmla="*/ 2147483647 w 1129"/>
              <a:gd name="T25" fmla="*/ 2147483647 h 408"/>
              <a:gd name="T26" fmla="*/ 2147483647 w 1129"/>
              <a:gd name="T27" fmla="*/ 0 h 408"/>
              <a:gd name="T28" fmla="*/ 2147483647 w 1129"/>
              <a:gd name="T29" fmla="*/ 0 h 408"/>
              <a:gd name="T30" fmla="*/ 2147483647 w 1129"/>
              <a:gd name="T31" fmla="*/ 0 h 408"/>
              <a:gd name="T32" fmla="*/ 2147483647 w 1129"/>
              <a:gd name="T33" fmla="*/ 0 h 408"/>
              <a:gd name="T34" fmla="*/ 2147483647 w 1129"/>
              <a:gd name="T35" fmla="*/ 0 h 408"/>
              <a:gd name="T36" fmla="*/ 2147483647 w 1129"/>
              <a:gd name="T37" fmla="*/ 2147483647 h 408"/>
              <a:gd name="T38" fmla="*/ 2147483647 w 1129"/>
              <a:gd name="T39" fmla="*/ 2147483647 h 408"/>
              <a:gd name="T40" fmla="*/ 2147483647 w 1129"/>
              <a:gd name="T41" fmla="*/ 2147483647 h 408"/>
              <a:gd name="T42" fmla="*/ 2147483647 w 1129"/>
              <a:gd name="T43" fmla="*/ 2147483647 h 408"/>
              <a:gd name="T44" fmla="*/ 2147483647 w 1129"/>
              <a:gd name="T45" fmla="*/ 2147483647 h 408"/>
              <a:gd name="T46" fmla="*/ 2147483647 w 1129"/>
              <a:gd name="T47" fmla="*/ 2147483647 h 408"/>
              <a:gd name="T48" fmla="*/ 2147483647 w 1129"/>
              <a:gd name="T49" fmla="*/ 2147483647 h 408"/>
              <a:gd name="T50" fmla="*/ 2147483647 w 1129"/>
              <a:gd name="T51" fmla="*/ 2147483647 h 408"/>
              <a:gd name="T52" fmla="*/ 2147483647 w 1129"/>
              <a:gd name="T53" fmla="*/ 2147483647 h 408"/>
              <a:gd name="T54" fmla="*/ 2147483647 w 1129"/>
              <a:gd name="T55" fmla="*/ 2147483647 h 408"/>
              <a:gd name="T56" fmla="*/ 2147483647 w 1129"/>
              <a:gd name="T57" fmla="*/ 2147483647 h 408"/>
              <a:gd name="T58" fmla="*/ 2147483647 w 1129"/>
              <a:gd name="T59" fmla="*/ 2147483647 h 408"/>
              <a:gd name="T60" fmla="*/ 2147483647 w 1129"/>
              <a:gd name="T61" fmla="*/ 2147483647 h 408"/>
              <a:gd name="T62" fmla="*/ 2147483647 w 1129"/>
              <a:gd name="T63" fmla="*/ 2147483647 h 408"/>
              <a:gd name="T64" fmla="*/ 2147483647 w 1129"/>
              <a:gd name="T65" fmla="*/ 2147483647 h 408"/>
              <a:gd name="T66" fmla="*/ 2147483647 w 1129"/>
              <a:gd name="T67" fmla="*/ 2147483647 h 408"/>
              <a:gd name="T68" fmla="*/ 2147483647 w 1129"/>
              <a:gd name="T69" fmla="*/ 2147483647 h 408"/>
              <a:gd name="T70" fmla="*/ 2147483647 w 1129"/>
              <a:gd name="T71" fmla="*/ 2147483647 h 408"/>
              <a:gd name="T72" fmla="*/ 2147483647 w 1129"/>
              <a:gd name="T73" fmla="*/ 2147483647 h 408"/>
              <a:gd name="T74" fmla="*/ 2147483647 w 1129"/>
              <a:gd name="T75" fmla="*/ 2147483647 h 408"/>
              <a:gd name="T76" fmla="*/ 2147483647 w 1129"/>
              <a:gd name="T77" fmla="*/ 2147483647 h 408"/>
              <a:gd name="T78" fmla="*/ 2147483647 w 1129"/>
              <a:gd name="T79" fmla="*/ 2147483647 h 408"/>
              <a:gd name="T80" fmla="*/ 2147483647 w 1129"/>
              <a:gd name="T81" fmla="*/ 2147483647 h 408"/>
              <a:gd name="T82" fmla="*/ 2147483647 w 1129"/>
              <a:gd name="T83" fmla="*/ 2147483647 h 408"/>
              <a:gd name="T84" fmla="*/ 2147483647 w 1129"/>
              <a:gd name="T85" fmla="*/ 2147483647 h 408"/>
              <a:gd name="T86" fmla="*/ 2147483647 w 1129"/>
              <a:gd name="T87" fmla="*/ 2147483647 h 408"/>
              <a:gd name="T88" fmla="*/ 2147483647 w 1129"/>
              <a:gd name="T89" fmla="*/ 2147483647 h 408"/>
              <a:gd name="T90" fmla="*/ 2147483647 w 1129"/>
              <a:gd name="T91" fmla="*/ 2147483647 h 408"/>
              <a:gd name="T92" fmla="*/ 2147483647 w 1129"/>
              <a:gd name="T93" fmla="*/ 2147483647 h 408"/>
              <a:gd name="T94" fmla="*/ 2147483647 w 1129"/>
              <a:gd name="T95" fmla="*/ 2147483647 h 408"/>
              <a:gd name="T96" fmla="*/ 2147483647 w 1129"/>
              <a:gd name="T97" fmla="*/ 2147483647 h 408"/>
              <a:gd name="T98" fmla="*/ 2147483647 w 1129"/>
              <a:gd name="T99" fmla="*/ 2147483647 h 4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9"/>
              <a:gd name="T151" fmla="*/ 0 h 408"/>
              <a:gd name="T152" fmla="*/ 1129 w 1129"/>
              <a:gd name="T153" fmla="*/ 408 h 4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9" h="408">
                <a:moveTo>
                  <a:pt x="208" y="384"/>
                </a:moveTo>
                <a:lnTo>
                  <a:pt x="200" y="384"/>
                </a:lnTo>
                <a:lnTo>
                  <a:pt x="192" y="384"/>
                </a:lnTo>
                <a:lnTo>
                  <a:pt x="184" y="376"/>
                </a:lnTo>
                <a:lnTo>
                  <a:pt x="160" y="368"/>
                </a:lnTo>
                <a:lnTo>
                  <a:pt x="160" y="360"/>
                </a:lnTo>
                <a:lnTo>
                  <a:pt x="144" y="360"/>
                </a:lnTo>
                <a:lnTo>
                  <a:pt x="127" y="344"/>
                </a:lnTo>
                <a:lnTo>
                  <a:pt x="103" y="336"/>
                </a:lnTo>
                <a:lnTo>
                  <a:pt x="79" y="328"/>
                </a:lnTo>
                <a:lnTo>
                  <a:pt x="64" y="312"/>
                </a:lnTo>
                <a:lnTo>
                  <a:pt x="55" y="304"/>
                </a:lnTo>
                <a:lnTo>
                  <a:pt x="55" y="296"/>
                </a:lnTo>
                <a:lnTo>
                  <a:pt x="24" y="288"/>
                </a:lnTo>
                <a:lnTo>
                  <a:pt x="24" y="280"/>
                </a:lnTo>
                <a:lnTo>
                  <a:pt x="24" y="272"/>
                </a:lnTo>
                <a:lnTo>
                  <a:pt x="24" y="264"/>
                </a:lnTo>
                <a:lnTo>
                  <a:pt x="7" y="264"/>
                </a:lnTo>
                <a:lnTo>
                  <a:pt x="0" y="248"/>
                </a:lnTo>
                <a:lnTo>
                  <a:pt x="0" y="240"/>
                </a:lnTo>
                <a:lnTo>
                  <a:pt x="0" y="232"/>
                </a:lnTo>
                <a:lnTo>
                  <a:pt x="0" y="216"/>
                </a:lnTo>
                <a:lnTo>
                  <a:pt x="0" y="208"/>
                </a:lnTo>
                <a:lnTo>
                  <a:pt x="0" y="184"/>
                </a:lnTo>
                <a:lnTo>
                  <a:pt x="0" y="175"/>
                </a:lnTo>
                <a:lnTo>
                  <a:pt x="0" y="168"/>
                </a:lnTo>
                <a:lnTo>
                  <a:pt x="0" y="151"/>
                </a:lnTo>
                <a:lnTo>
                  <a:pt x="0" y="127"/>
                </a:lnTo>
                <a:lnTo>
                  <a:pt x="0" y="120"/>
                </a:lnTo>
                <a:lnTo>
                  <a:pt x="7" y="120"/>
                </a:lnTo>
                <a:lnTo>
                  <a:pt x="7" y="112"/>
                </a:lnTo>
                <a:lnTo>
                  <a:pt x="24" y="103"/>
                </a:lnTo>
                <a:lnTo>
                  <a:pt x="24" y="88"/>
                </a:lnTo>
                <a:lnTo>
                  <a:pt x="40" y="79"/>
                </a:lnTo>
                <a:lnTo>
                  <a:pt x="55" y="79"/>
                </a:lnTo>
                <a:lnTo>
                  <a:pt x="55" y="64"/>
                </a:lnTo>
                <a:lnTo>
                  <a:pt x="72" y="48"/>
                </a:lnTo>
                <a:lnTo>
                  <a:pt x="72" y="40"/>
                </a:lnTo>
                <a:lnTo>
                  <a:pt x="79" y="40"/>
                </a:lnTo>
                <a:lnTo>
                  <a:pt x="103" y="31"/>
                </a:lnTo>
                <a:lnTo>
                  <a:pt x="120" y="24"/>
                </a:lnTo>
                <a:lnTo>
                  <a:pt x="127" y="24"/>
                </a:lnTo>
                <a:lnTo>
                  <a:pt x="144" y="16"/>
                </a:lnTo>
                <a:lnTo>
                  <a:pt x="160" y="16"/>
                </a:lnTo>
                <a:lnTo>
                  <a:pt x="168" y="7"/>
                </a:lnTo>
                <a:lnTo>
                  <a:pt x="184" y="7"/>
                </a:lnTo>
                <a:lnTo>
                  <a:pt x="192" y="7"/>
                </a:lnTo>
                <a:lnTo>
                  <a:pt x="200" y="7"/>
                </a:lnTo>
                <a:lnTo>
                  <a:pt x="208" y="7"/>
                </a:lnTo>
                <a:lnTo>
                  <a:pt x="208" y="0"/>
                </a:lnTo>
                <a:lnTo>
                  <a:pt x="224" y="0"/>
                </a:lnTo>
                <a:lnTo>
                  <a:pt x="240" y="0"/>
                </a:lnTo>
                <a:lnTo>
                  <a:pt x="248" y="0"/>
                </a:lnTo>
                <a:lnTo>
                  <a:pt x="264" y="0"/>
                </a:lnTo>
                <a:lnTo>
                  <a:pt x="272" y="0"/>
                </a:lnTo>
                <a:lnTo>
                  <a:pt x="288" y="0"/>
                </a:lnTo>
                <a:lnTo>
                  <a:pt x="304" y="0"/>
                </a:lnTo>
                <a:lnTo>
                  <a:pt x="320" y="0"/>
                </a:lnTo>
                <a:lnTo>
                  <a:pt x="328" y="0"/>
                </a:lnTo>
                <a:lnTo>
                  <a:pt x="344" y="0"/>
                </a:lnTo>
                <a:lnTo>
                  <a:pt x="352" y="0"/>
                </a:lnTo>
                <a:lnTo>
                  <a:pt x="376" y="0"/>
                </a:lnTo>
                <a:lnTo>
                  <a:pt x="384" y="0"/>
                </a:lnTo>
                <a:lnTo>
                  <a:pt x="400" y="0"/>
                </a:lnTo>
                <a:lnTo>
                  <a:pt x="416" y="0"/>
                </a:lnTo>
                <a:lnTo>
                  <a:pt x="432" y="0"/>
                </a:lnTo>
                <a:lnTo>
                  <a:pt x="448" y="0"/>
                </a:lnTo>
                <a:lnTo>
                  <a:pt x="472" y="0"/>
                </a:lnTo>
                <a:lnTo>
                  <a:pt x="472" y="7"/>
                </a:lnTo>
                <a:lnTo>
                  <a:pt x="480" y="7"/>
                </a:lnTo>
                <a:lnTo>
                  <a:pt x="496" y="7"/>
                </a:lnTo>
                <a:lnTo>
                  <a:pt x="504" y="7"/>
                </a:lnTo>
                <a:lnTo>
                  <a:pt x="529" y="16"/>
                </a:lnTo>
                <a:lnTo>
                  <a:pt x="560" y="24"/>
                </a:lnTo>
                <a:lnTo>
                  <a:pt x="568" y="24"/>
                </a:lnTo>
                <a:lnTo>
                  <a:pt x="601" y="24"/>
                </a:lnTo>
                <a:lnTo>
                  <a:pt x="625" y="24"/>
                </a:lnTo>
                <a:lnTo>
                  <a:pt x="632" y="24"/>
                </a:lnTo>
                <a:lnTo>
                  <a:pt x="656" y="24"/>
                </a:lnTo>
                <a:lnTo>
                  <a:pt x="664" y="24"/>
                </a:lnTo>
                <a:lnTo>
                  <a:pt x="680" y="24"/>
                </a:lnTo>
                <a:lnTo>
                  <a:pt x="688" y="24"/>
                </a:lnTo>
                <a:lnTo>
                  <a:pt x="697" y="24"/>
                </a:lnTo>
                <a:lnTo>
                  <a:pt x="721" y="31"/>
                </a:lnTo>
                <a:lnTo>
                  <a:pt x="728" y="31"/>
                </a:lnTo>
                <a:lnTo>
                  <a:pt x="760" y="31"/>
                </a:lnTo>
                <a:lnTo>
                  <a:pt x="784" y="31"/>
                </a:lnTo>
                <a:lnTo>
                  <a:pt x="800" y="31"/>
                </a:lnTo>
                <a:lnTo>
                  <a:pt x="817" y="31"/>
                </a:lnTo>
                <a:lnTo>
                  <a:pt x="841" y="40"/>
                </a:lnTo>
                <a:lnTo>
                  <a:pt x="857" y="40"/>
                </a:lnTo>
                <a:lnTo>
                  <a:pt x="872" y="40"/>
                </a:lnTo>
                <a:lnTo>
                  <a:pt x="896" y="48"/>
                </a:lnTo>
                <a:lnTo>
                  <a:pt x="913" y="48"/>
                </a:lnTo>
                <a:lnTo>
                  <a:pt x="920" y="48"/>
                </a:lnTo>
                <a:lnTo>
                  <a:pt x="929" y="48"/>
                </a:lnTo>
                <a:lnTo>
                  <a:pt x="944" y="72"/>
                </a:lnTo>
                <a:lnTo>
                  <a:pt x="968" y="79"/>
                </a:lnTo>
                <a:lnTo>
                  <a:pt x="985" y="88"/>
                </a:lnTo>
                <a:lnTo>
                  <a:pt x="1001" y="112"/>
                </a:lnTo>
                <a:lnTo>
                  <a:pt x="1001" y="120"/>
                </a:lnTo>
                <a:lnTo>
                  <a:pt x="1033" y="127"/>
                </a:lnTo>
                <a:lnTo>
                  <a:pt x="1049" y="136"/>
                </a:lnTo>
                <a:lnTo>
                  <a:pt x="1057" y="151"/>
                </a:lnTo>
                <a:lnTo>
                  <a:pt x="1064" y="160"/>
                </a:lnTo>
                <a:lnTo>
                  <a:pt x="1064" y="168"/>
                </a:lnTo>
                <a:lnTo>
                  <a:pt x="1088" y="175"/>
                </a:lnTo>
                <a:lnTo>
                  <a:pt x="1097" y="175"/>
                </a:lnTo>
                <a:lnTo>
                  <a:pt x="1105" y="199"/>
                </a:lnTo>
                <a:lnTo>
                  <a:pt x="1105" y="208"/>
                </a:lnTo>
                <a:lnTo>
                  <a:pt x="1105" y="224"/>
                </a:lnTo>
                <a:lnTo>
                  <a:pt x="1121" y="240"/>
                </a:lnTo>
                <a:lnTo>
                  <a:pt x="1129" y="240"/>
                </a:lnTo>
                <a:lnTo>
                  <a:pt x="1129" y="248"/>
                </a:lnTo>
                <a:lnTo>
                  <a:pt x="1121" y="248"/>
                </a:lnTo>
                <a:lnTo>
                  <a:pt x="1105" y="264"/>
                </a:lnTo>
                <a:lnTo>
                  <a:pt x="1105" y="272"/>
                </a:lnTo>
                <a:lnTo>
                  <a:pt x="1105" y="288"/>
                </a:lnTo>
                <a:lnTo>
                  <a:pt x="1105" y="296"/>
                </a:lnTo>
                <a:lnTo>
                  <a:pt x="1105" y="304"/>
                </a:lnTo>
                <a:lnTo>
                  <a:pt x="1097" y="304"/>
                </a:lnTo>
                <a:lnTo>
                  <a:pt x="1088" y="312"/>
                </a:lnTo>
                <a:lnTo>
                  <a:pt x="1088" y="328"/>
                </a:lnTo>
                <a:lnTo>
                  <a:pt x="1073" y="336"/>
                </a:lnTo>
                <a:lnTo>
                  <a:pt x="1064" y="352"/>
                </a:lnTo>
                <a:lnTo>
                  <a:pt x="1057" y="352"/>
                </a:lnTo>
                <a:lnTo>
                  <a:pt x="1049" y="368"/>
                </a:lnTo>
                <a:lnTo>
                  <a:pt x="1033" y="384"/>
                </a:lnTo>
                <a:lnTo>
                  <a:pt x="1001" y="384"/>
                </a:lnTo>
                <a:lnTo>
                  <a:pt x="985" y="392"/>
                </a:lnTo>
                <a:lnTo>
                  <a:pt x="977" y="392"/>
                </a:lnTo>
                <a:lnTo>
                  <a:pt x="961" y="400"/>
                </a:lnTo>
                <a:lnTo>
                  <a:pt x="944" y="400"/>
                </a:lnTo>
                <a:lnTo>
                  <a:pt x="929" y="400"/>
                </a:lnTo>
                <a:lnTo>
                  <a:pt x="920" y="400"/>
                </a:lnTo>
                <a:lnTo>
                  <a:pt x="913" y="400"/>
                </a:lnTo>
                <a:lnTo>
                  <a:pt x="905" y="400"/>
                </a:lnTo>
                <a:lnTo>
                  <a:pt x="881" y="400"/>
                </a:lnTo>
                <a:lnTo>
                  <a:pt x="872" y="400"/>
                </a:lnTo>
                <a:lnTo>
                  <a:pt x="857" y="400"/>
                </a:lnTo>
                <a:lnTo>
                  <a:pt x="848" y="400"/>
                </a:lnTo>
                <a:lnTo>
                  <a:pt x="841" y="400"/>
                </a:lnTo>
                <a:lnTo>
                  <a:pt x="817" y="400"/>
                </a:lnTo>
                <a:lnTo>
                  <a:pt x="808" y="400"/>
                </a:lnTo>
                <a:lnTo>
                  <a:pt x="784" y="400"/>
                </a:lnTo>
                <a:lnTo>
                  <a:pt x="760" y="400"/>
                </a:lnTo>
                <a:lnTo>
                  <a:pt x="752" y="400"/>
                </a:lnTo>
                <a:lnTo>
                  <a:pt x="728" y="400"/>
                </a:lnTo>
                <a:lnTo>
                  <a:pt x="721" y="400"/>
                </a:lnTo>
                <a:lnTo>
                  <a:pt x="712" y="400"/>
                </a:lnTo>
                <a:lnTo>
                  <a:pt x="697" y="400"/>
                </a:lnTo>
                <a:lnTo>
                  <a:pt x="680" y="400"/>
                </a:lnTo>
                <a:lnTo>
                  <a:pt x="664" y="408"/>
                </a:lnTo>
                <a:lnTo>
                  <a:pt x="656" y="408"/>
                </a:lnTo>
                <a:lnTo>
                  <a:pt x="640" y="408"/>
                </a:lnTo>
                <a:lnTo>
                  <a:pt x="625" y="408"/>
                </a:lnTo>
                <a:lnTo>
                  <a:pt x="608" y="408"/>
                </a:lnTo>
                <a:lnTo>
                  <a:pt x="601" y="408"/>
                </a:lnTo>
                <a:lnTo>
                  <a:pt x="568" y="408"/>
                </a:lnTo>
                <a:lnTo>
                  <a:pt x="560" y="408"/>
                </a:lnTo>
                <a:lnTo>
                  <a:pt x="544" y="408"/>
                </a:lnTo>
                <a:lnTo>
                  <a:pt x="536" y="408"/>
                </a:lnTo>
                <a:lnTo>
                  <a:pt x="504" y="408"/>
                </a:lnTo>
                <a:lnTo>
                  <a:pt x="496" y="400"/>
                </a:lnTo>
                <a:lnTo>
                  <a:pt x="480" y="400"/>
                </a:lnTo>
                <a:lnTo>
                  <a:pt x="472" y="400"/>
                </a:lnTo>
                <a:lnTo>
                  <a:pt x="448" y="400"/>
                </a:lnTo>
                <a:lnTo>
                  <a:pt x="432" y="400"/>
                </a:lnTo>
                <a:lnTo>
                  <a:pt x="424" y="400"/>
                </a:lnTo>
                <a:lnTo>
                  <a:pt x="416" y="400"/>
                </a:lnTo>
                <a:lnTo>
                  <a:pt x="408" y="400"/>
                </a:lnTo>
                <a:lnTo>
                  <a:pt x="384" y="400"/>
                </a:lnTo>
                <a:lnTo>
                  <a:pt x="376" y="400"/>
                </a:lnTo>
                <a:lnTo>
                  <a:pt x="352" y="400"/>
                </a:lnTo>
                <a:lnTo>
                  <a:pt x="344" y="400"/>
                </a:lnTo>
                <a:lnTo>
                  <a:pt x="320" y="400"/>
                </a:lnTo>
                <a:lnTo>
                  <a:pt x="304" y="400"/>
                </a:lnTo>
                <a:lnTo>
                  <a:pt x="288" y="400"/>
                </a:lnTo>
                <a:lnTo>
                  <a:pt x="272" y="400"/>
                </a:lnTo>
                <a:lnTo>
                  <a:pt x="264" y="400"/>
                </a:lnTo>
                <a:lnTo>
                  <a:pt x="256" y="400"/>
                </a:lnTo>
                <a:lnTo>
                  <a:pt x="248" y="400"/>
                </a:lnTo>
                <a:lnTo>
                  <a:pt x="240" y="392"/>
                </a:lnTo>
                <a:lnTo>
                  <a:pt x="232" y="384"/>
                </a:lnTo>
                <a:lnTo>
                  <a:pt x="224" y="384"/>
                </a:lnTo>
                <a:lnTo>
                  <a:pt x="208" y="384"/>
                </a:lnTo>
                <a:close/>
              </a:path>
            </a:pathLst>
          </a:custGeom>
          <a:solidFill>
            <a:srgbClr val="FFC62A"/>
          </a:solidFill>
          <a:ln w="25400">
            <a:solidFill>
              <a:srgbClr val="404040"/>
            </a:solidFill>
            <a:round/>
            <a:headEnd/>
            <a:tailEnd/>
          </a:ln>
        </p:spPr>
        <p:txBody>
          <a:bodyPr/>
          <a:lstStyle/>
          <a:p>
            <a:endParaRPr lang="ja-JP" altLang="en-US">
              <a:solidFill>
                <a:srgbClr val="000000"/>
              </a:solidFill>
            </a:endParaRPr>
          </a:p>
        </p:txBody>
      </p:sp>
      <p:sp>
        <p:nvSpPr>
          <p:cNvPr id="172079" name="Oval 53"/>
          <p:cNvSpPr>
            <a:spLocks noChangeArrowheads="1"/>
          </p:cNvSpPr>
          <p:nvPr/>
        </p:nvSpPr>
        <p:spPr bwMode="invGray">
          <a:xfrm>
            <a:off x="6997700" y="1874838"/>
            <a:ext cx="420688" cy="100012"/>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172080" name="Oval 54"/>
          <p:cNvSpPr>
            <a:spLocks noChangeArrowheads="1"/>
          </p:cNvSpPr>
          <p:nvPr/>
        </p:nvSpPr>
        <p:spPr bwMode="invGray">
          <a:xfrm>
            <a:off x="7418388" y="1885950"/>
            <a:ext cx="400050" cy="112713"/>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172081" name="Oval 55"/>
          <p:cNvSpPr>
            <a:spLocks noChangeArrowheads="1"/>
          </p:cNvSpPr>
          <p:nvPr/>
        </p:nvSpPr>
        <p:spPr bwMode="invGray">
          <a:xfrm>
            <a:off x="7127875" y="1716088"/>
            <a:ext cx="400050" cy="112712"/>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172082" name="Oval 56"/>
          <p:cNvSpPr>
            <a:spLocks noChangeArrowheads="1"/>
          </p:cNvSpPr>
          <p:nvPr/>
        </p:nvSpPr>
        <p:spPr bwMode="invGray">
          <a:xfrm>
            <a:off x="7267575" y="1581150"/>
            <a:ext cx="420688" cy="100013"/>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172083" name="Oval 57"/>
          <p:cNvSpPr>
            <a:spLocks noChangeArrowheads="1"/>
          </p:cNvSpPr>
          <p:nvPr/>
        </p:nvSpPr>
        <p:spPr bwMode="invGray">
          <a:xfrm>
            <a:off x="6716713" y="1716088"/>
            <a:ext cx="420687" cy="112712"/>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172084" name="Oval 58"/>
          <p:cNvSpPr>
            <a:spLocks noChangeArrowheads="1"/>
          </p:cNvSpPr>
          <p:nvPr/>
        </p:nvSpPr>
        <p:spPr bwMode="invGray">
          <a:xfrm>
            <a:off x="6859588" y="1558925"/>
            <a:ext cx="407987" cy="100013"/>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172085" name="Oval 59"/>
          <p:cNvSpPr>
            <a:spLocks noChangeArrowheads="1"/>
          </p:cNvSpPr>
          <p:nvPr/>
        </p:nvSpPr>
        <p:spPr bwMode="invGray">
          <a:xfrm>
            <a:off x="7507288" y="1749425"/>
            <a:ext cx="400050" cy="101600"/>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172086" name="Line 60"/>
          <p:cNvSpPr>
            <a:spLocks noChangeShapeType="1"/>
          </p:cNvSpPr>
          <p:nvPr/>
        </p:nvSpPr>
        <p:spPr bwMode="invGray">
          <a:xfrm>
            <a:off x="5530850" y="1782763"/>
            <a:ext cx="1019175" cy="0"/>
          </a:xfrm>
          <a:prstGeom prst="line">
            <a:avLst/>
          </a:prstGeom>
          <a:noFill/>
          <a:ln w="38100">
            <a:solidFill>
              <a:srgbClr val="CCFF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56797" name="Text Box 61"/>
          <p:cNvSpPr txBox="1">
            <a:spLocks noChangeArrowheads="1"/>
          </p:cNvSpPr>
          <p:nvPr/>
        </p:nvSpPr>
        <p:spPr bwMode="invGray">
          <a:xfrm>
            <a:off x="3635375" y="3429000"/>
            <a:ext cx="1871663" cy="584200"/>
          </a:xfrm>
          <a:prstGeom prst="rect">
            <a:avLst/>
          </a:prstGeom>
          <a:noFill/>
          <a:ln w="9525">
            <a:noFill/>
            <a:miter lim="800000"/>
            <a:headEnd/>
            <a:tailEnd/>
          </a:ln>
          <a:effectLst/>
        </p:spPr>
        <p:txBody>
          <a:bodyPr>
            <a:spAutoFit/>
          </a:bodyPr>
          <a:lstStyle/>
          <a:p>
            <a:pPr algn="ctr">
              <a:defRPr/>
            </a:pPr>
            <a:r>
              <a:rPr lang="en-US" altLang="ja-JP">
                <a:solidFill>
                  <a:srgbClr val="FFFF66"/>
                </a:solidFill>
                <a:effectLst>
                  <a:outerShdw blurRad="38100" dist="38100" dir="2700000" algn="tl">
                    <a:srgbClr val="000000"/>
                  </a:outerShdw>
                </a:effectLst>
                <a:latin typeface="ＭＳ Ｐゴシック" pitchFamily="50" charset="-128"/>
              </a:rPr>
              <a:t>Plasma Glucose</a:t>
            </a:r>
          </a:p>
          <a:p>
            <a:pPr algn="ctr">
              <a:defRPr/>
            </a:pPr>
            <a:r>
              <a:rPr lang="en-US" altLang="ja-JP">
                <a:solidFill>
                  <a:srgbClr val="FFFF66"/>
                </a:solidFill>
                <a:effectLst>
                  <a:outerShdw blurRad="38100" dist="38100" dir="2700000" algn="tl">
                    <a:srgbClr val="000000"/>
                  </a:outerShdw>
                </a:effectLst>
                <a:latin typeface="ＭＳ Ｐゴシック" pitchFamily="50" charset="-128"/>
              </a:rPr>
              <a:t>Blood Glucose</a:t>
            </a:r>
          </a:p>
        </p:txBody>
      </p:sp>
      <p:grpSp>
        <p:nvGrpSpPr>
          <p:cNvPr id="172088" name="Group 68"/>
          <p:cNvGrpSpPr>
            <a:grpSpLocks/>
          </p:cNvGrpSpPr>
          <p:nvPr/>
        </p:nvGrpSpPr>
        <p:grpSpPr bwMode="auto">
          <a:xfrm>
            <a:off x="4787900" y="2060575"/>
            <a:ext cx="2806700" cy="812800"/>
            <a:chOff x="3016" y="1298"/>
            <a:chExt cx="1768" cy="512"/>
          </a:xfrm>
        </p:grpSpPr>
        <p:sp>
          <p:nvSpPr>
            <p:cNvPr id="172093" name="AutoShape 66"/>
            <p:cNvSpPr>
              <a:spLocks noChangeArrowheads="1"/>
            </p:cNvSpPr>
            <p:nvPr/>
          </p:nvSpPr>
          <p:spPr bwMode="auto">
            <a:xfrm>
              <a:off x="3016" y="1298"/>
              <a:ext cx="1361" cy="3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17694720 60000 65536"/>
                <a:gd name="T11" fmla="*/ 5898240 60000 65536"/>
                <a:gd name="T12" fmla="*/ 5898240 60000 65536"/>
                <a:gd name="T13" fmla="*/ 5898240 60000 65536"/>
                <a:gd name="T14" fmla="*/ 0 60000 65536"/>
                <a:gd name="T15" fmla="*/ 0 w 21600"/>
                <a:gd name="T16" fmla="*/ 8294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solidFill>
                  <a:srgbClr val="000000"/>
                </a:solidFill>
              </a:endParaRPr>
            </a:p>
          </p:txBody>
        </p:sp>
        <p:sp>
          <p:nvSpPr>
            <p:cNvPr id="756803" name="Text Box 67"/>
            <p:cNvSpPr txBox="1">
              <a:spLocks noChangeArrowheads="1"/>
            </p:cNvSpPr>
            <p:nvPr/>
          </p:nvSpPr>
          <p:spPr bwMode="auto">
            <a:xfrm>
              <a:off x="3923" y="1480"/>
              <a:ext cx="861" cy="33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sz="2800">
                  <a:solidFill>
                    <a:srgbClr val="FFFF99"/>
                  </a:solidFill>
                  <a:effectLst>
                    <a:outerShdw blurRad="38100" dist="38100" dir="2700000" algn="tl">
                      <a:srgbClr val="000000"/>
                    </a:outerShdw>
                  </a:effectLst>
                  <a:latin typeface="ＭＳ Ｐゴシック" pitchFamily="50" charset="-128"/>
                </a:rPr>
                <a:t>尿糖</a:t>
              </a:r>
            </a:p>
          </p:txBody>
        </p:sp>
      </p:grpSp>
      <p:sp>
        <p:nvSpPr>
          <p:cNvPr id="67" name="テキスト ボックス 66"/>
          <p:cNvSpPr txBox="1"/>
          <p:nvPr/>
        </p:nvSpPr>
        <p:spPr>
          <a:xfrm>
            <a:off x="236538" y="860425"/>
            <a:ext cx="2632075" cy="1730375"/>
          </a:xfrm>
          <a:prstGeom prst="rect">
            <a:avLst/>
          </a:prstGeom>
        </p:spPr>
        <p:style>
          <a:lnRef idx="2">
            <a:schemeClr val="accent2"/>
          </a:lnRef>
          <a:fillRef idx="1">
            <a:schemeClr val="lt1"/>
          </a:fillRef>
          <a:effectRef idx="0">
            <a:schemeClr val="accent2"/>
          </a:effectRef>
          <a:fontRef idx="minor">
            <a:schemeClr val="dk1"/>
          </a:fontRef>
        </p:style>
        <p:txBody>
          <a:bodyPr/>
          <a:lstStyle/>
          <a:p>
            <a:pPr>
              <a:lnSpc>
                <a:spcPts val="2400"/>
              </a:lnSpc>
              <a:defRPr/>
            </a:pPr>
            <a:r>
              <a:rPr lang="ja-JP" altLang="en-US" sz="2400" dirty="0">
                <a:ln w="18000">
                  <a:noFill/>
                  <a:prstDash val="solid"/>
                  <a:miter lim="800000"/>
                </a:ln>
                <a:solidFill>
                  <a:srgbClr val="FF0000"/>
                </a:solidFill>
                <a:effectLst>
                  <a:outerShdw blurRad="50800" dist="38100" dir="2700000" algn="tl" rotWithShape="0">
                    <a:prstClr val="black">
                      <a:alpha val="40000"/>
                    </a:prstClr>
                  </a:outerShdw>
                </a:effectLst>
                <a:latin typeface="ＭＳ Ｐゴシック" pitchFamily="50" charset="-128"/>
              </a:rPr>
              <a:t>血糖値は制御された値であり制御機構が正常なら全く血糖は上昇しない！</a:t>
            </a:r>
          </a:p>
        </p:txBody>
      </p:sp>
      <p:sp>
        <p:nvSpPr>
          <p:cNvPr id="172090" name="Freeform 35"/>
          <p:cNvSpPr>
            <a:spLocks/>
          </p:cNvSpPr>
          <p:nvPr/>
        </p:nvSpPr>
        <p:spPr bwMode="auto">
          <a:xfrm rot="-1081833">
            <a:off x="5270500" y="5489575"/>
            <a:ext cx="273050" cy="349250"/>
          </a:xfrm>
          <a:custGeom>
            <a:avLst/>
            <a:gdLst>
              <a:gd name="T0" fmla="*/ 2147483647 w 193"/>
              <a:gd name="T1" fmla="*/ 0 h 220"/>
              <a:gd name="T2" fmla="*/ 0 w 193"/>
              <a:gd name="T3" fmla="*/ 0 h 220"/>
              <a:gd name="T4" fmla="*/ 2147483647 w 193"/>
              <a:gd name="T5" fmla="*/ 2147483647 h 220"/>
              <a:gd name="T6" fmla="*/ 2147483647 w 193"/>
              <a:gd name="T7" fmla="*/ 0 h 220"/>
              <a:gd name="T8" fmla="*/ 2147483647 w 193"/>
              <a:gd name="T9" fmla="*/ 0 h 220"/>
              <a:gd name="T10" fmla="*/ 0 60000 65536"/>
              <a:gd name="T11" fmla="*/ 0 60000 65536"/>
              <a:gd name="T12" fmla="*/ 0 60000 65536"/>
              <a:gd name="T13" fmla="*/ 0 60000 65536"/>
              <a:gd name="T14" fmla="*/ 0 60000 65536"/>
              <a:gd name="T15" fmla="*/ 0 w 193"/>
              <a:gd name="T16" fmla="*/ 0 h 220"/>
              <a:gd name="T17" fmla="*/ 193 w 193"/>
              <a:gd name="T18" fmla="*/ 220 h 220"/>
            </a:gdLst>
            <a:ahLst/>
            <a:cxnLst>
              <a:cxn ang="T10">
                <a:pos x="T0" y="T1"/>
              </a:cxn>
              <a:cxn ang="T11">
                <a:pos x="T2" y="T3"/>
              </a:cxn>
              <a:cxn ang="T12">
                <a:pos x="T4" y="T5"/>
              </a:cxn>
              <a:cxn ang="T13">
                <a:pos x="T6" y="T7"/>
              </a:cxn>
              <a:cxn ang="T14">
                <a:pos x="T8" y="T9"/>
              </a:cxn>
            </a:cxnLst>
            <a:rect l="T15" t="T16" r="T17" b="T18"/>
            <a:pathLst>
              <a:path w="193" h="220">
                <a:moveTo>
                  <a:pt x="96" y="0"/>
                </a:moveTo>
                <a:lnTo>
                  <a:pt x="0" y="0"/>
                </a:lnTo>
                <a:lnTo>
                  <a:pt x="96" y="220"/>
                </a:lnTo>
                <a:lnTo>
                  <a:pt x="193" y="0"/>
                </a:lnTo>
                <a:lnTo>
                  <a:pt x="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172091" name="Line 36"/>
          <p:cNvSpPr>
            <a:spLocks noChangeShapeType="1"/>
          </p:cNvSpPr>
          <p:nvPr/>
        </p:nvSpPr>
        <p:spPr bwMode="auto">
          <a:xfrm>
            <a:off x="4921250" y="4198938"/>
            <a:ext cx="431800" cy="1309687"/>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0" name="テキスト ボックス 69"/>
          <p:cNvSpPr txBox="1"/>
          <p:nvPr/>
        </p:nvSpPr>
        <p:spPr>
          <a:xfrm>
            <a:off x="5184775" y="5908675"/>
            <a:ext cx="3614738" cy="830263"/>
          </a:xfrm>
          <a:prstGeom prst="rect">
            <a:avLst/>
          </a:prstGeom>
          <a:noFill/>
        </p:spPr>
        <p:txBody>
          <a:bodyPr wrap="none">
            <a:spAutoFit/>
          </a:bodyPr>
          <a:lstStyle/>
          <a:p>
            <a:pPr>
              <a:defRPr/>
            </a:pPr>
            <a:r>
              <a:rPr lang="en-US" altLang="ja-JP" sz="2400" dirty="0">
                <a:solidFill>
                  <a:srgbClr val="DAEDEF">
                    <a:lumMod val="75000"/>
                  </a:srgbClr>
                </a:solidFill>
                <a:effectLst>
                  <a:outerShdw blurRad="38100" dist="38100" dir="2700000" algn="tl">
                    <a:srgbClr val="000000">
                      <a:alpha val="43137"/>
                    </a:srgbClr>
                  </a:outerShdw>
                </a:effectLst>
                <a:latin typeface="ＭＳ Ｐゴシック" pitchFamily="50" charset="-128"/>
              </a:rPr>
              <a:t>40g/</a:t>
            </a:r>
            <a:r>
              <a:rPr lang="ja-JP" altLang="en-US" sz="2400" dirty="0">
                <a:solidFill>
                  <a:srgbClr val="DAEDEF">
                    <a:lumMod val="75000"/>
                  </a:srgbClr>
                </a:solidFill>
                <a:effectLst>
                  <a:outerShdw blurRad="38100" dist="38100" dir="2700000" algn="tl">
                    <a:srgbClr val="000000">
                      <a:alpha val="43137"/>
                    </a:srgbClr>
                  </a:outerShdw>
                </a:effectLst>
                <a:latin typeface="ＭＳ Ｐゴシック" pitchFamily="50" charset="-128"/>
              </a:rPr>
              <a:t>日</a:t>
            </a:r>
            <a:r>
              <a:rPr lang="ja-JP" altLang="en-US" sz="2400" dirty="0">
                <a:solidFill>
                  <a:srgbClr val="FFFFDC"/>
                </a:solidFill>
              </a:rPr>
              <a:t>　その他のブドウ糖</a:t>
            </a:r>
            <a:endParaRPr lang="en-US" altLang="ja-JP" sz="2400" dirty="0">
              <a:solidFill>
                <a:srgbClr val="FFFFDC"/>
              </a:solidFill>
            </a:endParaRPr>
          </a:p>
          <a:p>
            <a:pPr>
              <a:defRPr/>
            </a:pPr>
            <a:r>
              <a:rPr lang="en-US" altLang="ja-JP" sz="2400" dirty="0">
                <a:solidFill>
                  <a:srgbClr val="FFFFDC"/>
                </a:solidFill>
              </a:rPr>
              <a:t>	</a:t>
            </a:r>
            <a:r>
              <a:rPr lang="ja-JP" altLang="en-US" sz="2400" dirty="0">
                <a:solidFill>
                  <a:srgbClr val="FFFFDC"/>
                </a:solidFill>
              </a:rPr>
              <a:t>　のみ用いる組織</a:t>
            </a:r>
          </a:p>
        </p:txBody>
      </p:sp>
    </p:spTree>
    <p:extLst>
      <p:ext uri="{BB962C8B-B14F-4D97-AF65-F5344CB8AC3E}">
        <p14:creationId xmlns:p14="http://schemas.microsoft.com/office/powerpoint/2010/main" val="34664701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1475" y="243215"/>
            <a:ext cx="3762568" cy="523220"/>
          </a:xfrm>
          <a:prstGeom prst="rect">
            <a:avLst/>
          </a:prstGeom>
          <a:noFill/>
        </p:spPr>
        <p:txBody>
          <a:bodyPr wrap="none" rtlCol="0">
            <a:spAutoFit/>
          </a:bodyPr>
          <a:lstStyle/>
          <a:p>
            <a:r>
              <a:rPr lang="en-US" altLang="ja-JP" sz="2800" dirty="0" smtClean="0">
                <a:solidFill>
                  <a:srgbClr val="000000"/>
                </a:solidFill>
              </a:rPr>
              <a:t>75g</a:t>
            </a:r>
            <a:r>
              <a:rPr lang="ja-JP" altLang="en-US" sz="2800" dirty="0" smtClean="0">
                <a:solidFill>
                  <a:srgbClr val="000000"/>
                </a:solidFill>
              </a:rPr>
              <a:t>ブドウ糖負荷</a:t>
            </a:r>
            <a:r>
              <a:rPr lang="en-US" altLang="ja-JP" sz="2800" dirty="0" smtClean="0">
                <a:solidFill>
                  <a:srgbClr val="000000"/>
                </a:solidFill>
              </a:rPr>
              <a:t>(</a:t>
            </a:r>
            <a:r>
              <a:rPr lang="ja-JP" altLang="en-US" sz="2800" dirty="0" smtClean="0">
                <a:solidFill>
                  <a:srgbClr val="000000"/>
                </a:solidFill>
              </a:rPr>
              <a:t>試験</a:t>
            </a:r>
            <a:r>
              <a:rPr lang="en-US" altLang="ja-JP" sz="2800" dirty="0" smtClean="0">
                <a:solidFill>
                  <a:srgbClr val="000000"/>
                </a:solidFill>
              </a:rPr>
              <a:t>)</a:t>
            </a:r>
            <a:endParaRPr lang="ja-JP" altLang="en-US" sz="2800" dirty="0">
              <a:solidFill>
                <a:srgbClr val="000000"/>
              </a:solidFill>
            </a:endParaRPr>
          </a:p>
        </p:txBody>
      </p:sp>
      <p:sp>
        <p:nvSpPr>
          <p:cNvPr id="3" name="テキスト ボックス 2"/>
          <p:cNvSpPr txBox="1"/>
          <p:nvPr/>
        </p:nvSpPr>
        <p:spPr>
          <a:xfrm>
            <a:off x="5143500" y="496878"/>
            <a:ext cx="3656770" cy="1015663"/>
          </a:xfrm>
          <a:prstGeom prst="rect">
            <a:avLst/>
          </a:prstGeom>
          <a:noFill/>
        </p:spPr>
        <p:txBody>
          <a:bodyPr wrap="none" rtlCol="0">
            <a:spAutoFit/>
          </a:bodyPr>
          <a:lstStyle/>
          <a:p>
            <a:r>
              <a:rPr lang="ja-JP" altLang="en-US" sz="2000" dirty="0" smtClean="0">
                <a:solidFill>
                  <a:srgbClr val="000000"/>
                </a:solidFill>
              </a:rPr>
              <a:t>血糖上昇は</a:t>
            </a:r>
            <a:endParaRPr lang="en-US" altLang="ja-JP" sz="2000" dirty="0" smtClean="0">
              <a:solidFill>
                <a:srgbClr val="000000"/>
              </a:solidFill>
            </a:endParaRPr>
          </a:p>
          <a:p>
            <a:r>
              <a:rPr lang="en-US" altLang="ja-JP" sz="2000" dirty="0" smtClean="0">
                <a:solidFill>
                  <a:srgbClr val="000000"/>
                </a:solidFill>
              </a:rPr>
              <a:t>75000mg÷150dl=500mg/dl</a:t>
            </a:r>
          </a:p>
          <a:p>
            <a:r>
              <a:rPr lang="en-US" altLang="ja-JP" sz="2000" dirty="0" smtClean="0">
                <a:solidFill>
                  <a:srgbClr val="000000"/>
                </a:solidFill>
              </a:rPr>
              <a:t>60kg</a:t>
            </a:r>
            <a:r>
              <a:rPr lang="ja-JP" altLang="en-US" sz="2000" dirty="0" smtClean="0">
                <a:solidFill>
                  <a:srgbClr val="000000"/>
                </a:solidFill>
              </a:rPr>
              <a:t>体重</a:t>
            </a:r>
            <a:r>
              <a:rPr lang="en-US" altLang="ja-JP" sz="2000" dirty="0" smtClean="0">
                <a:solidFill>
                  <a:srgbClr val="000000"/>
                </a:solidFill>
              </a:rPr>
              <a:t>25%</a:t>
            </a:r>
            <a:r>
              <a:rPr lang="ja-JP" altLang="en-US" sz="2000" dirty="0" smtClean="0">
                <a:solidFill>
                  <a:srgbClr val="000000"/>
                </a:solidFill>
              </a:rPr>
              <a:t>が分布スペース</a:t>
            </a:r>
          </a:p>
        </p:txBody>
      </p:sp>
      <p:sp>
        <p:nvSpPr>
          <p:cNvPr id="88064" name="テキスト ボックス 88063"/>
          <p:cNvSpPr txBox="1"/>
          <p:nvPr/>
        </p:nvSpPr>
        <p:spPr>
          <a:xfrm>
            <a:off x="552450" y="1076325"/>
            <a:ext cx="3034805" cy="338554"/>
          </a:xfrm>
          <a:prstGeom prst="rect">
            <a:avLst/>
          </a:prstGeom>
          <a:noFill/>
        </p:spPr>
        <p:txBody>
          <a:bodyPr wrap="none" rtlCol="0">
            <a:spAutoFit/>
          </a:bodyPr>
          <a:lstStyle/>
          <a:p>
            <a:r>
              <a:rPr lang="ja-JP" altLang="en-US" dirty="0" smtClean="0">
                <a:solidFill>
                  <a:srgbClr val="000000"/>
                </a:solidFill>
              </a:rPr>
              <a:t>〇</a:t>
            </a:r>
            <a:r>
              <a:rPr lang="en-US" altLang="ja-JP" dirty="0" smtClean="0">
                <a:solidFill>
                  <a:srgbClr val="000000"/>
                </a:solidFill>
              </a:rPr>
              <a:t>: </a:t>
            </a:r>
            <a:r>
              <a:rPr lang="ja-JP" altLang="en-US" dirty="0">
                <a:solidFill>
                  <a:srgbClr val="000000"/>
                </a:solidFill>
              </a:rPr>
              <a:t>耐</a:t>
            </a:r>
            <a:r>
              <a:rPr lang="ja-JP" altLang="en-US" dirty="0" smtClean="0">
                <a:solidFill>
                  <a:srgbClr val="000000"/>
                </a:solidFill>
              </a:rPr>
              <a:t>糖能異常</a:t>
            </a:r>
            <a:r>
              <a:rPr lang="en-US" altLang="ja-JP" dirty="0" smtClean="0">
                <a:solidFill>
                  <a:srgbClr val="000000"/>
                </a:solidFill>
              </a:rPr>
              <a:t>, </a:t>
            </a:r>
            <a:r>
              <a:rPr lang="ja-JP" altLang="en-US" dirty="0" smtClean="0">
                <a:solidFill>
                  <a:srgbClr val="000000"/>
                </a:solidFill>
              </a:rPr>
              <a:t>●</a:t>
            </a:r>
            <a:r>
              <a:rPr lang="en-US" altLang="ja-JP" dirty="0" smtClean="0">
                <a:solidFill>
                  <a:srgbClr val="000000"/>
                </a:solidFill>
              </a:rPr>
              <a:t>: </a:t>
            </a:r>
            <a:r>
              <a:rPr lang="ja-JP" altLang="en-US" dirty="0" smtClean="0">
                <a:solidFill>
                  <a:srgbClr val="000000"/>
                </a:solidFill>
              </a:rPr>
              <a:t>耐糖能正常</a:t>
            </a:r>
            <a:endParaRPr lang="ja-JP" altLang="en-US" dirty="0">
              <a:solidFill>
                <a:srgbClr val="000000"/>
              </a:solidFill>
            </a:endParaRPr>
          </a:p>
        </p:txBody>
      </p:sp>
      <p:sp>
        <p:nvSpPr>
          <p:cNvPr id="158" name="Rectangle 4"/>
          <p:cNvSpPr>
            <a:spLocks noChangeArrowheads="1"/>
          </p:cNvSpPr>
          <p:nvPr/>
        </p:nvSpPr>
        <p:spPr bwMode="auto">
          <a:xfrm>
            <a:off x="277813" y="6183313"/>
            <a:ext cx="8613775"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ja-JP" sz="1200" b="0">
                <a:solidFill>
                  <a:srgbClr val="000000"/>
                </a:solidFill>
              </a:rPr>
              <a:t>Abdul-Ghani MA, Matsuda M, Sabbah M, Jenkinson CP, Richardson DK, Kaku K, DeFronzo RA: The Relative Contributions of Insulin Resistance and Beta Cell Failure to the Transition from Normal to Impaired Glucose Tolerance Varies in Different Ethnic Groups. (Diab Met Syn Res Rev 1: 105–112, 2007.)</a:t>
            </a:r>
          </a:p>
        </p:txBody>
      </p:sp>
      <p:pic>
        <p:nvPicPr>
          <p:cNvPr id="15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0" y="1609725"/>
            <a:ext cx="3996578" cy="45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 name="正方形/長方形 2"/>
          <p:cNvSpPr>
            <a:spLocks noChangeArrowheads="1"/>
          </p:cNvSpPr>
          <p:nvPr/>
        </p:nvSpPr>
        <p:spPr bwMode="auto">
          <a:xfrm>
            <a:off x="719138" y="1509713"/>
            <a:ext cx="2249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800" b="0">
                <a:solidFill>
                  <a:srgbClr val="000000"/>
                </a:solidFill>
              </a:rPr>
              <a:t>Mexican Americans </a:t>
            </a:r>
            <a:endParaRPr lang="ja-JP" altLang="en-US" sz="1800" b="0">
              <a:solidFill>
                <a:srgbClr val="000000"/>
              </a:solidFill>
            </a:endParaRPr>
          </a:p>
        </p:txBody>
      </p:sp>
      <p:sp>
        <p:nvSpPr>
          <p:cNvPr id="161" name="正方形/長方形 3"/>
          <p:cNvSpPr>
            <a:spLocks noChangeArrowheads="1"/>
          </p:cNvSpPr>
          <p:nvPr/>
        </p:nvSpPr>
        <p:spPr bwMode="auto">
          <a:xfrm>
            <a:off x="719138" y="5089525"/>
            <a:ext cx="1184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800" b="0">
                <a:solidFill>
                  <a:srgbClr val="000000"/>
                </a:solidFill>
              </a:rPr>
              <a:t>Japanese</a:t>
            </a:r>
            <a:endParaRPr lang="ja-JP" altLang="en-US" sz="1800" b="0">
              <a:solidFill>
                <a:srgbClr val="000000"/>
              </a:solidFill>
            </a:endParaRPr>
          </a:p>
        </p:txBody>
      </p:sp>
      <p:sp>
        <p:nvSpPr>
          <p:cNvPr id="162" name="正方形/長方形 4"/>
          <p:cNvSpPr>
            <a:spLocks noChangeArrowheads="1"/>
          </p:cNvSpPr>
          <p:nvPr/>
        </p:nvSpPr>
        <p:spPr bwMode="auto">
          <a:xfrm>
            <a:off x="719138" y="3244850"/>
            <a:ext cx="78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800" b="0">
                <a:solidFill>
                  <a:srgbClr val="000000"/>
                </a:solidFill>
              </a:rPr>
              <a:t>Arabs</a:t>
            </a:r>
            <a:endParaRPr lang="ja-JP" altLang="en-US" sz="1800" b="0">
              <a:solidFill>
                <a:srgbClr val="000000"/>
              </a:solidFill>
            </a:endParaRPr>
          </a:p>
        </p:txBody>
      </p:sp>
      <p:sp>
        <p:nvSpPr>
          <p:cNvPr id="88065" name="角丸四角形 88064"/>
          <p:cNvSpPr/>
          <p:nvPr/>
        </p:nvSpPr>
        <p:spPr bwMode="auto">
          <a:xfrm>
            <a:off x="5133975" y="1512541"/>
            <a:ext cx="400050" cy="4554884"/>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ja-JP" altLang="en-US" sz="2400" b="0" smtClean="0">
              <a:noFill/>
              <a:latin typeface="Times New Roman" pitchFamily="16" charset="0"/>
            </a:endParaRPr>
          </a:p>
        </p:txBody>
      </p:sp>
      <p:sp>
        <p:nvSpPr>
          <p:cNvPr id="4" name="テキスト ボックス 3"/>
          <p:cNvSpPr txBox="1"/>
          <p:nvPr/>
        </p:nvSpPr>
        <p:spPr>
          <a:xfrm>
            <a:off x="0" y="2171700"/>
            <a:ext cx="184731" cy="338554"/>
          </a:xfrm>
          <a:prstGeom prst="rect">
            <a:avLst/>
          </a:prstGeom>
          <a:noFill/>
        </p:spPr>
        <p:txBody>
          <a:bodyPr wrap="none" rtlCol="0">
            <a:spAutoFit/>
          </a:bodyPr>
          <a:lstStyle/>
          <a:p>
            <a:endParaRPr kumimoji="1" lang="ja-JP" altLang="en-US" dirty="0"/>
          </a:p>
        </p:txBody>
      </p:sp>
      <p:sp>
        <p:nvSpPr>
          <p:cNvPr id="5" name="四角形吹き出し 4"/>
          <p:cNvSpPr/>
          <p:nvPr/>
        </p:nvSpPr>
        <p:spPr bwMode="auto">
          <a:xfrm>
            <a:off x="719138" y="1245602"/>
            <a:ext cx="8081132" cy="4307473"/>
          </a:xfrm>
          <a:prstGeom prst="wedgeRectCallou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4800" b="0" i="0" u="none" strike="noStrike" cap="none" normalizeH="0" baseline="0" dirty="0" smtClean="0">
                <a:ln>
                  <a:noFill/>
                </a:ln>
                <a:effectLst/>
                <a:latin typeface="Times New Roman" pitchFamily="16" charset="0"/>
              </a:rPr>
              <a:t>インスリンさえ十分でれば、血糖は上昇しないはずなのだが</a:t>
            </a:r>
            <a:r>
              <a:rPr kumimoji="0" lang="ja-JP" altLang="en-US" sz="4800" b="0" i="0" u="none" strike="noStrike" cap="none" normalizeH="0" baseline="0" dirty="0" err="1" smtClean="0">
                <a:ln>
                  <a:noFill/>
                </a:ln>
                <a:effectLst/>
                <a:latin typeface="Times New Roman" pitchFamily="16" charset="0"/>
              </a:rPr>
              <a:t>．．．</a:t>
            </a:r>
            <a:endParaRPr kumimoji="0" lang="en-US" altLang="ja-JP" sz="4800" b="0" i="0" u="none" strike="noStrike" cap="none" normalizeH="0" baseline="0" dirty="0" smtClean="0">
              <a:ln>
                <a:noFill/>
              </a:ln>
              <a:effectLst/>
              <a:latin typeface="Times New Roman" pitchFamily="16"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4800" b="0" i="0" u="none" strike="noStrike" cap="none" normalizeH="0" baseline="0" dirty="0" smtClean="0">
              <a:ln>
                <a:noFill/>
              </a:ln>
              <a:effectLst/>
              <a:latin typeface="Times New Roman" pitchFamily="16"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4800" b="0" dirty="0" smtClean="0">
                <a:solidFill>
                  <a:srgbClr val="FF0000"/>
                </a:solidFill>
                <a:latin typeface="Times New Roman" pitchFamily="16" charset="0"/>
              </a:rPr>
              <a:t>（インスリンが十分出ていない）</a:t>
            </a:r>
            <a:endParaRPr kumimoji="0" lang="ja-JP" altLang="en-US" sz="4800" b="0" i="0" u="none" strike="noStrike" cap="none" normalizeH="0" baseline="0" dirty="0" smtClean="0">
              <a:ln>
                <a:noFill/>
              </a:ln>
              <a:solidFill>
                <a:srgbClr val="FF0000"/>
              </a:solidFill>
              <a:effectLst/>
              <a:latin typeface="Times New Roman" pitchFamily="16" charset="0"/>
            </a:endParaRPr>
          </a:p>
        </p:txBody>
      </p:sp>
    </p:spTree>
    <p:extLst>
      <p:ext uri="{BB962C8B-B14F-4D97-AF65-F5344CB8AC3E}">
        <p14:creationId xmlns:p14="http://schemas.microsoft.com/office/powerpoint/2010/main" val="24203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288" y="752475"/>
            <a:ext cx="8258175" cy="2800767"/>
          </a:xfrm>
          <a:prstGeom prst="rect">
            <a:avLst/>
          </a:prstGeom>
          <a:noFill/>
        </p:spPr>
        <p:txBody>
          <a:bodyPr>
            <a:spAutoFit/>
          </a:bodyPr>
          <a:lstStyle/>
          <a:p>
            <a:pPr>
              <a:defRPr/>
            </a:pPr>
            <a:r>
              <a:rPr lang="en-US" altLang="ja-JP" sz="4400" dirty="0">
                <a:solidFill>
                  <a:srgbClr val="FFFFFF"/>
                </a:solidFill>
              </a:rPr>
              <a:t>MCR </a:t>
            </a:r>
            <a:r>
              <a:rPr lang="en-US" altLang="ja-JP" sz="4400" dirty="0" smtClean="0">
                <a:solidFill>
                  <a:srgbClr val="FFFFFF"/>
                </a:solidFill>
              </a:rPr>
              <a:t>(</a:t>
            </a:r>
            <a:r>
              <a:rPr lang="ja-JP" altLang="en-US" sz="4000" dirty="0" smtClean="0">
                <a:solidFill>
                  <a:srgbClr val="FFFFFF"/>
                </a:solidFill>
              </a:rPr>
              <a:t>ブドウ糖代謝クリアランス率</a:t>
            </a:r>
            <a:r>
              <a:rPr lang="en-US" altLang="ja-JP" sz="4400" dirty="0" smtClean="0">
                <a:solidFill>
                  <a:srgbClr val="FFFFFF"/>
                </a:solidFill>
              </a:rPr>
              <a:t>)</a:t>
            </a:r>
            <a:endParaRPr lang="en-US" altLang="ja-JP" sz="4400" dirty="0">
              <a:solidFill>
                <a:srgbClr val="FFFFFF"/>
              </a:solidFill>
            </a:endParaRPr>
          </a:p>
          <a:p>
            <a:pPr>
              <a:defRPr/>
            </a:pPr>
            <a:r>
              <a:rPr lang="en-US" altLang="ja-JP" sz="4400" dirty="0">
                <a:solidFill>
                  <a:srgbClr val="FFFFFF"/>
                </a:solidFill>
              </a:rPr>
              <a:t>	</a:t>
            </a:r>
            <a:r>
              <a:rPr lang="ja-JP" altLang="en-US" sz="4400" dirty="0" smtClean="0">
                <a:solidFill>
                  <a:srgbClr val="FFFFFF"/>
                </a:solidFill>
              </a:rPr>
              <a:t>ブドウ糖投与量</a:t>
            </a:r>
            <a:r>
              <a:rPr lang="en-US" altLang="ja-JP" sz="4400" dirty="0" smtClean="0">
                <a:solidFill>
                  <a:srgbClr val="BBE0E3">
                    <a:lumMod val="75000"/>
                  </a:srgbClr>
                </a:solidFill>
              </a:rPr>
              <a:t>(75g)</a:t>
            </a:r>
          </a:p>
          <a:p>
            <a:pPr>
              <a:defRPr/>
            </a:pPr>
            <a:r>
              <a:rPr lang="en-US" altLang="ja-JP" sz="4400" dirty="0">
                <a:solidFill>
                  <a:srgbClr val="FFFFFF"/>
                </a:solidFill>
              </a:rPr>
              <a:t>	</a:t>
            </a:r>
            <a:r>
              <a:rPr lang="ja-JP" altLang="en-US" sz="4400" dirty="0" smtClean="0">
                <a:solidFill>
                  <a:srgbClr val="FFFFFF"/>
                </a:solidFill>
              </a:rPr>
              <a:t>　</a:t>
            </a:r>
            <a:r>
              <a:rPr lang="en-US" altLang="ja-JP" sz="4400" dirty="0" smtClean="0">
                <a:solidFill>
                  <a:srgbClr val="FFFFFF"/>
                </a:solidFill>
              </a:rPr>
              <a:t>AUC </a:t>
            </a:r>
            <a:r>
              <a:rPr lang="ja-JP" altLang="en-US" sz="4400" dirty="0" smtClean="0">
                <a:solidFill>
                  <a:srgbClr val="FFFFFF"/>
                </a:solidFill>
              </a:rPr>
              <a:t>［血糖濃度］</a:t>
            </a:r>
            <a:endParaRPr lang="en-US" altLang="ja-JP" sz="4400" dirty="0" smtClean="0">
              <a:solidFill>
                <a:srgbClr val="FFFFFF"/>
              </a:solidFill>
            </a:endParaRPr>
          </a:p>
          <a:p>
            <a:pPr>
              <a:defRPr/>
            </a:pPr>
            <a:r>
              <a:rPr lang="en-US" altLang="ja-JP" sz="4400" dirty="0">
                <a:solidFill>
                  <a:srgbClr val="FFFFFF"/>
                </a:solidFill>
              </a:rPr>
              <a:t>	</a:t>
            </a:r>
            <a:r>
              <a:rPr lang="en-US" altLang="ja-JP" sz="4400" dirty="0" smtClean="0">
                <a:solidFill>
                  <a:srgbClr val="FFFF00"/>
                </a:solidFill>
              </a:rPr>
              <a:t>(</a:t>
            </a:r>
            <a:r>
              <a:rPr lang="ja-JP" altLang="en-US" sz="4400" dirty="0" smtClean="0">
                <a:solidFill>
                  <a:srgbClr val="FFFF00"/>
                </a:solidFill>
              </a:rPr>
              <a:t>非定常状態でも成立</a:t>
            </a:r>
            <a:r>
              <a:rPr lang="en-US" altLang="ja-JP" sz="4400" dirty="0" smtClean="0">
                <a:solidFill>
                  <a:srgbClr val="FFFF00"/>
                </a:solidFill>
              </a:rPr>
              <a:t>)</a:t>
            </a:r>
            <a:endParaRPr lang="ja-JP" altLang="en-US" sz="4400" dirty="0">
              <a:solidFill>
                <a:srgbClr val="FFFF00"/>
              </a:solidFill>
            </a:endParaRPr>
          </a:p>
        </p:txBody>
      </p:sp>
      <p:cxnSp>
        <p:nvCxnSpPr>
          <p:cNvPr id="8" name="直線コネクタ 7"/>
          <p:cNvCxnSpPr/>
          <p:nvPr/>
        </p:nvCxnSpPr>
        <p:spPr>
          <a:xfrm>
            <a:off x="1173163" y="2204864"/>
            <a:ext cx="563108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95288" y="1736725"/>
            <a:ext cx="544512" cy="830263"/>
          </a:xfrm>
          <a:prstGeom prst="rect">
            <a:avLst/>
          </a:prstGeom>
          <a:noFill/>
        </p:spPr>
        <p:txBody>
          <a:bodyPr wrap="none">
            <a:spAutoFit/>
          </a:bodyPr>
          <a:lstStyle/>
          <a:p>
            <a:pPr algn="ctr" eaLnBrk="0" hangingPunct="0">
              <a:defRPr/>
            </a:pPr>
            <a:r>
              <a:rPr lang="en-US" altLang="ja-JP" sz="4800" dirty="0">
                <a:solidFill>
                  <a:srgbClr val="FFFFFF"/>
                </a:solidFill>
              </a:rPr>
              <a:t>=</a:t>
            </a:r>
            <a:endParaRPr lang="ja-JP" altLang="en-US" sz="4800" dirty="0">
              <a:solidFill>
                <a:srgbClr val="FFFFFF"/>
              </a:solidFill>
            </a:endParaRPr>
          </a:p>
        </p:txBody>
      </p:sp>
      <p:sp>
        <p:nvSpPr>
          <p:cNvPr id="13" name="円/楕円 12"/>
          <p:cNvSpPr/>
          <p:nvPr/>
        </p:nvSpPr>
        <p:spPr>
          <a:xfrm>
            <a:off x="2224088" y="4257675"/>
            <a:ext cx="1843087" cy="184308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endParaRPr lang="ja-JP" altLang="en-US" sz="2400" dirty="0">
              <a:solidFill>
                <a:srgbClr val="000000"/>
              </a:solidFill>
            </a:endParaRPr>
          </a:p>
        </p:txBody>
      </p:sp>
      <p:sp>
        <p:nvSpPr>
          <p:cNvPr id="14" name="右矢印 13"/>
          <p:cNvSpPr/>
          <p:nvPr/>
        </p:nvSpPr>
        <p:spPr>
          <a:xfrm>
            <a:off x="4079875" y="5008563"/>
            <a:ext cx="669925" cy="300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sz="2400" dirty="0">
              <a:solidFill>
                <a:srgbClr val="FFFFFF"/>
              </a:solidFill>
            </a:endParaRPr>
          </a:p>
        </p:txBody>
      </p:sp>
      <p:cxnSp>
        <p:nvCxnSpPr>
          <p:cNvPr id="17" name="直線矢印コネクタ 16"/>
          <p:cNvCxnSpPr/>
          <p:nvPr/>
        </p:nvCxnSpPr>
        <p:spPr>
          <a:xfrm>
            <a:off x="1597025" y="4379913"/>
            <a:ext cx="682625" cy="6286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24059" y="3892550"/>
            <a:ext cx="1896674" cy="461665"/>
          </a:xfrm>
          <a:prstGeom prst="rect">
            <a:avLst/>
          </a:prstGeom>
          <a:noFill/>
        </p:spPr>
        <p:txBody>
          <a:bodyPr wrap="none">
            <a:spAutoFit/>
          </a:bodyPr>
          <a:lstStyle/>
          <a:p>
            <a:pPr algn="ctr" eaLnBrk="0" hangingPunct="0">
              <a:defRPr/>
            </a:pPr>
            <a:r>
              <a:rPr lang="ja-JP" altLang="en-US" sz="2400" dirty="0" smtClean="0">
                <a:solidFill>
                  <a:srgbClr val="FFFFFF"/>
                </a:solidFill>
              </a:rPr>
              <a:t>ブドウ糖投与</a:t>
            </a:r>
            <a:endParaRPr lang="ja-JP" altLang="en-US" sz="2400" dirty="0">
              <a:solidFill>
                <a:srgbClr val="FFFFFF"/>
              </a:solidFill>
            </a:endParaRPr>
          </a:p>
        </p:txBody>
      </p:sp>
      <p:sp>
        <p:nvSpPr>
          <p:cNvPr id="33" name="テキスト ボックス 32"/>
          <p:cNvSpPr txBox="1"/>
          <p:nvPr/>
        </p:nvSpPr>
        <p:spPr>
          <a:xfrm>
            <a:off x="5473700" y="3795713"/>
            <a:ext cx="628650" cy="461962"/>
          </a:xfrm>
          <a:prstGeom prst="rect">
            <a:avLst/>
          </a:prstGeom>
          <a:noFill/>
        </p:spPr>
        <p:txBody>
          <a:bodyPr wrap="none">
            <a:spAutoFit/>
          </a:bodyPr>
          <a:lstStyle/>
          <a:p>
            <a:pPr algn="ctr" eaLnBrk="0" hangingPunct="0">
              <a:defRPr/>
            </a:pPr>
            <a:r>
              <a:rPr lang="en-US" altLang="ja-JP" sz="2400" dirty="0">
                <a:solidFill>
                  <a:srgbClr val="FFFFFF"/>
                </a:solidFill>
              </a:rPr>
              <a:t>PG</a:t>
            </a:r>
            <a:endParaRPr lang="ja-JP" altLang="en-US" sz="2400" dirty="0">
              <a:solidFill>
                <a:srgbClr val="FFFFFF"/>
              </a:solidFill>
            </a:endParaRPr>
          </a:p>
        </p:txBody>
      </p:sp>
      <p:sp>
        <p:nvSpPr>
          <p:cNvPr id="34" name="Rectangle 2"/>
          <p:cNvSpPr>
            <a:spLocks noChangeArrowheads="1"/>
          </p:cNvSpPr>
          <p:nvPr/>
        </p:nvSpPr>
        <p:spPr bwMode="auto">
          <a:xfrm>
            <a:off x="6215063" y="5200650"/>
            <a:ext cx="2438400" cy="9906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solidFill>
                <a:srgbClr val="000000"/>
              </a:solidFill>
            </a:endParaRPr>
          </a:p>
        </p:txBody>
      </p:sp>
      <p:sp>
        <p:nvSpPr>
          <p:cNvPr id="35" name="Rectangle 38"/>
          <p:cNvSpPr>
            <a:spLocks noChangeArrowheads="1"/>
          </p:cNvSpPr>
          <p:nvPr/>
        </p:nvSpPr>
        <p:spPr bwMode="auto">
          <a:xfrm>
            <a:off x="9475788" y="6916738"/>
            <a:ext cx="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ja-JP" altLang="ja-JP" sz="2400" dirty="0">
              <a:solidFill>
                <a:srgbClr val="000000"/>
              </a:solidFill>
            </a:endParaRPr>
          </a:p>
        </p:txBody>
      </p:sp>
      <p:sp>
        <p:nvSpPr>
          <p:cNvPr id="36" name="Rectangle 39"/>
          <p:cNvSpPr>
            <a:spLocks noChangeArrowheads="1"/>
          </p:cNvSpPr>
          <p:nvPr/>
        </p:nvSpPr>
        <p:spPr bwMode="auto">
          <a:xfrm>
            <a:off x="9475788" y="6916738"/>
            <a:ext cx="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ja-JP" altLang="ja-JP" sz="2400" dirty="0">
              <a:solidFill>
                <a:srgbClr val="000000"/>
              </a:solidFill>
            </a:endParaRPr>
          </a:p>
        </p:txBody>
      </p:sp>
      <p:sp>
        <p:nvSpPr>
          <p:cNvPr id="37" name="Line 41"/>
          <p:cNvSpPr>
            <a:spLocks noChangeShapeType="1"/>
          </p:cNvSpPr>
          <p:nvPr/>
        </p:nvSpPr>
        <p:spPr bwMode="auto">
          <a:xfrm>
            <a:off x="5875338" y="4133850"/>
            <a:ext cx="0" cy="20574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dirty="0">
              <a:solidFill>
                <a:srgbClr val="000000"/>
              </a:solidFill>
            </a:endParaRPr>
          </a:p>
        </p:txBody>
      </p:sp>
      <p:sp>
        <p:nvSpPr>
          <p:cNvPr id="38" name="Line 42"/>
          <p:cNvSpPr>
            <a:spLocks noChangeShapeType="1"/>
          </p:cNvSpPr>
          <p:nvPr/>
        </p:nvSpPr>
        <p:spPr bwMode="auto">
          <a:xfrm>
            <a:off x="5859463" y="6191250"/>
            <a:ext cx="3048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dirty="0">
              <a:solidFill>
                <a:srgbClr val="000000"/>
              </a:solidFill>
            </a:endParaRPr>
          </a:p>
        </p:txBody>
      </p:sp>
      <p:sp>
        <p:nvSpPr>
          <p:cNvPr id="39" name="AutoShape 43"/>
          <p:cNvSpPr>
            <a:spLocks noChangeArrowheads="1"/>
          </p:cNvSpPr>
          <p:nvPr/>
        </p:nvSpPr>
        <p:spPr bwMode="auto">
          <a:xfrm>
            <a:off x="6215063" y="5051425"/>
            <a:ext cx="2441575" cy="149225"/>
          </a:xfrm>
          <a:prstGeom prst="rtTriangle">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solidFill>
                <a:srgbClr val="000000"/>
              </a:solidFill>
            </a:endParaRPr>
          </a:p>
        </p:txBody>
      </p:sp>
      <p:sp>
        <p:nvSpPr>
          <p:cNvPr id="40" name="Freeform 44"/>
          <p:cNvSpPr>
            <a:spLocks/>
          </p:cNvSpPr>
          <p:nvPr/>
        </p:nvSpPr>
        <p:spPr bwMode="auto">
          <a:xfrm>
            <a:off x="6211888" y="4108450"/>
            <a:ext cx="2444750" cy="1092200"/>
          </a:xfrm>
          <a:custGeom>
            <a:avLst/>
            <a:gdLst>
              <a:gd name="T0" fmla="*/ 0 w 1733"/>
              <a:gd name="T1" fmla="*/ 594 h 688"/>
              <a:gd name="T2" fmla="*/ 24 w 1733"/>
              <a:gd name="T3" fmla="*/ 529 h 688"/>
              <a:gd name="T4" fmla="*/ 81 w 1733"/>
              <a:gd name="T5" fmla="*/ 397 h 688"/>
              <a:gd name="T6" fmla="*/ 108 w 1733"/>
              <a:gd name="T7" fmla="*/ 342 h 688"/>
              <a:gd name="T8" fmla="*/ 120 w 1733"/>
              <a:gd name="T9" fmla="*/ 318 h 688"/>
              <a:gd name="T10" fmla="*/ 134 w 1733"/>
              <a:gd name="T11" fmla="*/ 284 h 688"/>
              <a:gd name="T12" fmla="*/ 189 w 1733"/>
              <a:gd name="T13" fmla="*/ 167 h 688"/>
              <a:gd name="T14" fmla="*/ 232 w 1733"/>
              <a:gd name="T15" fmla="*/ 102 h 688"/>
              <a:gd name="T16" fmla="*/ 288 w 1733"/>
              <a:gd name="T17" fmla="*/ 40 h 688"/>
              <a:gd name="T18" fmla="*/ 367 w 1733"/>
              <a:gd name="T19" fmla="*/ 4 h 688"/>
              <a:gd name="T20" fmla="*/ 511 w 1733"/>
              <a:gd name="T21" fmla="*/ 8 h 688"/>
              <a:gd name="T22" fmla="*/ 571 w 1733"/>
              <a:gd name="T23" fmla="*/ 20 h 688"/>
              <a:gd name="T24" fmla="*/ 650 w 1733"/>
              <a:gd name="T25" fmla="*/ 42 h 688"/>
              <a:gd name="T26" fmla="*/ 691 w 1733"/>
              <a:gd name="T27" fmla="*/ 56 h 688"/>
              <a:gd name="T28" fmla="*/ 768 w 1733"/>
              <a:gd name="T29" fmla="*/ 85 h 688"/>
              <a:gd name="T30" fmla="*/ 806 w 1733"/>
              <a:gd name="T31" fmla="*/ 102 h 688"/>
              <a:gd name="T32" fmla="*/ 885 w 1733"/>
              <a:gd name="T33" fmla="*/ 140 h 688"/>
              <a:gd name="T34" fmla="*/ 957 w 1733"/>
              <a:gd name="T35" fmla="*/ 176 h 688"/>
              <a:gd name="T36" fmla="*/ 1063 w 1733"/>
              <a:gd name="T37" fmla="*/ 234 h 688"/>
              <a:gd name="T38" fmla="*/ 1152 w 1733"/>
              <a:gd name="T39" fmla="*/ 284 h 688"/>
              <a:gd name="T40" fmla="*/ 1363 w 1733"/>
              <a:gd name="T41" fmla="*/ 424 h 688"/>
              <a:gd name="T42" fmla="*/ 1507 w 1733"/>
              <a:gd name="T43" fmla="*/ 510 h 688"/>
              <a:gd name="T44" fmla="*/ 1622 w 1733"/>
              <a:gd name="T45" fmla="*/ 604 h 688"/>
              <a:gd name="T46" fmla="*/ 1689 w 1733"/>
              <a:gd name="T47" fmla="*/ 656 h 688"/>
              <a:gd name="T48" fmla="*/ 1730 w 1733"/>
              <a:gd name="T49" fmla="*/ 68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3" h="688">
                <a:moveTo>
                  <a:pt x="0" y="594"/>
                </a:moveTo>
                <a:cubicBezTo>
                  <a:pt x="11" y="574"/>
                  <a:pt x="15" y="550"/>
                  <a:pt x="24" y="529"/>
                </a:cubicBezTo>
                <a:cubicBezTo>
                  <a:pt x="31" y="485"/>
                  <a:pt x="55" y="433"/>
                  <a:pt x="81" y="397"/>
                </a:cubicBezTo>
                <a:cubicBezTo>
                  <a:pt x="87" y="380"/>
                  <a:pt x="97" y="357"/>
                  <a:pt x="108" y="342"/>
                </a:cubicBezTo>
                <a:cubicBezTo>
                  <a:pt x="111" y="333"/>
                  <a:pt x="115" y="326"/>
                  <a:pt x="120" y="318"/>
                </a:cubicBezTo>
                <a:cubicBezTo>
                  <a:pt x="122" y="306"/>
                  <a:pt x="128" y="294"/>
                  <a:pt x="134" y="284"/>
                </a:cubicBezTo>
                <a:cubicBezTo>
                  <a:pt x="145" y="245"/>
                  <a:pt x="168" y="201"/>
                  <a:pt x="189" y="167"/>
                </a:cubicBezTo>
                <a:cubicBezTo>
                  <a:pt x="202" y="146"/>
                  <a:pt x="211" y="117"/>
                  <a:pt x="232" y="102"/>
                </a:cubicBezTo>
                <a:cubicBezTo>
                  <a:pt x="239" y="86"/>
                  <a:pt x="273" y="47"/>
                  <a:pt x="288" y="40"/>
                </a:cubicBezTo>
                <a:cubicBezTo>
                  <a:pt x="309" y="16"/>
                  <a:pt x="337" y="9"/>
                  <a:pt x="367" y="4"/>
                </a:cubicBezTo>
                <a:cubicBezTo>
                  <a:pt x="415" y="5"/>
                  <a:pt x="464" y="0"/>
                  <a:pt x="511" y="8"/>
                </a:cubicBezTo>
                <a:cubicBezTo>
                  <a:pt x="531" y="11"/>
                  <a:pt x="550" y="18"/>
                  <a:pt x="571" y="20"/>
                </a:cubicBezTo>
                <a:cubicBezTo>
                  <a:pt x="595" y="30"/>
                  <a:pt x="625" y="37"/>
                  <a:pt x="650" y="42"/>
                </a:cubicBezTo>
                <a:cubicBezTo>
                  <a:pt x="663" y="47"/>
                  <a:pt x="677" y="53"/>
                  <a:pt x="691" y="56"/>
                </a:cubicBezTo>
                <a:cubicBezTo>
                  <a:pt x="714" y="69"/>
                  <a:pt x="742" y="81"/>
                  <a:pt x="768" y="85"/>
                </a:cubicBezTo>
                <a:cubicBezTo>
                  <a:pt x="780" y="92"/>
                  <a:pt x="793" y="99"/>
                  <a:pt x="806" y="102"/>
                </a:cubicBezTo>
                <a:cubicBezTo>
                  <a:pt x="832" y="115"/>
                  <a:pt x="858" y="128"/>
                  <a:pt x="885" y="140"/>
                </a:cubicBezTo>
                <a:cubicBezTo>
                  <a:pt x="910" y="151"/>
                  <a:pt x="932" y="168"/>
                  <a:pt x="957" y="176"/>
                </a:cubicBezTo>
                <a:cubicBezTo>
                  <a:pt x="987" y="200"/>
                  <a:pt x="1029" y="215"/>
                  <a:pt x="1063" y="234"/>
                </a:cubicBezTo>
                <a:cubicBezTo>
                  <a:pt x="1091" y="250"/>
                  <a:pt x="1121" y="276"/>
                  <a:pt x="1152" y="284"/>
                </a:cubicBezTo>
                <a:cubicBezTo>
                  <a:pt x="1221" y="333"/>
                  <a:pt x="1291" y="379"/>
                  <a:pt x="1363" y="424"/>
                </a:cubicBezTo>
                <a:cubicBezTo>
                  <a:pt x="1408" y="452"/>
                  <a:pt x="1455" y="495"/>
                  <a:pt x="1507" y="510"/>
                </a:cubicBezTo>
                <a:cubicBezTo>
                  <a:pt x="1547" y="539"/>
                  <a:pt x="1585" y="571"/>
                  <a:pt x="1622" y="604"/>
                </a:cubicBezTo>
                <a:cubicBezTo>
                  <a:pt x="1640" y="621"/>
                  <a:pt x="1665" y="649"/>
                  <a:pt x="1689" y="656"/>
                </a:cubicBezTo>
                <a:cubicBezTo>
                  <a:pt x="1696" y="661"/>
                  <a:pt x="1733" y="684"/>
                  <a:pt x="1730" y="688"/>
                </a:cubicBezTo>
              </a:path>
            </a:pathLst>
          </a:custGeom>
          <a:solidFill>
            <a:schemeClr val="accent1">
              <a:alpha val="50000"/>
            </a:schemeClr>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dirty="0">
              <a:solidFill>
                <a:srgbClr val="000000"/>
              </a:solidFill>
            </a:endParaRPr>
          </a:p>
        </p:txBody>
      </p:sp>
      <p:sp>
        <p:nvSpPr>
          <p:cNvPr id="41" name="Line 45"/>
          <p:cNvSpPr>
            <a:spLocks noChangeShapeType="1"/>
          </p:cNvSpPr>
          <p:nvPr/>
        </p:nvSpPr>
        <p:spPr bwMode="auto">
          <a:xfrm>
            <a:off x="6215063" y="5048250"/>
            <a:ext cx="0" cy="114141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dirty="0">
              <a:solidFill>
                <a:srgbClr val="000000"/>
              </a:solidFill>
            </a:endParaRPr>
          </a:p>
        </p:txBody>
      </p:sp>
      <p:sp>
        <p:nvSpPr>
          <p:cNvPr id="42" name="Line 46"/>
          <p:cNvSpPr>
            <a:spLocks noChangeShapeType="1"/>
          </p:cNvSpPr>
          <p:nvPr/>
        </p:nvSpPr>
        <p:spPr bwMode="auto">
          <a:xfrm>
            <a:off x="8653463" y="5200650"/>
            <a:ext cx="0" cy="990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dirty="0">
              <a:solidFill>
                <a:srgbClr val="000000"/>
              </a:solidFill>
            </a:endParaRPr>
          </a:p>
        </p:txBody>
      </p:sp>
      <p:sp>
        <p:nvSpPr>
          <p:cNvPr id="43" name="Rectangle 47"/>
          <p:cNvSpPr>
            <a:spLocks noChangeArrowheads="1"/>
          </p:cNvSpPr>
          <p:nvPr/>
        </p:nvSpPr>
        <p:spPr bwMode="auto">
          <a:xfrm>
            <a:off x="6146800" y="6267450"/>
            <a:ext cx="17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a:solidFill>
                  <a:srgbClr val="FFFF00"/>
                </a:solidFill>
                <a:ea typeface="ＭＳ ゴシック" pitchFamily="49" charset="-128"/>
                <a:cs typeface="Times New Roman" pitchFamily="18" charset="0"/>
              </a:rPr>
              <a:t>0</a:t>
            </a:r>
            <a:endParaRPr lang="en-US" altLang="ja-JP" sz="2400">
              <a:solidFill>
                <a:srgbClr val="000000"/>
              </a:solidFill>
              <a:ea typeface="ＭＳ ゴシック" pitchFamily="49" charset="-128"/>
              <a:cs typeface="Times New Roman" pitchFamily="18" charset="0"/>
            </a:endParaRPr>
          </a:p>
        </p:txBody>
      </p:sp>
      <p:sp>
        <p:nvSpPr>
          <p:cNvPr id="44" name="Rectangle 48"/>
          <p:cNvSpPr>
            <a:spLocks noChangeArrowheads="1"/>
          </p:cNvSpPr>
          <p:nvPr/>
        </p:nvSpPr>
        <p:spPr bwMode="auto">
          <a:xfrm>
            <a:off x="7880350" y="6235700"/>
            <a:ext cx="1239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ja-JP" sz="2400" dirty="0">
                <a:solidFill>
                  <a:srgbClr val="FFFFFF"/>
                </a:solidFill>
              </a:rPr>
              <a:t>~180min</a:t>
            </a:r>
          </a:p>
        </p:txBody>
      </p:sp>
      <p:sp>
        <p:nvSpPr>
          <p:cNvPr id="45" name="Line 49"/>
          <p:cNvSpPr>
            <a:spLocks noChangeShapeType="1"/>
          </p:cNvSpPr>
          <p:nvPr/>
        </p:nvSpPr>
        <p:spPr bwMode="auto">
          <a:xfrm flipH="1">
            <a:off x="5875338" y="4602163"/>
            <a:ext cx="2778125" cy="0"/>
          </a:xfrm>
          <a:prstGeom prst="line">
            <a:avLst/>
          </a:prstGeom>
          <a:noFill/>
          <a:ln w="1905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dirty="0">
              <a:solidFill>
                <a:srgbClr val="000000"/>
              </a:solidFill>
            </a:endParaRPr>
          </a:p>
        </p:txBody>
      </p:sp>
      <p:sp>
        <p:nvSpPr>
          <p:cNvPr id="46" name="Rectangle 50"/>
          <p:cNvSpPr>
            <a:spLocks noChangeArrowheads="1"/>
          </p:cNvSpPr>
          <p:nvPr/>
        </p:nvSpPr>
        <p:spPr bwMode="auto">
          <a:xfrm>
            <a:off x="5041900" y="4438650"/>
            <a:ext cx="803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ja-JP" sz="2400" dirty="0">
                <a:solidFill>
                  <a:srgbClr val="FFFF00"/>
                </a:solidFill>
              </a:rPr>
              <a:t>mean</a:t>
            </a:r>
          </a:p>
        </p:txBody>
      </p:sp>
      <p:sp>
        <p:nvSpPr>
          <p:cNvPr id="47" name="Line 51"/>
          <p:cNvSpPr>
            <a:spLocks noChangeShapeType="1"/>
          </p:cNvSpPr>
          <p:nvPr/>
        </p:nvSpPr>
        <p:spPr bwMode="auto">
          <a:xfrm>
            <a:off x="5122863" y="4438650"/>
            <a:ext cx="609600" cy="0"/>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pPr>
              <a:defRPr/>
            </a:pPr>
            <a:endParaRPr lang="ja-JP" altLang="en-US" dirty="0">
              <a:solidFill>
                <a:srgbClr val="000000"/>
              </a:solidFill>
            </a:endParaRPr>
          </a:p>
        </p:txBody>
      </p:sp>
      <p:cxnSp>
        <p:nvCxnSpPr>
          <p:cNvPr id="49" name="カギ線コネクタ 48"/>
          <p:cNvCxnSpPr/>
          <p:nvPr/>
        </p:nvCxnSpPr>
        <p:spPr>
          <a:xfrm rot="10800000" flipV="1">
            <a:off x="3330575" y="4027488"/>
            <a:ext cx="2143125" cy="666750"/>
          </a:xfrm>
          <a:prstGeom prst="bentConnector3">
            <a:avLst>
              <a:gd name="adj1" fmla="val 58280"/>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4384675" y="5295900"/>
            <a:ext cx="887413" cy="460375"/>
          </a:xfrm>
          <a:prstGeom prst="rect">
            <a:avLst/>
          </a:prstGeom>
          <a:noFill/>
        </p:spPr>
        <p:txBody>
          <a:bodyPr wrap="none">
            <a:spAutoFit/>
          </a:bodyPr>
          <a:lstStyle/>
          <a:p>
            <a:pPr algn="ctr" eaLnBrk="0" hangingPunct="0">
              <a:defRPr/>
            </a:pPr>
            <a:r>
              <a:rPr lang="en-US" altLang="ja-JP" sz="2400" dirty="0">
                <a:solidFill>
                  <a:srgbClr val="FFFFFF"/>
                </a:solidFill>
              </a:rPr>
              <a:t>MCR</a:t>
            </a:r>
            <a:endParaRPr lang="ja-JP" altLang="en-US" sz="2400" dirty="0">
              <a:solidFill>
                <a:srgbClr val="FFFFFF"/>
              </a:solidFill>
            </a:endParaRPr>
          </a:p>
        </p:txBody>
      </p:sp>
      <p:sp>
        <p:nvSpPr>
          <p:cNvPr id="53" name="Rectangle 2"/>
          <p:cNvSpPr txBox="1">
            <a:spLocks noChangeArrowheads="1"/>
          </p:cNvSpPr>
          <p:nvPr/>
        </p:nvSpPr>
        <p:spPr bwMode="invGray">
          <a:xfrm>
            <a:off x="496888" y="0"/>
            <a:ext cx="8229600" cy="754063"/>
          </a:xfrm>
          <a:prstGeom prst="rect">
            <a:avLst/>
          </a:prstGeom>
          <a:noFill/>
          <a:ln w="9525">
            <a:noFill/>
            <a:miter lim="800000"/>
            <a:headEnd/>
            <a:tailEnd/>
          </a:ln>
          <a:effectLst/>
        </p:spPr>
        <p:txBody>
          <a:bodyPr anchor="ct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eaLnBrk="0" hangingPunct="0">
              <a:defRPr/>
            </a:pPr>
            <a:r>
              <a:rPr lang="ja-JP" altLang="en-US" sz="4000" dirty="0">
                <a:solidFill>
                  <a:srgbClr val="FFFF00"/>
                </a:solidFill>
                <a:effectLst>
                  <a:outerShdw blurRad="38100" dist="38100" dir="2700000" algn="tl">
                    <a:srgbClr val="000000"/>
                  </a:outerShdw>
                </a:effectLst>
              </a:rPr>
              <a:t>ブドウ</a:t>
            </a:r>
            <a:r>
              <a:rPr lang="ja-JP" altLang="en-US" sz="4000" dirty="0" smtClean="0">
                <a:solidFill>
                  <a:srgbClr val="FFFF00"/>
                </a:solidFill>
                <a:effectLst>
                  <a:outerShdw blurRad="38100" dist="38100" dir="2700000" algn="tl">
                    <a:srgbClr val="000000"/>
                  </a:outerShdw>
                </a:effectLst>
              </a:rPr>
              <a:t>糖負荷後の糖代謝</a:t>
            </a:r>
            <a:r>
              <a:rPr lang="en-US" altLang="ja-JP" sz="4000" dirty="0" smtClean="0">
                <a:solidFill>
                  <a:srgbClr val="FFFF00"/>
                </a:solidFill>
                <a:effectLst>
                  <a:outerShdw blurRad="38100" dist="38100" dir="2700000" algn="tl">
                    <a:srgbClr val="000000"/>
                  </a:outerShdw>
                </a:effectLst>
              </a:rPr>
              <a:t>(MCR)</a:t>
            </a:r>
            <a:endParaRPr lang="en-US" altLang="ja-JP" sz="4000" dirty="0">
              <a:solidFill>
                <a:srgbClr val="FFFF00"/>
              </a:solidFill>
              <a:effectLst>
                <a:outerShdw blurRad="38100" dist="38100" dir="2700000" algn="tl">
                  <a:srgbClr val="000000"/>
                </a:outerShdw>
              </a:effectLst>
            </a:endParaRPr>
          </a:p>
        </p:txBody>
      </p:sp>
      <p:sp>
        <p:nvSpPr>
          <p:cNvPr id="4" name="テキスト ボックス 3"/>
          <p:cNvSpPr txBox="1"/>
          <p:nvPr/>
        </p:nvSpPr>
        <p:spPr>
          <a:xfrm>
            <a:off x="424059" y="6309320"/>
            <a:ext cx="4998484" cy="369332"/>
          </a:xfrm>
          <a:prstGeom prst="rect">
            <a:avLst/>
          </a:prstGeom>
          <a:noFill/>
        </p:spPr>
        <p:txBody>
          <a:bodyPr wrap="none" rtlCol="0">
            <a:spAutoFit/>
          </a:bodyPr>
          <a:lstStyle/>
          <a:p>
            <a:r>
              <a:rPr lang="ja-JP" altLang="en-US" dirty="0" smtClean="0">
                <a:solidFill>
                  <a:srgbClr val="FFFFFF"/>
                </a:solidFill>
              </a:rPr>
              <a:t>ブドウ糖が体内で代謝されるクリアランス率：</a:t>
            </a:r>
            <a:r>
              <a:rPr lang="en-US" altLang="ja-JP" dirty="0" smtClean="0">
                <a:solidFill>
                  <a:srgbClr val="FFFFFF"/>
                </a:solidFill>
              </a:rPr>
              <a:t>MCR</a:t>
            </a:r>
            <a:endParaRPr lang="ja-JP" altLang="en-US" dirty="0">
              <a:solidFill>
                <a:srgbClr val="FFFFFF"/>
              </a:solidFill>
            </a:endParaRPr>
          </a:p>
        </p:txBody>
      </p:sp>
    </p:spTree>
    <p:extLst>
      <p:ext uri="{BB962C8B-B14F-4D97-AF65-F5344CB8AC3E}">
        <p14:creationId xmlns:p14="http://schemas.microsoft.com/office/powerpoint/2010/main" val="26299076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60115" y="836712"/>
            <a:ext cx="7180171" cy="4570482"/>
          </a:xfrm>
          <a:prstGeom prst="rect">
            <a:avLst/>
          </a:prstGeom>
          <a:noFill/>
        </p:spPr>
        <p:txBody>
          <a:bodyPr wrap="none">
            <a:spAutoFit/>
          </a:bodyPr>
          <a:lstStyle/>
          <a:p>
            <a:pPr>
              <a:defRPr/>
            </a:pPr>
            <a:r>
              <a:rPr lang="en-US" altLang="ja-JP" sz="4000" b="0" dirty="0" smtClean="0">
                <a:solidFill>
                  <a:srgbClr val="FFFFFF"/>
                </a:solidFill>
                <a:latin typeface="Arial"/>
                <a:ea typeface="ＭＳ Ｐゴシック"/>
              </a:rPr>
              <a:t>OGTT</a:t>
            </a:r>
            <a:r>
              <a:rPr lang="ja-JP" altLang="en-US" sz="4000" b="0" dirty="0" smtClean="0">
                <a:solidFill>
                  <a:srgbClr val="FFFFFF"/>
                </a:solidFill>
                <a:latin typeface="Arial"/>
                <a:ea typeface="ＭＳ Ｐゴシック"/>
              </a:rPr>
              <a:t>中のインスリン感受性</a:t>
            </a:r>
            <a:endParaRPr lang="en-US" altLang="ja-JP" sz="4000" b="0" dirty="0">
              <a:solidFill>
                <a:srgbClr val="FFFFFF"/>
              </a:solidFill>
              <a:latin typeface="Arial"/>
              <a:ea typeface="ＭＳ Ｐゴシック"/>
            </a:endParaRPr>
          </a:p>
          <a:p>
            <a:pPr>
              <a:defRPr/>
            </a:pPr>
            <a:endParaRPr lang="en-US" altLang="ja-JP" sz="4000" b="0" dirty="0">
              <a:solidFill>
                <a:srgbClr val="FFFFFF"/>
              </a:solidFill>
              <a:latin typeface="Arial"/>
              <a:ea typeface="ＭＳ Ｐゴシック"/>
            </a:endParaRPr>
          </a:p>
          <a:p>
            <a:pPr>
              <a:defRPr/>
            </a:pPr>
            <a:r>
              <a:rPr lang="en-US" altLang="ja-JP" sz="4000" b="0" dirty="0">
                <a:solidFill>
                  <a:srgbClr val="FFFFFF"/>
                </a:solidFill>
                <a:latin typeface="Arial"/>
                <a:ea typeface="ＭＳ Ｐゴシック"/>
              </a:rPr>
              <a:t>	 </a:t>
            </a:r>
            <a:r>
              <a:rPr lang="ja-JP" altLang="en-US" sz="4000" b="0" dirty="0" smtClean="0">
                <a:solidFill>
                  <a:srgbClr val="FFFF00"/>
                </a:solidFill>
                <a:latin typeface="Arial"/>
                <a:ea typeface="ＭＳ Ｐゴシック"/>
              </a:rPr>
              <a:t>ブドウ糖代謝クリアランス率</a:t>
            </a:r>
            <a:endParaRPr lang="en-US" altLang="ja-JP" sz="4000" b="0" dirty="0">
              <a:solidFill>
                <a:srgbClr val="FFFF00"/>
              </a:solidFill>
              <a:latin typeface="Arial"/>
              <a:ea typeface="ＭＳ Ｐゴシック"/>
            </a:endParaRPr>
          </a:p>
          <a:p>
            <a:pPr>
              <a:defRPr/>
            </a:pPr>
            <a:r>
              <a:rPr lang="en-US" altLang="ja-JP" sz="4000" b="0" dirty="0">
                <a:solidFill>
                  <a:srgbClr val="FFFFFF"/>
                </a:solidFill>
                <a:latin typeface="Arial"/>
                <a:ea typeface="ＭＳ Ｐゴシック"/>
              </a:rPr>
              <a:t>	</a:t>
            </a:r>
            <a:r>
              <a:rPr lang="ja-JP" altLang="en-US" sz="4000" b="0" dirty="0" smtClean="0">
                <a:solidFill>
                  <a:srgbClr val="FFFFFF"/>
                </a:solidFill>
                <a:latin typeface="Arial"/>
                <a:ea typeface="ＭＳ Ｐゴシック"/>
              </a:rPr>
              <a:t>　　</a:t>
            </a:r>
            <a:r>
              <a:rPr lang="ja-JP" altLang="en-US" sz="4000" b="0" dirty="0" smtClean="0">
                <a:solidFill>
                  <a:srgbClr val="66FF66"/>
                </a:solidFill>
                <a:latin typeface="Arial"/>
                <a:ea typeface="ＭＳ Ｐゴシック"/>
              </a:rPr>
              <a:t>インスリン濃度の平均</a:t>
            </a:r>
            <a:endParaRPr lang="en-US" altLang="ja-JP" sz="4000" b="0" dirty="0" smtClean="0">
              <a:solidFill>
                <a:srgbClr val="66FF66"/>
              </a:solidFill>
              <a:latin typeface="Arial"/>
              <a:ea typeface="ＭＳ Ｐゴシック"/>
            </a:endParaRPr>
          </a:p>
          <a:p>
            <a:pPr>
              <a:defRPr/>
            </a:pPr>
            <a:endParaRPr lang="en-US" altLang="ja-JP" sz="4000" b="0" dirty="0">
              <a:solidFill>
                <a:srgbClr val="FFFFFF"/>
              </a:solidFill>
              <a:latin typeface="Arial"/>
              <a:ea typeface="ＭＳ Ｐゴシック"/>
            </a:endParaRPr>
          </a:p>
          <a:p>
            <a:pPr>
              <a:defRPr/>
            </a:pPr>
            <a:r>
              <a:rPr lang="en-US" altLang="ja-JP" sz="4000" b="0" dirty="0">
                <a:solidFill>
                  <a:srgbClr val="FFFFFF"/>
                </a:solidFill>
                <a:latin typeface="Arial"/>
                <a:ea typeface="ＭＳ Ｐゴシック"/>
              </a:rPr>
              <a:t>	</a:t>
            </a:r>
            <a:r>
              <a:rPr lang="ja-JP" altLang="en-US" sz="4000" b="0" dirty="0" smtClean="0">
                <a:solidFill>
                  <a:srgbClr val="FFFF00"/>
                </a:solidFill>
                <a:latin typeface="Arial"/>
                <a:ea typeface="ＭＳ Ｐゴシック"/>
              </a:rPr>
              <a:t>ブドウ糖投与量</a:t>
            </a:r>
            <a:endParaRPr lang="en-US" altLang="ja-JP" sz="4000" b="0" dirty="0">
              <a:solidFill>
                <a:srgbClr val="FFFF00"/>
              </a:solidFill>
              <a:latin typeface="Arial"/>
              <a:ea typeface="ＭＳ Ｐゴシック"/>
            </a:endParaRPr>
          </a:p>
          <a:p>
            <a:pPr>
              <a:defRPr/>
            </a:pPr>
            <a:r>
              <a:rPr lang="en-US" altLang="ja-JP" sz="1100" b="0" dirty="0">
                <a:solidFill>
                  <a:srgbClr val="FFFFFF"/>
                </a:solidFill>
                <a:latin typeface="Arial"/>
                <a:ea typeface="ＭＳ Ｐゴシック"/>
              </a:rPr>
              <a:t>	</a:t>
            </a:r>
          </a:p>
          <a:p>
            <a:pPr>
              <a:defRPr/>
            </a:pPr>
            <a:r>
              <a:rPr lang="en-US" altLang="ja-JP" sz="4000" b="0" dirty="0">
                <a:solidFill>
                  <a:srgbClr val="FFFFFF"/>
                </a:solidFill>
                <a:latin typeface="Arial"/>
                <a:ea typeface="ＭＳ Ｐゴシック"/>
              </a:rPr>
              <a:t>	</a:t>
            </a:r>
            <a:r>
              <a:rPr lang="ja-JP" altLang="en-US" sz="4000" b="0" dirty="0">
                <a:solidFill>
                  <a:srgbClr val="FFFF00"/>
                </a:solidFill>
                <a:latin typeface="Arial"/>
                <a:ea typeface="ＭＳ Ｐゴシック"/>
              </a:rPr>
              <a:t>　</a:t>
            </a:r>
            <a:r>
              <a:rPr lang="en-US" altLang="ja-JP" sz="4000" b="0" dirty="0">
                <a:solidFill>
                  <a:srgbClr val="FFFF00"/>
                </a:solidFill>
                <a:latin typeface="Arial"/>
                <a:ea typeface="ＭＳ Ｐゴシック"/>
              </a:rPr>
              <a:t>PG </a:t>
            </a:r>
            <a:r>
              <a:rPr lang="en-US" altLang="ja-JP" sz="4000" b="0" dirty="0">
                <a:solidFill>
                  <a:srgbClr val="FFFFFF"/>
                </a:solidFill>
                <a:latin typeface="Arial"/>
                <a:ea typeface="ＭＳ Ｐゴシック"/>
              </a:rPr>
              <a:t>×</a:t>
            </a:r>
            <a:r>
              <a:rPr lang="ja-JP" altLang="en-US" sz="4000" b="0" dirty="0">
                <a:solidFill>
                  <a:srgbClr val="FFFFFF"/>
                </a:solidFill>
                <a:latin typeface="Arial"/>
                <a:ea typeface="ＭＳ Ｐゴシック"/>
              </a:rPr>
              <a:t>　</a:t>
            </a:r>
            <a:r>
              <a:rPr lang="en-US" altLang="ja-JP" sz="4000" b="0" dirty="0">
                <a:solidFill>
                  <a:srgbClr val="66FF66"/>
                </a:solidFill>
                <a:latin typeface="Arial"/>
                <a:ea typeface="ＭＳ Ｐゴシック"/>
              </a:rPr>
              <a:t>Insulin</a:t>
            </a:r>
          </a:p>
        </p:txBody>
      </p:sp>
      <p:cxnSp>
        <p:nvCxnSpPr>
          <p:cNvPr id="10" name="直線コネクタ 9"/>
          <p:cNvCxnSpPr/>
          <p:nvPr/>
        </p:nvCxnSpPr>
        <p:spPr>
          <a:xfrm>
            <a:off x="1533203" y="2740000"/>
            <a:ext cx="67832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1533203" y="4618137"/>
            <a:ext cx="54054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55328" y="4203799"/>
            <a:ext cx="544512" cy="830263"/>
          </a:xfrm>
          <a:prstGeom prst="rect">
            <a:avLst/>
          </a:prstGeom>
          <a:noFill/>
        </p:spPr>
        <p:txBody>
          <a:bodyPr wrap="none">
            <a:spAutoFit/>
          </a:bodyPr>
          <a:lstStyle/>
          <a:p>
            <a:pPr algn="ctr" eaLnBrk="0" hangingPunct="0">
              <a:defRPr/>
            </a:pPr>
            <a:r>
              <a:rPr lang="en-US" altLang="ja-JP" sz="4800" dirty="0">
                <a:solidFill>
                  <a:srgbClr val="FFFFFF"/>
                </a:solidFill>
                <a:latin typeface="Arial"/>
                <a:ea typeface="ＭＳ Ｐゴシック"/>
              </a:rPr>
              <a:t>=</a:t>
            </a:r>
            <a:endParaRPr lang="ja-JP" altLang="en-US" sz="4800" dirty="0">
              <a:solidFill>
                <a:srgbClr val="FFFFFF"/>
              </a:solidFill>
              <a:latin typeface="Arial"/>
              <a:ea typeface="ＭＳ Ｐゴシック"/>
            </a:endParaRPr>
          </a:p>
        </p:txBody>
      </p:sp>
      <p:sp>
        <p:nvSpPr>
          <p:cNvPr id="14" name="Line 51"/>
          <p:cNvSpPr>
            <a:spLocks noChangeShapeType="1"/>
          </p:cNvSpPr>
          <p:nvPr/>
        </p:nvSpPr>
        <p:spPr bwMode="auto">
          <a:xfrm>
            <a:off x="2228528" y="4767362"/>
            <a:ext cx="874712" cy="0"/>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pPr>
              <a:defRPr/>
            </a:pPr>
            <a:endParaRPr lang="ja-JP" altLang="en-US" sz="1800" b="0" dirty="0">
              <a:solidFill>
                <a:srgbClr val="000000"/>
              </a:solidFill>
              <a:latin typeface="Arial"/>
              <a:ea typeface="ＭＳ Ｐゴシック"/>
            </a:endParaRPr>
          </a:p>
        </p:txBody>
      </p:sp>
      <p:sp>
        <p:nvSpPr>
          <p:cNvPr id="15" name="Line 51"/>
          <p:cNvSpPr>
            <a:spLocks noChangeShapeType="1"/>
          </p:cNvSpPr>
          <p:nvPr/>
        </p:nvSpPr>
        <p:spPr bwMode="auto">
          <a:xfrm>
            <a:off x="4008115" y="4767362"/>
            <a:ext cx="1428750" cy="0"/>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pPr>
              <a:defRPr/>
            </a:pPr>
            <a:endParaRPr lang="ja-JP" altLang="en-US" sz="1800" b="0" dirty="0">
              <a:solidFill>
                <a:srgbClr val="000000"/>
              </a:solidFill>
              <a:latin typeface="Arial"/>
              <a:ea typeface="ＭＳ Ｐゴシック"/>
            </a:endParaRPr>
          </a:p>
        </p:txBody>
      </p:sp>
      <p:sp>
        <p:nvSpPr>
          <p:cNvPr id="3" name="テキスト ボックス 2"/>
          <p:cNvSpPr txBox="1"/>
          <p:nvPr/>
        </p:nvSpPr>
        <p:spPr>
          <a:xfrm>
            <a:off x="560717" y="1524100"/>
            <a:ext cx="5085046" cy="461665"/>
          </a:xfrm>
          <a:prstGeom prst="rect">
            <a:avLst/>
          </a:prstGeom>
          <a:noFill/>
        </p:spPr>
        <p:txBody>
          <a:bodyPr wrap="none">
            <a:spAutoFit/>
          </a:bodyPr>
          <a:lstStyle/>
          <a:p>
            <a:pPr algn="ctr" eaLnBrk="0" hangingPunct="0">
              <a:defRPr/>
            </a:pPr>
            <a:r>
              <a:rPr lang="ja-JP" altLang="en-US" sz="2400" dirty="0" smtClean="0">
                <a:solidFill>
                  <a:srgbClr val="FFFFFF"/>
                </a:solidFill>
                <a:latin typeface="Arial"/>
                <a:ea typeface="ＭＳ Ｐゴシック"/>
              </a:rPr>
              <a:t>は以下のように計算されるはずである</a:t>
            </a:r>
            <a:endParaRPr lang="ja-JP" altLang="en-US" sz="2400" dirty="0">
              <a:solidFill>
                <a:srgbClr val="FFFFFF"/>
              </a:solidFill>
              <a:latin typeface="Arial"/>
              <a:ea typeface="ＭＳ Ｐゴシック"/>
            </a:endParaRPr>
          </a:p>
        </p:txBody>
      </p:sp>
      <p:sp>
        <p:nvSpPr>
          <p:cNvPr id="16" name="Rectangle 2"/>
          <p:cNvSpPr txBox="1">
            <a:spLocks noChangeArrowheads="1"/>
          </p:cNvSpPr>
          <p:nvPr/>
        </p:nvSpPr>
        <p:spPr bwMode="invGray">
          <a:xfrm>
            <a:off x="0" y="0"/>
            <a:ext cx="9144000" cy="754063"/>
          </a:xfrm>
          <a:prstGeom prst="rect">
            <a:avLst/>
          </a:prstGeom>
          <a:noFill/>
          <a:ln w="9525">
            <a:noFill/>
            <a:miter lim="800000"/>
            <a:headEnd/>
            <a:tailEnd/>
          </a:ln>
          <a:effectLst/>
        </p:spPr>
        <p:txBody>
          <a:bodyPr anchor="ct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eaLnBrk="0" hangingPunct="0">
              <a:defRPr/>
            </a:pPr>
            <a:r>
              <a:rPr lang="ja-JP" altLang="en-US" sz="4000" dirty="0" smtClean="0">
                <a:solidFill>
                  <a:srgbClr val="FFFF00"/>
                </a:solidFill>
                <a:effectLst>
                  <a:outerShdw blurRad="38100" dist="38100" dir="2700000" algn="tl">
                    <a:srgbClr val="000000"/>
                  </a:outerShdw>
                </a:effectLst>
              </a:rPr>
              <a:t>経口ブドウ糖負荷中のインスリン感受性</a:t>
            </a:r>
            <a:endParaRPr lang="en-US" altLang="ja-JP" sz="4000" dirty="0">
              <a:solidFill>
                <a:srgbClr val="FFFF00"/>
              </a:solidFill>
              <a:effectLst>
                <a:outerShdw blurRad="38100" dist="38100" dir="2700000" algn="tl">
                  <a:srgbClr val="000000"/>
                </a:outerShdw>
              </a:effectLst>
            </a:endParaRPr>
          </a:p>
        </p:txBody>
      </p:sp>
      <p:sp>
        <p:nvSpPr>
          <p:cNvPr id="4" name="テキスト ボックス 3"/>
          <p:cNvSpPr txBox="1"/>
          <p:nvPr/>
        </p:nvSpPr>
        <p:spPr>
          <a:xfrm>
            <a:off x="0" y="5560784"/>
            <a:ext cx="9144000" cy="892552"/>
          </a:xfrm>
          <a:prstGeom prst="rect">
            <a:avLst/>
          </a:prstGeom>
          <a:noFill/>
        </p:spPr>
        <p:txBody>
          <a:bodyPr wrap="square" rtlCol="0">
            <a:spAutoFit/>
          </a:bodyPr>
          <a:lstStyle/>
          <a:p>
            <a:pPr fontAlgn="auto">
              <a:spcBef>
                <a:spcPts val="0"/>
              </a:spcBef>
              <a:spcAft>
                <a:spcPts val="0"/>
              </a:spcAft>
            </a:pPr>
            <a:r>
              <a:rPr lang="en-US" altLang="ja-JP" sz="2600" dirty="0" smtClean="0">
                <a:solidFill>
                  <a:srgbClr val="FFFFFF"/>
                </a:solidFill>
                <a:latin typeface="Arial"/>
                <a:ea typeface="ＭＳ Ｐゴシック"/>
              </a:rPr>
              <a:t>HOMA</a:t>
            </a:r>
            <a:r>
              <a:rPr lang="ja-JP" altLang="en-US" sz="2600" dirty="0" smtClean="0">
                <a:solidFill>
                  <a:srgbClr val="FFFFFF"/>
                </a:solidFill>
                <a:latin typeface="Arial"/>
                <a:ea typeface="ＭＳ Ｐゴシック"/>
              </a:rPr>
              <a:t>－</a:t>
            </a:r>
            <a:r>
              <a:rPr lang="en-US" altLang="ja-JP" sz="2600" dirty="0" smtClean="0">
                <a:solidFill>
                  <a:srgbClr val="FFFFFF"/>
                </a:solidFill>
                <a:latin typeface="Arial"/>
                <a:ea typeface="ＭＳ Ｐゴシック"/>
              </a:rPr>
              <a:t>IR</a:t>
            </a:r>
            <a:r>
              <a:rPr lang="ja-JP" altLang="en-US" sz="2600" dirty="0" smtClean="0">
                <a:solidFill>
                  <a:srgbClr val="FFFFFF"/>
                </a:solidFill>
                <a:latin typeface="Arial"/>
                <a:ea typeface="ＭＳ Ｐゴシック"/>
              </a:rPr>
              <a:t>同様に経口ブドウ糖負荷試験中のインスリン抵抗性も　反応した</a:t>
            </a:r>
            <a:r>
              <a:rPr lang="ja-JP" altLang="en-US" sz="2600" u="sng" dirty="0" smtClean="0">
                <a:solidFill>
                  <a:srgbClr val="FFFFFF"/>
                </a:solidFill>
                <a:latin typeface="Arial"/>
                <a:ea typeface="ＭＳ Ｐゴシック"/>
              </a:rPr>
              <a:t>血糖値とインスリン値（</a:t>
            </a:r>
            <a:r>
              <a:rPr lang="en-US" altLang="ja-JP" sz="2600" u="sng" dirty="0" smtClean="0">
                <a:solidFill>
                  <a:srgbClr val="FFFFFF"/>
                </a:solidFill>
                <a:latin typeface="Arial"/>
                <a:ea typeface="ＭＳ Ｐゴシック"/>
              </a:rPr>
              <a:t>Δ</a:t>
            </a:r>
            <a:r>
              <a:rPr lang="ja-JP" altLang="en-US" sz="2600" u="sng" dirty="0" err="1" smtClean="0">
                <a:solidFill>
                  <a:srgbClr val="FFFFFF"/>
                </a:solidFill>
                <a:latin typeface="Arial"/>
                <a:ea typeface="ＭＳ Ｐゴシック"/>
              </a:rPr>
              <a:t>でなく</a:t>
            </a:r>
            <a:r>
              <a:rPr lang="ja-JP" altLang="en-US" sz="2600" u="sng" dirty="0" smtClean="0">
                <a:solidFill>
                  <a:srgbClr val="FFFFFF"/>
                </a:solidFill>
                <a:latin typeface="Arial"/>
                <a:ea typeface="ＭＳ Ｐゴシック"/>
              </a:rPr>
              <a:t>絶対値）の積</a:t>
            </a:r>
            <a:r>
              <a:rPr lang="ja-JP" altLang="en-US" sz="2600" dirty="0" smtClean="0">
                <a:solidFill>
                  <a:srgbClr val="FFFFFF"/>
                </a:solidFill>
                <a:latin typeface="Arial"/>
                <a:ea typeface="ＭＳ Ｐゴシック"/>
              </a:rPr>
              <a:t>となる。</a:t>
            </a:r>
            <a:endParaRPr lang="ja-JP" altLang="en-US" sz="2600" dirty="0">
              <a:solidFill>
                <a:srgbClr val="FFFFFF"/>
              </a:solidFill>
              <a:latin typeface="Arial"/>
              <a:ea typeface="ＭＳ Ｐゴシック"/>
            </a:endParaRPr>
          </a:p>
        </p:txBody>
      </p:sp>
    </p:spTree>
    <p:extLst>
      <p:ext uri="{BB962C8B-B14F-4D97-AF65-F5344CB8AC3E}">
        <p14:creationId xmlns:p14="http://schemas.microsoft.com/office/powerpoint/2010/main" val="107928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ChangeArrowheads="1"/>
          </p:cNvSpPr>
          <p:nvPr/>
        </p:nvSpPr>
        <p:spPr bwMode="auto">
          <a:xfrm>
            <a:off x="5554663" y="4724400"/>
            <a:ext cx="2438400" cy="9906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b="0">
              <a:solidFill>
                <a:srgbClr val="000000"/>
              </a:solidFill>
              <a:latin typeface="Arial"/>
              <a:ea typeface="ＭＳ Ｐゴシック"/>
            </a:endParaRPr>
          </a:p>
        </p:txBody>
      </p:sp>
      <p:sp>
        <p:nvSpPr>
          <p:cNvPr id="922627" name="Rectangle 3"/>
          <p:cNvSpPr>
            <a:spLocks noChangeArrowheads="1"/>
          </p:cNvSpPr>
          <p:nvPr/>
        </p:nvSpPr>
        <p:spPr bwMode="auto">
          <a:xfrm>
            <a:off x="1054100" y="123825"/>
            <a:ext cx="7175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ja-JP" altLang="en-US" sz="3000" dirty="0">
                <a:solidFill>
                  <a:srgbClr val="FFFF00"/>
                </a:solidFill>
                <a:latin typeface="ＭＳ ゴシック" pitchFamily="49" charset="-128"/>
                <a:ea typeface="ＭＳ ゴシック" pitchFamily="49" charset="-128"/>
              </a:rPr>
              <a:t>経口ブドウ糖負荷試験より推定する</a:t>
            </a:r>
          </a:p>
          <a:p>
            <a:pPr algn="ctr"/>
            <a:r>
              <a:rPr lang="ja-JP" altLang="en-US" sz="3000" dirty="0">
                <a:solidFill>
                  <a:srgbClr val="FFFF00"/>
                </a:solidFill>
                <a:latin typeface="ＭＳ ゴシック" pitchFamily="49" charset="-128"/>
                <a:ea typeface="ＭＳ ゴシック" pitchFamily="49" charset="-128"/>
              </a:rPr>
              <a:t>インスリン抵抗性の指標</a:t>
            </a:r>
            <a:endParaRPr lang="ja-JP" altLang="en-US" sz="1800" dirty="0">
              <a:solidFill>
                <a:srgbClr val="000000"/>
              </a:solidFill>
              <a:latin typeface="Times New Roman" pitchFamily="18" charset="0"/>
              <a:ea typeface="ＭＳ Ｐゴシック"/>
            </a:endParaRPr>
          </a:p>
        </p:txBody>
      </p:sp>
      <p:sp>
        <p:nvSpPr>
          <p:cNvPr id="922632" name="Rectangle 8"/>
          <p:cNvSpPr>
            <a:spLocks noChangeArrowheads="1"/>
          </p:cNvSpPr>
          <p:nvPr/>
        </p:nvSpPr>
        <p:spPr bwMode="auto">
          <a:xfrm>
            <a:off x="3456434" y="2392363"/>
            <a:ext cx="55800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4600">
                <a:solidFill>
                  <a:srgbClr val="FFC2AA"/>
                </a:solidFill>
                <a:latin typeface="ＭＳ ゴシック" pitchFamily="49" charset="-128"/>
                <a:ea typeface="ＭＳ ゴシック" pitchFamily="49" charset="-128"/>
              </a:rPr>
              <a:t>(FPG X FPI)X(G X I)</a:t>
            </a:r>
          </a:p>
        </p:txBody>
      </p:sp>
      <p:sp>
        <p:nvSpPr>
          <p:cNvPr id="922636" name="Line 12"/>
          <p:cNvSpPr>
            <a:spLocks noChangeShapeType="1"/>
          </p:cNvSpPr>
          <p:nvPr/>
        </p:nvSpPr>
        <p:spPr bwMode="auto">
          <a:xfrm>
            <a:off x="7287071" y="2416175"/>
            <a:ext cx="333375" cy="1588"/>
          </a:xfrm>
          <a:prstGeom prst="line">
            <a:avLst/>
          </a:prstGeom>
          <a:noFill/>
          <a:ln w="47625">
            <a:solidFill>
              <a:srgbClr val="FFC2AA"/>
            </a:solidFill>
            <a:round/>
            <a:headEnd/>
            <a:tailEnd/>
          </a:ln>
          <a:extLst>
            <a:ext uri="{909E8E84-426E-40DD-AFC4-6F175D3DCCD1}">
              <a14:hiddenFill xmlns:a14="http://schemas.microsoft.com/office/drawing/2010/main">
                <a:noFill/>
              </a14:hiddenFill>
            </a:ext>
          </a:extLst>
        </p:spPr>
        <p:txBody>
          <a:bodyPr/>
          <a:lstStyle/>
          <a:p>
            <a:endParaRPr lang="ja-JP" altLang="en-US" sz="1800" b="0">
              <a:solidFill>
                <a:srgbClr val="000000"/>
              </a:solidFill>
              <a:latin typeface="Arial"/>
              <a:ea typeface="ＭＳ Ｐゴシック"/>
            </a:endParaRPr>
          </a:p>
        </p:txBody>
      </p:sp>
      <p:sp>
        <p:nvSpPr>
          <p:cNvPr id="922637" name="Line 13"/>
          <p:cNvSpPr>
            <a:spLocks noChangeShapeType="1"/>
          </p:cNvSpPr>
          <p:nvPr/>
        </p:nvSpPr>
        <p:spPr bwMode="auto">
          <a:xfrm>
            <a:off x="3151634" y="2020888"/>
            <a:ext cx="5845175" cy="1587"/>
          </a:xfrm>
          <a:prstGeom prst="line">
            <a:avLst/>
          </a:prstGeom>
          <a:noFill/>
          <a:ln w="47625">
            <a:solidFill>
              <a:srgbClr val="FFC2AA"/>
            </a:solidFill>
            <a:round/>
            <a:headEnd/>
            <a:tailEnd/>
          </a:ln>
          <a:extLst>
            <a:ext uri="{909E8E84-426E-40DD-AFC4-6F175D3DCCD1}">
              <a14:hiddenFill xmlns:a14="http://schemas.microsoft.com/office/drawing/2010/main">
                <a:noFill/>
              </a14:hiddenFill>
            </a:ext>
          </a:extLst>
        </p:spPr>
        <p:txBody>
          <a:bodyPr/>
          <a:lstStyle/>
          <a:p>
            <a:endParaRPr lang="ja-JP" altLang="en-US" sz="1800" b="0">
              <a:solidFill>
                <a:srgbClr val="000000"/>
              </a:solidFill>
              <a:latin typeface="Arial"/>
              <a:ea typeface="ＭＳ Ｐゴシック"/>
            </a:endParaRPr>
          </a:p>
        </p:txBody>
      </p:sp>
      <p:sp>
        <p:nvSpPr>
          <p:cNvPr id="922638" name="Freeform 14"/>
          <p:cNvSpPr>
            <a:spLocks/>
          </p:cNvSpPr>
          <p:nvPr/>
        </p:nvSpPr>
        <p:spPr bwMode="auto">
          <a:xfrm>
            <a:off x="3181796" y="2189163"/>
            <a:ext cx="5711825" cy="858837"/>
          </a:xfrm>
          <a:custGeom>
            <a:avLst/>
            <a:gdLst>
              <a:gd name="T0" fmla="*/ 0 w 7469"/>
              <a:gd name="T1" fmla="*/ 808 h 1081"/>
              <a:gd name="T2" fmla="*/ 152 w 7469"/>
              <a:gd name="T3" fmla="*/ 1081 h 1081"/>
              <a:gd name="T4" fmla="*/ 562 w 7469"/>
              <a:gd name="T5" fmla="*/ 0 h 1081"/>
              <a:gd name="T6" fmla="*/ 7469 w 7469"/>
              <a:gd name="T7" fmla="*/ 0 h 1081"/>
            </a:gdLst>
            <a:ahLst/>
            <a:cxnLst>
              <a:cxn ang="0">
                <a:pos x="T0" y="T1"/>
              </a:cxn>
              <a:cxn ang="0">
                <a:pos x="T2" y="T3"/>
              </a:cxn>
              <a:cxn ang="0">
                <a:pos x="T4" y="T5"/>
              </a:cxn>
              <a:cxn ang="0">
                <a:pos x="T6" y="T7"/>
              </a:cxn>
            </a:cxnLst>
            <a:rect l="0" t="0" r="r" b="b"/>
            <a:pathLst>
              <a:path w="7469" h="1081">
                <a:moveTo>
                  <a:pt x="0" y="808"/>
                </a:moveTo>
                <a:lnTo>
                  <a:pt x="152" y="1081"/>
                </a:lnTo>
                <a:lnTo>
                  <a:pt x="562" y="0"/>
                </a:lnTo>
                <a:lnTo>
                  <a:pt x="7469" y="0"/>
                </a:lnTo>
              </a:path>
            </a:pathLst>
          </a:custGeom>
          <a:noFill/>
          <a:ln w="47625">
            <a:solidFill>
              <a:srgbClr val="FFC2A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800" b="0">
              <a:solidFill>
                <a:srgbClr val="000000"/>
              </a:solidFill>
              <a:latin typeface="Arial"/>
              <a:ea typeface="ＭＳ Ｐゴシック"/>
            </a:endParaRPr>
          </a:p>
        </p:txBody>
      </p:sp>
      <p:sp>
        <p:nvSpPr>
          <p:cNvPr id="922639" name="Line 15"/>
          <p:cNvSpPr>
            <a:spLocks noChangeShapeType="1"/>
          </p:cNvSpPr>
          <p:nvPr/>
        </p:nvSpPr>
        <p:spPr bwMode="auto">
          <a:xfrm>
            <a:off x="8444359" y="2386013"/>
            <a:ext cx="319087" cy="1587"/>
          </a:xfrm>
          <a:prstGeom prst="line">
            <a:avLst/>
          </a:prstGeom>
          <a:noFill/>
          <a:ln w="47625">
            <a:solidFill>
              <a:srgbClr val="FFC2AA"/>
            </a:solidFill>
            <a:round/>
            <a:headEnd/>
            <a:tailEnd/>
          </a:ln>
          <a:extLst>
            <a:ext uri="{909E8E84-426E-40DD-AFC4-6F175D3DCCD1}">
              <a14:hiddenFill xmlns:a14="http://schemas.microsoft.com/office/drawing/2010/main">
                <a:noFill/>
              </a14:hiddenFill>
            </a:ext>
          </a:extLst>
        </p:spPr>
        <p:txBody>
          <a:bodyPr/>
          <a:lstStyle/>
          <a:p>
            <a:endParaRPr lang="ja-JP" altLang="en-US" sz="1800" b="0">
              <a:solidFill>
                <a:srgbClr val="000000"/>
              </a:solidFill>
              <a:latin typeface="Arial"/>
              <a:ea typeface="ＭＳ Ｐゴシック"/>
            </a:endParaRPr>
          </a:p>
        </p:txBody>
      </p:sp>
      <p:sp>
        <p:nvSpPr>
          <p:cNvPr id="922641" name="Rectangle 17"/>
          <p:cNvSpPr>
            <a:spLocks noChangeArrowheads="1"/>
          </p:cNvSpPr>
          <p:nvPr/>
        </p:nvSpPr>
        <p:spPr bwMode="auto">
          <a:xfrm>
            <a:off x="5393184" y="1182688"/>
            <a:ext cx="1762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4600">
                <a:solidFill>
                  <a:srgbClr val="FFC2AA"/>
                </a:solidFill>
                <a:latin typeface="ＭＳ ゴシック" pitchFamily="49" charset="-128"/>
                <a:ea typeface="ＭＳ ゴシック" pitchFamily="49" charset="-128"/>
              </a:rPr>
              <a:t>10,000</a:t>
            </a:r>
            <a:endParaRPr lang="en-US" altLang="ja-JP" sz="2400">
              <a:solidFill>
                <a:srgbClr val="000000"/>
              </a:solidFill>
              <a:latin typeface="Times New Roman" pitchFamily="18" charset="0"/>
              <a:ea typeface="ＭＳ Ｐゴシック"/>
            </a:endParaRPr>
          </a:p>
        </p:txBody>
      </p:sp>
      <p:sp>
        <p:nvSpPr>
          <p:cNvPr id="922643" name="Rectangle 19"/>
          <p:cNvSpPr>
            <a:spLocks noChangeArrowheads="1"/>
          </p:cNvSpPr>
          <p:nvPr/>
        </p:nvSpPr>
        <p:spPr bwMode="auto">
          <a:xfrm>
            <a:off x="2055813" y="3386138"/>
            <a:ext cx="4429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FFFF00"/>
                </a:solidFill>
                <a:latin typeface="ＭＳ ゴシック" pitchFamily="49" charset="-128"/>
                <a:ea typeface="ＭＳ ゴシック" pitchFamily="49" charset="-128"/>
              </a:rPr>
              <a:t>120</a:t>
            </a:r>
            <a:endParaRPr lang="en-US" altLang="ja-JP" sz="2400">
              <a:solidFill>
                <a:srgbClr val="000000"/>
              </a:solidFill>
              <a:latin typeface="Times New Roman" pitchFamily="18" charset="0"/>
              <a:ea typeface="ＭＳ Ｐゴシック"/>
            </a:endParaRPr>
          </a:p>
        </p:txBody>
      </p:sp>
      <p:sp>
        <p:nvSpPr>
          <p:cNvPr id="922644" name="Rectangle 20"/>
          <p:cNvSpPr>
            <a:spLocks noChangeArrowheads="1"/>
          </p:cNvSpPr>
          <p:nvPr/>
        </p:nvSpPr>
        <p:spPr bwMode="auto">
          <a:xfrm>
            <a:off x="328613" y="3702050"/>
            <a:ext cx="485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3800">
                <a:solidFill>
                  <a:srgbClr val="FFFF00"/>
                </a:solidFill>
                <a:latin typeface="ＭＳ ゴシック" pitchFamily="49" charset="-128"/>
                <a:ea typeface="ＭＳ ゴシック" pitchFamily="49" charset="-128"/>
              </a:rPr>
              <a:t>G=</a:t>
            </a:r>
            <a:endParaRPr lang="en-US" altLang="ja-JP" sz="2400">
              <a:solidFill>
                <a:srgbClr val="000000"/>
              </a:solidFill>
              <a:latin typeface="Times New Roman" pitchFamily="18" charset="0"/>
              <a:ea typeface="ＭＳ Ｐゴシック"/>
            </a:endParaRPr>
          </a:p>
        </p:txBody>
      </p:sp>
      <p:sp>
        <p:nvSpPr>
          <p:cNvPr id="922645" name="Rectangle 21"/>
          <p:cNvSpPr>
            <a:spLocks noChangeArrowheads="1"/>
          </p:cNvSpPr>
          <p:nvPr/>
        </p:nvSpPr>
        <p:spPr bwMode="auto">
          <a:xfrm>
            <a:off x="1563688" y="3516313"/>
            <a:ext cx="863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6800" b="0">
                <a:solidFill>
                  <a:srgbClr val="FFFF00"/>
                </a:solidFill>
                <a:latin typeface="ＭＳ ゴシック" pitchFamily="49" charset="-128"/>
                <a:ea typeface="ＭＳ ゴシック" pitchFamily="49" charset="-128"/>
              </a:rPr>
              <a:t>∫</a:t>
            </a:r>
            <a:endParaRPr lang="en-US" altLang="ja-JP" sz="2400">
              <a:solidFill>
                <a:srgbClr val="000000"/>
              </a:solidFill>
              <a:latin typeface="Times New Roman" pitchFamily="18" charset="0"/>
              <a:ea typeface="ＭＳ Ｐゴシック"/>
            </a:endParaRPr>
          </a:p>
        </p:txBody>
      </p:sp>
      <p:sp>
        <p:nvSpPr>
          <p:cNvPr id="922646" name="Rectangle 22"/>
          <p:cNvSpPr>
            <a:spLocks noChangeArrowheads="1"/>
          </p:cNvSpPr>
          <p:nvPr/>
        </p:nvSpPr>
        <p:spPr bwMode="auto">
          <a:xfrm>
            <a:off x="2540000" y="3727450"/>
            <a:ext cx="1214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3800">
                <a:solidFill>
                  <a:srgbClr val="FFFF00"/>
                </a:solidFill>
                <a:latin typeface="ＭＳ ゴシック" pitchFamily="49" charset="-128"/>
                <a:ea typeface="ＭＳ ゴシック" pitchFamily="49" charset="-128"/>
              </a:rPr>
              <a:t>g(t) </a:t>
            </a:r>
            <a:endParaRPr lang="en-US" altLang="ja-JP" sz="2400">
              <a:solidFill>
                <a:srgbClr val="000000"/>
              </a:solidFill>
              <a:latin typeface="Times New Roman" pitchFamily="18" charset="0"/>
              <a:ea typeface="ＭＳ Ｐゴシック"/>
            </a:endParaRPr>
          </a:p>
        </p:txBody>
      </p:sp>
      <p:sp>
        <p:nvSpPr>
          <p:cNvPr id="922647" name="Rectangle 23"/>
          <p:cNvSpPr>
            <a:spLocks noChangeArrowheads="1"/>
          </p:cNvSpPr>
          <p:nvPr/>
        </p:nvSpPr>
        <p:spPr bwMode="auto">
          <a:xfrm>
            <a:off x="3563938" y="3727450"/>
            <a:ext cx="485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3800" i="1">
                <a:solidFill>
                  <a:srgbClr val="FFFF00"/>
                </a:solidFill>
                <a:latin typeface="ＭＳ ゴシック" pitchFamily="49" charset="-128"/>
                <a:ea typeface="ＭＳ ゴシック" pitchFamily="49" charset="-128"/>
              </a:rPr>
              <a:t>dt</a:t>
            </a:r>
            <a:endParaRPr lang="en-US" altLang="ja-JP" sz="2400">
              <a:solidFill>
                <a:srgbClr val="000000"/>
              </a:solidFill>
              <a:latin typeface="Times New Roman" pitchFamily="18" charset="0"/>
              <a:ea typeface="ＭＳ Ｐゴシック"/>
            </a:endParaRPr>
          </a:p>
        </p:txBody>
      </p:sp>
      <p:sp>
        <p:nvSpPr>
          <p:cNvPr id="922648" name="Rectangle 24"/>
          <p:cNvSpPr>
            <a:spLocks noChangeArrowheads="1"/>
          </p:cNvSpPr>
          <p:nvPr/>
        </p:nvSpPr>
        <p:spPr bwMode="auto">
          <a:xfrm>
            <a:off x="2132013" y="4157663"/>
            <a:ext cx="1476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FFFF00"/>
                </a:solidFill>
                <a:latin typeface="ＭＳ ゴシック" pitchFamily="49" charset="-128"/>
                <a:ea typeface="ＭＳ ゴシック" pitchFamily="49" charset="-128"/>
              </a:rPr>
              <a:t>0</a:t>
            </a:r>
            <a:endParaRPr lang="en-US" altLang="ja-JP" sz="2400">
              <a:solidFill>
                <a:srgbClr val="000000"/>
              </a:solidFill>
              <a:latin typeface="Times New Roman" pitchFamily="18" charset="0"/>
              <a:ea typeface="ＭＳ Ｐゴシック"/>
            </a:endParaRPr>
          </a:p>
        </p:txBody>
      </p:sp>
      <p:sp>
        <p:nvSpPr>
          <p:cNvPr id="922649" name="Rectangle 25"/>
          <p:cNvSpPr>
            <a:spLocks noChangeArrowheads="1"/>
          </p:cNvSpPr>
          <p:nvPr/>
        </p:nvSpPr>
        <p:spPr bwMode="auto">
          <a:xfrm>
            <a:off x="1025525" y="4059238"/>
            <a:ext cx="5572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900">
                <a:solidFill>
                  <a:srgbClr val="FFFF00"/>
                </a:solidFill>
                <a:latin typeface="ＭＳ ゴシック" pitchFamily="49" charset="-128"/>
                <a:ea typeface="ＭＳ ゴシック" pitchFamily="49" charset="-128"/>
              </a:rPr>
              <a:t>120</a:t>
            </a:r>
            <a:endParaRPr lang="en-US" altLang="ja-JP" sz="2400">
              <a:solidFill>
                <a:srgbClr val="000000"/>
              </a:solidFill>
              <a:latin typeface="Times New Roman" pitchFamily="18" charset="0"/>
              <a:ea typeface="ＭＳ Ｐゴシック"/>
            </a:endParaRPr>
          </a:p>
        </p:txBody>
      </p:sp>
      <p:sp>
        <p:nvSpPr>
          <p:cNvPr id="922650" name="Rectangle 26"/>
          <p:cNvSpPr>
            <a:spLocks noChangeArrowheads="1"/>
          </p:cNvSpPr>
          <p:nvPr/>
        </p:nvSpPr>
        <p:spPr bwMode="auto">
          <a:xfrm>
            <a:off x="1273175" y="3455988"/>
            <a:ext cx="18573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900">
                <a:solidFill>
                  <a:srgbClr val="FFFF00"/>
                </a:solidFill>
                <a:latin typeface="ＭＳ ゴシック" pitchFamily="49" charset="-128"/>
                <a:ea typeface="ＭＳ ゴシック" pitchFamily="49" charset="-128"/>
              </a:rPr>
              <a:t>1</a:t>
            </a:r>
            <a:endParaRPr lang="en-US" altLang="ja-JP" sz="2400">
              <a:solidFill>
                <a:srgbClr val="000000"/>
              </a:solidFill>
              <a:latin typeface="Times New Roman" pitchFamily="18" charset="0"/>
              <a:ea typeface="ＭＳ Ｐゴシック"/>
            </a:endParaRPr>
          </a:p>
        </p:txBody>
      </p:sp>
      <p:sp>
        <p:nvSpPr>
          <p:cNvPr id="922651" name="Line 27"/>
          <p:cNvSpPr>
            <a:spLocks noChangeShapeType="1"/>
          </p:cNvSpPr>
          <p:nvPr/>
        </p:nvSpPr>
        <p:spPr bwMode="auto">
          <a:xfrm>
            <a:off x="1052513" y="3917950"/>
            <a:ext cx="642937" cy="1588"/>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sz="1800" b="0">
              <a:solidFill>
                <a:srgbClr val="000000"/>
              </a:solidFill>
              <a:latin typeface="Arial"/>
              <a:ea typeface="ＭＳ Ｐゴシック"/>
            </a:endParaRPr>
          </a:p>
        </p:txBody>
      </p:sp>
      <p:sp>
        <p:nvSpPr>
          <p:cNvPr id="922652" name="Line 28"/>
          <p:cNvSpPr>
            <a:spLocks noChangeShapeType="1"/>
          </p:cNvSpPr>
          <p:nvPr/>
        </p:nvSpPr>
        <p:spPr bwMode="auto">
          <a:xfrm>
            <a:off x="288925" y="3578225"/>
            <a:ext cx="398463" cy="1588"/>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sz="1800" b="0">
              <a:solidFill>
                <a:srgbClr val="000000"/>
              </a:solidFill>
              <a:latin typeface="Arial"/>
              <a:ea typeface="ＭＳ Ｐゴシック"/>
            </a:endParaRPr>
          </a:p>
        </p:txBody>
      </p:sp>
      <p:sp>
        <p:nvSpPr>
          <p:cNvPr id="922653" name="Rectangle 29"/>
          <p:cNvSpPr>
            <a:spLocks noChangeArrowheads="1"/>
          </p:cNvSpPr>
          <p:nvPr/>
        </p:nvSpPr>
        <p:spPr bwMode="auto">
          <a:xfrm>
            <a:off x="468313" y="5067300"/>
            <a:ext cx="485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3800">
                <a:solidFill>
                  <a:srgbClr val="FFFF00"/>
                </a:solidFill>
                <a:latin typeface="ＭＳ ゴシック" pitchFamily="49" charset="-128"/>
                <a:ea typeface="ＭＳ ゴシック" pitchFamily="49" charset="-128"/>
              </a:rPr>
              <a:t>I=</a:t>
            </a:r>
            <a:endParaRPr lang="en-US" altLang="ja-JP" sz="2400">
              <a:solidFill>
                <a:srgbClr val="000000"/>
              </a:solidFill>
              <a:latin typeface="Times New Roman" pitchFamily="18" charset="0"/>
              <a:ea typeface="ＭＳ Ｐゴシック"/>
            </a:endParaRPr>
          </a:p>
        </p:txBody>
      </p:sp>
      <p:sp>
        <p:nvSpPr>
          <p:cNvPr id="922654" name="Rectangle 30"/>
          <p:cNvSpPr>
            <a:spLocks noChangeArrowheads="1"/>
          </p:cNvSpPr>
          <p:nvPr/>
        </p:nvSpPr>
        <p:spPr bwMode="auto">
          <a:xfrm>
            <a:off x="1595438" y="4879975"/>
            <a:ext cx="863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6800" b="0">
                <a:solidFill>
                  <a:srgbClr val="FFFF00"/>
                </a:solidFill>
                <a:latin typeface="ＭＳ ゴシック" pitchFamily="49" charset="-128"/>
                <a:ea typeface="ＭＳ ゴシック" pitchFamily="49" charset="-128"/>
              </a:rPr>
              <a:t>∫</a:t>
            </a:r>
            <a:endParaRPr lang="en-US" altLang="ja-JP" sz="2400">
              <a:solidFill>
                <a:srgbClr val="000000"/>
              </a:solidFill>
              <a:latin typeface="Times New Roman" pitchFamily="18" charset="0"/>
              <a:ea typeface="ＭＳ Ｐゴシック"/>
            </a:endParaRPr>
          </a:p>
        </p:txBody>
      </p:sp>
      <p:sp>
        <p:nvSpPr>
          <p:cNvPr id="922655" name="Rectangle 31"/>
          <p:cNvSpPr>
            <a:spLocks noChangeArrowheads="1"/>
          </p:cNvSpPr>
          <p:nvPr/>
        </p:nvSpPr>
        <p:spPr bwMode="auto">
          <a:xfrm>
            <a:off x="2657475" y="5091113"/>
            <a:ext cx="1214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3800">
                <a:solidFill>
                  <a:srgbClr val="FFFF00"/>
                </a:solidFill>
                <a:latin typeface="ＭＳ ゴシック" pitchFamily="49" charset="-128"/>
                <a:ea typeface="ＭＳ ゴシック" pitchFamily="49" charset="-128"/>
              </a:rPr>
              <a:t>i(t) </a:t>
            </a:r>
            <a:endParaRPr lang="en-US" altLang="ja-JP" sz="2400">
              <a:solidFill>
                <a:srgbClr val="000000"/>
              </a:solidFill>
              <a:latin typeface="Times New Roman" pitchFamily="18" charset="0"/>
              <a:ea typeface="ＭＳ Ｐゴシック"/>
            </a:endParaRPr>
          </a:p>
        </p:txBody>
      </p:sp>
      <p:sp>
        <p:nvSpPr>
          <p:cNvPr id="922656" name="Rectangle 32"/>
          <p:cNvSpPr>
            <a:spLocks noChangeArrowheads="1"/>
          </p:cNvSpPr>
          <p:nvPr/>
        </p:nvSpPr>
        <p:spPr bwMode="auto">
          <a:xfrm>
            <a:off x="3525838" y="5091113"/>
            <a:ext cx="485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3800" i="1">
                <a:solidFill>
                  <a:srgbClr val="FFFF00"/>
                </a:solidFill>
                <a:latin typeface="ＭＳ ゴシック" pitchFamily="49" charset="-128"/>
                <a:ea typeface="ＭＳ ゴシック" pitchFamily="49" charset="-128"/>
              </a:rPr>
              <a:t>dt</a:t>
            </a:r>
            <a:endParaRPr lang="en-US" altLang="ja-JP" sz="2400">
              <a:solidFill>
                <a:srgbClr val="000000"/>
              </a:solidFill>
              <a:latin typeface="Times New Roman" pitchFamily="18" charset="0"/>
              <a:ea typeface="ＭＳ Ｐゴシック"/>
            </a:endParaRPr>
          </a:p>
        </p:txBody>
      </p:sp>
      <p:sp>
        <p:nvSpPr>
          <p:cNvPr id="922657" name="Rectangle 33"/>
          <p:cNvSpPr>
            <a:spLocks noChangeArrowheads="1"/>
          </p:cNvSpPr>
          <p:nvPr/>
        </p:nvSpPr>
        <p:spPr bwMode="auto">
          <a:xfrm>
            <a:off x="2165350" y="5521325"/>
            <a:ext cx="1476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FFFF00"/>
                </a:solidFill>
                <a:latin typeface="ＭＳ ゴシック" pitchFamily="49" charset="-128"/>
                <a:ea typeface="ＭＳ ゴシック" pitchFamily="49" charset="-128"/>
              </a:rPr>
              <a:t>0</a:t>
            </a:r>
            <a:endParaRPr lang="en-US" altLang="ja-JP" sz="2400">
              <a:solidFill>
                <a:srgbClr val="000000"/>
              </a:solidFill>
              <a:latin typeface="Times New Roman" pitchFamily="18" charset="0"/>
              <a:ea typeface="ＭＳ Ｐゴシック"/>
            </a:endParaRPr>
          </a:p>
        </p:txBody>
      </p:sp>
      <p:sp>
        <p:nvSpPr>
          <p:cNvPr id="922658" name="Rectangle 34"/>
          <p:cNvSpPr>
            <a:spLocks noChangeArrowheads="1"/>
          </p:cNvSpPr>
          <p:nvPr/>
        </p:nvSpPr>
        <p:spPr bwMode="auto">
          <a:xfrm>
            <a:off x="1058863" y="5424488"/>
            <a:ext cx="5572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900">
                <a:solidFill>
                  <a:srgbClr val="FFFF00"/>
                </a:solidFill>
                <a:latin typeface="ＭＳ ゴシック" pitchFamily="49" charset="-128"/>
                <a:ea typeface="ＭＳ ゴシック" pitchFamily="49" charset="-128"/>
              </a:rPr>
              <a:t>120</a:t>
            </a:r>
            <a:endParaRPr lang="en-US" altLang="ja-JP" sz="2400">
              <a:solidFill>
                <a:srgbClr val="000000"/>
              </a:solidFill>
              <a:latin typeface="Times New Roman" pitchFamily="18" charset="0"/>
              <a:ea typeface="ＭＳ Ｐゴシック"/>
            </a:endParaRPr>
          </a:p>
        </p:txBody>
      </p:sp>
      <p:sp>
        <p:nvSpPr>
          <p:cNvPr id="922659" name="Rectangle 35"/>
          <p:cNvSpPr>
            <a:spLocks noChangeArrowheads="1"/>
          </p:cNvSpPr>
          <p:nvPr/>
        </p:nvSpPr>
        <p:spPr bwMode="auto">
          <a:xfrm>
            <a:off x="1304925" y="4821238"/>
            <a:ext cx="18573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900">
                <a:solidFill>
                  <a:srgbClr val="FFFF00"/>
                </a:solidFill>
                <a:latin typeface="ＭＳ ゴシック" pitchFamily="49" charset="-128"/>
                <a:ea typeface="ＭＳ ゴシック" pitchFamily="49" charset="-128"/>
              </a:rPr>
              <a:t>1</a:t>
            </a:r>
            <a:endParaRPr lang="en-US" altLang="ja-JP" sz="2400">
              <a:solidFill>
                <a:srgbClr val="000000"/>
              </a:solidFill>
              <a:latin typeface="Times New Roman" pitchFamily="18" charset="0"/>
              <a:ea typeface="ＭＳ Ｐゴシック"/>
            </a:endParaRPr>
          </a:p>
        </p:txBody>
      </p:sp>
      <p:sp>
        <p:nvSpPr>
          <p:cNvPr id="922660" name="Line 36"/>
          <p:cNvSpPr>
            <a:spLocks noChangeShapeType="1"/>
          </p:cNvSpPr>
          <p:nvPr/>
        </p:nvSpPr>
        <p:spPr bwMode="auto">
          <a:xfrm>
            <a:off x="1085850" y="5281613"/>
            <a:ext cx="642938" cy="1587"/>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sz="1800" b="0">
              <a:solidFill>
                <a:srgbClr val="000000"/>
              </a:solidFill>
              <a:latin typeface="Arial"/>
              <a:ea typeface="ＭＳ Ｐゴシック"/>
            </a:endParaRPr>
          </a:p>
        </p:txBody>
      </p:sp>
      <p:sp>
        <p:nvSpPr>
          <p:cNvPr id="922661" name="Line 37"/>
          <p:cNvSpPr>
            <a:spLocks noChangeShapeType="1"/>
          </p:cNvSpPr>
          <p:nvPr/>
        </p:nvSpPr>
        <p:spPr bwMode="auto">
          <a:xfrm>
            <a:off x="347663" y="4943475"/>
            <a:ext cx="396875" cy="1588"/>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sz="1800" b="0">
              <a:solidFill>
                <a:srgbClr val="000000"/>
              </a:solidFill>
              <a:latin typeface="Arial"/>
              <a:ea typeface="ＭＳ Ｐゴシック"/>
            </a:endParaRPr>
          </a:p>
        </p:txBody>
      </p:sp>
      <p:sp>
        <p:nvSpPr>
          <p:cNvPr id="922662" name="Rectangle 38"/>
          <p:cNvSpPr>
            <a:spLocks noChangeArrowheads="1"/>
          </p:cNvSpPr>
          <p:nvPr/>
        </p:nvSpPr>
        <p:spPr bwMode="auto">
          <a:xfrm>
            <a:off x="8815388" y="644048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400">
              <a:solidFill>
                <a:srgbClr val="000000"/>
              </a:solidFill>
              <a:latin typeface="Times New Roman" pitchFamily="18" charset="0"/>
              <a:ea typeface="ＭＳ Ｐゴシック"/>
            </a:endParaRPr>
          </a:p>
        </p:txBody>
      </p:sp>
      <p:sp>
        <p:nvSpPr>
          <p:cNvPr id="922663" name="Rectangle 39"/>
          <p:cNvSpPr>
            <a:spLocks noChangeArrowheads="1"/>
          </p:cNvSpPr>
          <p:nvPr/>
        </p:nvSpPr>
        <p:spPr bwMode="auto">
          <a:xfrm>
            <a:off x="8815388" y="644048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400">
              <a:solidFill>
                <a:srgbClr val="000000"/>
              </a:solidFill>
              <a:latin typeface="Times New Roman" pitchFamily="18" charset="0"/>
              <a:ea typeface="ＭＳ Ｐゴシック"/>
            </a:endParaRPr>
          </a:p>
        </p:txBody>
      </p:sp>
      <p:sp>
        <p:nvSpPr>
          <p:cNvPr id="922664" name="Rectangle 40"/>
          <p:cNvSpPr>
            <a:spLocks noChangeArrowheads="1"/>
          </p:cNvSpPr>
          <p:nvPr/>
        </p:nvSpPr>
        <p:spPr bwMode="auto">
          <a:xfrm>
            <a:off x="2100263" y="4784725"/>
            <a:ext cx="4429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FFFF00"/>
                </a:solidFill>
                <a:latin typeface="ＭＳ ゴシック" pitchFamily="49" charset="-128"/>
                <a:ea typeface="ＭＳ ゴシック" pitchFamily="49" charset="-128"/>
              </a:rPr>
              <a:t>120</a:t>
            </a:r>
            <a:endParaRPr lang="en-US" altLang="ja-JP" sz="2400">
              <a:solidFill>
                <a:srgbClr val="000000"/>
              </a:solidFill>
              <a:latin typeface="Times New Roman" pitchFamily="18" charset="0"/>
              <a:ea typeface="ＭＳ Ｐゴシック"/>
            </a:endParaRPr>
          </a:p>
        </p:txBody>
      </p:sp>
      <p:sp>
        <p:nvSpPr>
          <p:cNvPr id="922665" name="Line 41"/>
          <p:cNvSpPr>
            <a:spLocks noChangeShapeType="1"/>
          </p:cNvSpPr>
          <p:nvPr/>
        </p:nvSpPr>
        <p:spPr bwMode="auto">
          <a:xfrm>
            <a:off x="5214938" y="3657600"/>
            <a:ext cx="0" cy="20574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b="0">
              <a:solidFill>
                <a:srgbClr val="000000"/>
              </a:solidFill>
              <a:latin typeface="Arial"/>
              <a:ea typeface="ＭＳ Ｐゴシック"/>
            </a:endParaRPr>
          </a:p>
        </p:txBody>
      </p:sp>
      <p:sp>
        <p:nvSpPr>
          <p:cNvPr id="922666" name="Line 42"/>
          <p:cNvSpPr>
            <a:spLocks noChangeShapeType="1"/>
          </p:cNvSpPr>
          <p:nvPr/>
        </p:nvSpPr>
        <p:spPr bwMode="auto">
          <a:xfrm>
            <a:off x="5199063" y="5715000"/>
            <a:ext cx="3048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b="0">
              <a:solidFill>
                <a:srgbClr val="000000"/>
              </a:solidFill>
              <a:latin typeface="Arial"/>
              <a:ea typeface="ＭＳ Ｐゴシック"/>
            </a:endParaRPr>
          </a:p>
        </p:txBody>
      </p:sp>
      <p:sp>
        <p:nvSpPr>
          <p:cNvPr id="922667" name="AutoShape 43"/>
          <p:cNvSpPr>
            <a:spLocks noChangeArrowheads="1"/>
          </p:cNvSpPr>
          <p:nvPr/>
        </p:nvSpPr>
        <p:spPr bwMode="auto">
          <a:xfrm>
            <a:off x="5554663" y="4575175"/>
            <a:ext cx="2441575" cy="149225"/>
          </a:xfrm>
          <a:prstGeom prst="rtTriangle">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b="0">
              <a:solidFill>
                <a:srgbClr val="000000"/>
              </a:solidFill>
              <a:latin typeface="Arial"/>
              <a:ea typeface="ＭＳ Ｐゴシック"/>
            </a:endParaRPr>
          </a:p>
        </p:txBody>
      </p:sp>
      <p:sp>
        <p:nvSpPr>
          <p:cNvPr id="922668" name="Freeform 44"/>
          <p:cNvSpPr>
            <a:spLocks/>
          </p:cNvSpPr>
          <p:nvPr/>
        </p:nvSpPr>
        <p:spPr bwMode="auto">
          <a:xfrm>
            <a:off x="5551488" y="3632200"/>
            <a:ext cx="2444750" cy="1092200"/>
          </a:xfrm>
          <a:custGeom>
            <a:avLst/>
            <a:gdLst>
              <a:gd name="T0" fmla="*/ 0 w 1733"/>
              <a:gd name="T1" fmla="*/ 594 h 688"/>
              <a:gd name="T2" fmla="*/ 24 w 1733"/>
              <a:gd name="T3" fmla="*/ 529 h 688"/>
              <a:gd name="T4" fmla="*/ 81 w 1733"/>
              <a:gd name="T5" fmla="*/ 397 h 688"/>
              <a:gd name="T6" fmla="*/ 108 w 1733"/>
              <a:gd name="T7" fmla="*/ 342 h 688"/>
              <a:gd name="T8" fmla="*/ 120 w 1733"/>
              <a:gd name="T9" fmla="*/ 318 h 688"/>
              <a:gd name="T10" fmla="*/ 134 w 1733"/>
              <a:gd name="T11" fmla="*/ 284 h 688"/>
              <a:gd name="T12" fmla="*/ 189 w 1733"/>
              <a:gd name="T13" fmla="*/ 167 h 688"/>
              <a:gd name="T14" fmla="*/ 232 w 1733"/>
              <a:gd name="T15" fmla="*/ 102 h 688"/>
              <a:gd name="T16" fmla="*/ 288 w 1733"/>
              <a:gd name="T17" fmla="*/ 40 h 688"/>
              <a:gd name="T18" fmla="*/ 367 w 1733"/>
              <a:gd name="T19" fmla="*/ 4 h 688"/>
              <a:gd name="T20" fmla="*/ 511 w 1733"/>
              <a:gd name="T21" fmla="*/ 8 h 688"/>
              <a:gd name="T22" fmla="*/ 571 w 1733"/>
              <a:gd name="T23" fmla="*/ 20 h 688"/>
              <a:gd name="T24" fmla="*/ 650 w 1733"/>
              <a:gd name="T25" fmla="*/ 42 h 688"/>
              <a:gd name="T26" fmla="*/ 691 w 1733"/>
              <a:gd name="T27" fmla="*/ 56 h 688"/>
              <a:gd name="T28" fmla="*/ 768 w 1733"/>
              <a:gd name="T29" fmla="*/ 85 h 688"/>
              <a:gd name="T30" fmla="*/ 806 w 1733"/>
              <a:gd name="T31" fmla="*/ 102 h 688"/>
              <a:gd name="T32" fmla="*/ 885 w 1733"/>
              <a:gd name="T33" fmla="*/ 140 h 688"/>
              <a:gd name="T34" fmla="*/ 957 w 1733"/>
              <a:gd name="T35" fmla="*/ 176 h 688"/>
              <a:gd name="T36" fmla="*/ 1063 w 1733"/>
              <a:gd name="T37" fmla="*/ 234 h 688"/>
              <a:gd name="T38" fmla="*/ 1152 w 1733"/>
              <a:gd name="T39" fmla="*/ 284 h 688"/>
              <a:gd name="T40" fmla="*/ 1363 w 1733"/>
              <a:gd name="T41" fmla="*/ 424 h 688"/>
              <a:gd name="T42" fmla="*/ 1507 w 1733"/>
              <a:gd name="T43" fmla="*/ 510 h 688"/>
              <a:gd name="T44" fmla="*/ 1622 w 1733"/>
              <a:gd name="T45" fmla="*/ 604 h 688"/>
              <a:gd name="T46" fmla="*/ 1689 w 1733"/>
              <a:gd name="T47" fmla="*/ 656 h 688"/>
              <a:gd name="T48" fmla="*/ 1730 w 1733"/>
              <a:gd name="T49" fmla="*/ 68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3" h="688">
                <a:moveTo>
                  <a:pt x="0" y="594"/>
                </a:moveTo>
                <a:cubicBezTo>
                  <a:pt x="11" y="574"/>
                  <a:pt x="15" y="550"/>
                  <a:pt x="24" y="529"/>
                </a:cubicBezTo>
                <a:cubicBezTo>
                  <a:pt x="31" y="485"/>
                  <a:pt x="55" y="433"/>
                  <a:pt x="81" y="397"/>
                </a:cubicBezTo>
                <a:cubicBezTo>
                  <a:pt x="87" y="380"/>
                  <a:pt x="97" y="357"/>
                  <a:pt x="108" y="342"/>
                </a:cubicBezTo>
                <a:cubicBezTo>
                  <a:pt x="111" y="333"/>
                  <a:pt x="115" y="326"/>
                  <a:pt x="120" y="318"/>
                </a:cubicBezTo>
                <a:cubicBezTo>
                  <a:pt x="122" y="306"/>
                  <a:pt x="128" y="294"/>
                  <a:pt x="134" y="284"/>
                </a:cubicBezTo>
                <a:cubicBezTo>
                  <a:pt x="145" y="245"/>
                  <a:pt x="168" y="201"/>
                  <a:pt x="189" y="167"/>
                </a:cubicBezTo>
                <a:cubicBezTo>
                  <a:pt x="202" y="146"/>
                  <a:pt x="211" y="117"/>
                  <a:pt x="232" y="102"/>
                </a:cubicBezTo>
                <a:cubicBezTo>
                  <a:pt x="239" y="86"/>
                  <a:pt x="273" y="47"/>
                  <a:pt x="288" y="40"/>
                </a:cubicBezTo>
                <a:cubicBezTo>
                  <a:pt x="309" y="16"/>
                  <a:pt x="337" y="9"/>
                  <a:pt x="367" y="4"/>
                </a:cubicBezTo>
                <a:cubicBezTo>
                  <a:pt x="415" y="5"/>
                  <a:pt x="464" y="0"/>
                  <a:pt x="511" y="8"/>
                </a:cubicBezTo>
                <a:cubicBezTo>
                  <a:pt x="531" y="11"/>
                  <a:pt x="550" y="18"/>
                  <a:pt x="571" y="20"/>
                </a:cubicBezTo>
                <a:cubicBezTo>
                  <a:pt x="595" y="30"/>
                  <a:pt x="625" y="37"/>
                  <a:pt x="650" y="42"/>
                </a:cubicBezTo>
                <a:cubicBezTo>
                  <a:pt x="663" y="47"/>
                  <a:pt x="677" y="53"/>
                  <a:pt x="691" y="56"/>
                </a:cubicBezTo>
                <a:cubicBezTo>
                  <a:pt x="714" y="69"/>
                  <a:pt x="742" y="81"/>
                  <a:pt x="768" y="85"/>
                </a:cubicBezTo>
                <a:cubicBezTo>
                  <a:pt x="780" y="92"/>
                  <a:pt x="793" y="99"/>
                  <a:pt x="806" y="102"/>
                </a:cubicBezTo>
                <a:cubicBezTo>
                  <a:pt x="832" y="115"/>
                  <a:pt x="858" y="128"/>
                  <a:pt x="885" y="140"/>
                </a:cubicBezTo>
                <a:cubicBezTo>
                  <a:pt x="910" y="151"/>
                  <a:pt x="932" y="168"/>
                  <a:pt x="957" y="176"/>
                </a:cubicBezTo>
                <a:cubicBezTo>
                  <a:pt x="987" y="200"/>
                  <a:pt x="1029" y="215"/>
                  <a:pt x="1063" y="234"/>
                </a:cubicBezTo>
                <a:cubicBezTo>
                  <a:pt x="1091" y="250"/>
                  <a:pt x="1121" y="276"/>
                  <a:pt x="1152" y="284"/>
                </a:cubicBezTo>
                <a:cubicBezTo>
                  <a:pt x="1221" y="333"/>
                  <a:pt x="1291" y="379"/>
                  <a:pt x="1363" y="424"/>
                </a:cubicBezTo>
                <a:cubicBezTo>
                  <a:pt x="1408" y="452"/>
                  <a:pt x="1455" y="495"/>
                  <a:pt x="1507" y="510"/>
                </a:cubicBezTo>
                <a:cubicBezTo>
                  <a:pt x="1547" y="539"/>
                  <a:pt x="1585" y="571"/>
                  <a:pt x="1622" y="604"/>
                </a:cubicBezTo>
                <a:cubicBezTo>
                  <a:pt x="1640" y="621"/>
                  <a:pt x="1665" y="649"/>
                  <a:pt x="1689" y="656"/>
                </a:cubicBezTo>
                <a:cubicBezTo>
                  <a:pt x="1696" y="661"/>
                  <a:pt x="1733" y="684"/>
                  <a:pt x="1730" y="688"/>
                </a:cubicBezTo>
              </a:path>
            </a:pathLst>
          </a:custGeom>
          <a:solidFill>
            <a:schemeClr val="accent1">
              <a:alpha val="50000"/>
            </a:schemeClr>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b="0">
              <a:solidFill>
                <a:srgbClr val="000000"/>
              </a:solidFill>
              <a:latin typeface="Arial"/>
              <a:ea typeface="ＭＳ Ｐゴシック"/>
            </a:endParaRPr>
          </a:p>
        </p:txBody>
      </p:sp>
      <p:sp>
        <p:nvSpPr>
          <p:cNvPr id="922669" name="Line 45"/>
          <p:cNvSpPr>
            <a:spLocks noChangeShapeType="1"/>
          </p:cNvSpPr>
          <p:nvPr/>
        </p:nvSpPr>
        <p:spPr bwMode="auto">
          <a:xfrm>
            <a:off x="5554663" y="4572000"/>
            <a:ext cx="0" cy="114141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b="0">
              <a:solidFill>
                <a:srgbClr val="000000"/>
              </a:solidFill>
              <a:latin typeface="Arial"/>
              <a:ea typeface="ＭＳ Ｐゴシック"/>
            </a:endParaRPr>
          </a:p>
        </p:txBody>
      </p:sp>
      <p:sp>
        <p:nvSpPr>
          <p:cNvPr id="922670" name="Line 46"/>
          <p:cNvSpPr>
            <a:spLocks noChangeShapeType="1"/>
          </p:cNvSpPr>
          <p:nvPr/>
        </p:nvSpPr>
        <p:spPr bwMode="auto">
          <a:xfrm>
            <a:off x="7993063" y="4724400"/>
            <a:ext cx="0" cy="990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b="0">
              <a:solidFill>
                <a:srgbClr val="000000"/>
              </a:solidFill>
              <a:latin typeface="Arial"/>
              <a:ea typeface="ＭＳ Ｐゴシック"/>
            </a:endParaRPr>
          </a:p>
        </p:txBody>
      </p:sp>
      <p:sp>
        <p:nvSpPr>
          <p:cNvPr id="922671" name="Rectangle 47"/>
          <p:cNvSpPr>
            <a:spLocks noChangeArrowheads="1"/>
          </p:cNvSpPr>
          <p:nvPr/>
        </p:nvSpPr>
        <p:spPr bwMode="auto">
          <a:xfrm>
            <a:off x="5486400" y="5791200"/>
            <a:ext cx="1476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FFFF00"/>
                </a:solidFill>
                <a:latin typeface="ＭＳ ゴシック" pitchFamily="49" charset="-128"/>
                <a:ea typeface="ＭＳ ゴシック" pitchFamily="49" charset="-128"/>
              </a:rPr>
              <a:t>0</a:t>
            </a:r>
            <a:endParaRPr lang="en-US" altLang="ja-JP" sz="2400">
              <a:solidFill>
                <a:srgbClr val="000000"/>
              </a:solidFill>
              <a:latin typeface="Times New Roman" pitchFamily="18" charset="0"/>
              <a:ea typeface="ＭＳ Ｐゴシック"/>
            </a:endParaRPr>
          </a:p>
        </p:txBody>
      </p:sp>
      <p:sp>
        <p:nvSpPr>
          <p:cNvPr id="922672" name="Rectangle 48"/>
          <p:cNvSpPr>
            <a:spLocks noChangeArrowheads="1"/>
          </p:cNvSpPr>
          <p:nvPr/>
        </p:nvSpPr>
        <p:spPr bwMode="auto">
          <a:xfrm>
            <a:off x="7856538" y="5791200"/>
            <a:ext cx="4429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FFFF00"/>
                </a:solidFill>
                <a:latin typeface="ＭＳ ゴシック" pitchFamily="49" charset="-128"/>
                <a:ea typeface="ＭＳ ゴシック" pitchFamily="49" charset="-128"/>
              </a:rPr>
              <a:t>120</a:t>
            </a:r>
            <a:endParaRPr lang="en-US" altLang="ja-JP" sz="2400">
              <a:solidFill>
                <a:srgbClr val="000000"/>
              </a:solidFill>
              <a:latin typeface="Times New Roman" pitchFamily="18" charset="0"/>
              <a:ea typeface="ＭＳ Ｐゴシック"/>
            </a:endParaRPr>
          </a:p>
        </p:txBody>
      </p:sp>
      <p:sp>
        <p:nvSpPr>
          <p:cNvPr id="922673" name="Line 49"/>
          <p:cNvSpPr>
            <a:spLocks noChangeShapeType="1"/>
          </p:cNvSpPr>
          <p:nvPr/>
        </p:nvSpPr>
        <p:spPr bwMode="auto">
          <a:xfrm flipH="1">
            <a:off x="5214938" y="4125913"/>
            <a:ext cx="2778125" cy="0"/>
          </a:xfrm>
          <a:prstGeom prst="line">
            <a:avLst/>
          </a:prstGeom>
          <a:noFill/>
          <a:ln w="1905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b="0">
              <a:solidFill>
                <a:srgbClr val="000000"/>
              </a:solidFill>
              <a:latin typeface="Arial"/>
              <a:ea typeface="ＭＳ Ｐゴシック"/>
            </a:endParaRPr>
          </a:p>
        </p:txBody>
      </p:sp>
      <p:sp>
        <p:nvSpPr>
          <p:cNvPr id="922674" name="Rectangle 50"/>
          <p:cNvSpPr>
            <a:spLocks noChangeArrowheads="1"/>
          </p:cNvSpPr>
          <p:nvPr/>
        </p:nvSpPr>
        <p:spPr bwMode="auto">
          <a:xfrm>
            <a:off x="4457700" y="3962400"/>
            <a:ext cx="71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a:solidFill>
                  <a:srgbClr val="FFFF00"/>
                </a:solidFill>
                <a:latin typeface="Times New Roman" pitchFamily="18" charset="0"/>
                <a:ea typeface="ＭＳ Ｐゴシック"/>
              </a:rPr>
              <a:t>mean</a:t>
            </a:r>
          </a:p>
        </p:txBody>
      </p:sp>
      <p:sp>
        <p:nvSpPr>
          <p:cNvPr id="922675" name="Line 51"/>
          <p:cNvSpPr>
            <a:spLocks noChangeShapeType="1"/>
          </p:cNvSpPr>
          <p:nvPr/>
        </p:nvSpPr>
        <p:spPr bwMode="auto">
          <a:xfrm>
            <a:off x="4538663" y="3962400"/>
            <a:ext cx="609600" cy="0"/>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sz="1800" b="0">
              <a:solidFill>
                <a:srgbClr val="000000"/>
              </a:solidFill>
              <a:latin typeface="Arial"/>
              <a:ea typeface="ＭＳ Ｐゴシック"/>
            </a:endParaRPr>
          </a:p>
        </p:txBody>
      </p:sp>
      <p:sp>
        <p:nvSpPr>
          <p:cNvPr id="2" name="テキスト ボックス 1"/>
          <p:cNvSpPr txBox="1"/>
          <p:nvPr/>
        </p:nvSpPr>
        <p:spPr>
          <a:xfrm>
            <a:off x="14514" y="1723450"/>
            <a:ext cx="3203121" cy="584775"/>
          </a:xfrm>
          <a:prstGeom prst="rect">
            <a:avLst/>
          </a:prstGeom>
          <a:noFill/>
        </p:spPr>
        <p:txBody>
          <a:bodyPr wrap="none" rtlCol="0">
            <a:spAutoFit/>
          </a:bodyPr>
          <a:lstStyle/>
          <a:p>
            <a:pPr fontAlgn="auto">
              <a:spcBef>
                <a:spcPts val="0"/>
              </a:spcBef>
              <a:spcAft>
                <a:spcPts val="0"/>
              </a:spcAft>
            </a:pPr>
            <a:r>
              <a:rPr lang="en-US" altLang="ja-JP" sz="3200" b="0" dirty="0" smtClean="0">
                <a:solidFill>
                  <a:srgbClr val="FFC000"/>
                </a:solidFill>
                <a:latin typeface="Arial"/>
                <a:ea typeface="ＭＳ Ｐゴシック"/>
              </a:rPr>
              <a:t>Matsuda index =</a:t>
            </a:r>
            <a:endParaRPr lang="ja-JP" altLang="en-US" sz="3200" b="0" dirty="0">
              <a:solidFill>
                <a:srgbClr val="FFC000"/>
              </a:solidFill>
              <a:latin typeface="Arial"/>
              <a:ea typeface="ＭＳ Ｐゴシック"/>
            </a:endParaRPr>
          </a:p>
        </p:txBody>
      </p:sp>
    </p:spTree>
    <p:extLst>
      <p:ext uri="{BB962C8B-B14F-4D97-AF65-F5344CB8AC3E}">
        <p14:creationId xmlns:p14="http://schemas.microsoft.com/office/powerpoint/2010/main" val="29166051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ChangeArrowheads="1"/>
          </p:cNvSpPr>
          <p:nvPr/>
        </p:nvSpPr>
        <p:spPr bwMode="auto">
          <a:xfrm>
            <a:off x="246063" y="1052736"/>
            <a:ext cx="8640762" cy="3000375"/>
          </a:xfrm>
          <a:prstGeom prst="rect">
            <a:avLst/>
          </a:prstGeom>
          <a:solidFill>
            <a:schemeClr val="bg1"/>
          </a:solidFill>
          <a:ln w="9525">
            <a:noFill/>
            <a:miter lim="800000"/>
            <a:headEnd/>
            <a:tailEnd/>
          </a:ln>
          <a:effectLst/>
        </p:spPr>
        <p:txBody>
          <a:bodyPr wrap="none" anchor="ctr"/>
          <a:lstStyle/>
          <a:p>
            <a:endParaRPr lang="ja-JP" altLang="en-US" sz="1800" b="0" dirty="0">
              <a:solidFill>
                <a:srgbClr val="000000"/>
              </a:solidFill>
              <a:latin typeface="Arial"/>
              <a:ea typeface="ＭＳ Ｐゴシック"/>
            </a:endParaRPr>
          </a:p>
        </p:txBody>
      </p:sp>
      <p:sp>
        <p:nvSpPr>
          <p:cNvPr id="1196035" name="Rectangle 3"/>
          <p:cNvSpPr>
            <a:spLocks noGrp="1" noChangeArrowheads="1"/>
          </p:cNvSpPr>
          <p:nvPr>
            <p:ph type="title"/>
          </p:nvPr>
        </p:nvSpPr>
        <p:spPr>
          <a:xfrm>
            <a:off x="592138" y="0"/>
            <a:ext cx="8004175" cy="980728"/>
          </a:xfrm>
          <a:noFill/>
          <a:ln/>
        </p:spPr>
        <p:txBody>
          <a:bodyPr/>
          <a:lstStyle/>
          <a:p>
            <a:r>
              <a:rPr lang="en-US" altLang="ja-JP" sz="4000" b="1" dirty="0" smtClean="0">
                <a:solidFill>
                  <a:srgbClr val="FFFF00"/>
                </a:solidFill>
                <a:effectLst>
                  <a:outerShdw blurRad="38100" dist="38100" dir="2700000" algn="tl">
                    <a:srgbClr val="000000"/>
                  </a:outerShdw>
                </a:effectLst>
              </a:rPr>
              <a:t>Matsuda index</a:t>
            </a:r>
            <a:r>
              <a:rPr lang="ja-JP" altLang="en-US" sz="4000" b="1" dirty="0" smtClean="0">
                <a:solidFill>
                  <a:srgbClr val="FFFF00"/>
                </a:solidFill>
                <a:effectLst>
                  <a:outerShdw blurRad="38100" dist="38100" dir="2700000" algn="tl">
                    <a:srgbClr val="000000"/>
                  </a:outerShdw>
                </a:effectLst>
              </a:rPr>
              <a:t>の計算</a:t>
            </a:r>
            <a:endParaRPr lang="en-US" altLang="ja-JP" sz="4000" b="1" dirty="0">
              <a:solidFill>
                <a:srgbClr val="FFFF00"/>
              </a:solidFill>
              <a:effectLst>
                <a:outerShdw blurRad="38100" dist="38100" dir="2700000" algn="tl">
                  <a:srgbClr val="000000"/>
                </a:outerShdw>
              </a:effectLst>
            </a:endParaRPr>
          </a:p>
        </p:txBody>
      </p:sp>
      <p:sp>
        <p:nvSpPr>
          <p:cNvPr id="1196036" name="Rectangle 4"/>
          <p:cNvSpPr>
            <a:spLocks noChangeArrowheads="1"/>
          </p:cNvSpPr>
          <p:nvPr/>
        </p:nvSpPr>
        <p:spPr bwMode="auto">
          <a:xfrm>
            <a:off x="769938" y="6046788"/>
            <a:ext cx="8162925" cy="825500"/>
          </a:xfrm>
          <a:prstGeom prst="rect">
            <a:avLst/>
          </a:prstGeom>
          <a:noFill/>
          <a:ln w="9525">
            <a:noFill/>
            <a:miter lim="800000"/>
            <a:headEnd/>
            <a:tailEnd/>
          </a:ln>
          <a:effectLst/>
        </p:spPr>
        <p:txBody>
          <a:bodyPr>
            <a:spAutoFit/>
          </a:bodyPr>
          <a:lstStyle/>
          <a:p>
            <a:pPr eaLnBrk="0" hangingPunct="0"/>
            <a:r>
              <a:rPr lang="en-US" altLang="ja-JP">
                <a:solidFill>
                  <a:srgbClr val="BBE0E3"/>
                </a:solidFill>
                <a:effectLst>
                  <a:outerShdw blurRad="38100" dist="38100" dir="2700000" algn="tl">
                    <a:srgbClr val="000000"/>
                  </a:outerShdw>
                </a:effectLst>
                <a:latin typeface="Tahoma" pitchFamily="34" charset="0"/>
                <a:ea typeface="ＭＳ Ｐゴシック"/>
              </a:rPr>
              <a:t>Matsuda M, DeFronzo RA: Insulin sensitivity indices obtained from oral glucose tolerance testing. Comparison with the euglycemic insulin clamp. </a:t>
            </a:r>
            <a:r>
              <a:rPr lang="en-US" altLang="ja-JP" i="1">
                <a:solidFill>
                  <a:srgbClr val="BBE0E3"/>
                </a:solidFill>
                <a:effectLst>
                  <a:outerShdw blurRad="38100" dist="38100" dir="2700000" algn="tl">
                    <a:srgbClr val="000000"/>
                  </a:outerShdw>
                </a:effectLst>
                <a:latin typeface="Tahoma" pitchFamily="34" charset="0"/>
                <a:ea typeface="ＭＳ Ｐゴシック"/>
              </a:rPr>
              <a:t>Diabetes Care</a:t>
            </a:r>
            <a:r>
              <a:rPr lang="en-US" altLang="ja-JP">
                <a:solidFill>
                  <a:srgbClr val="BBE0E3"/>
                </a:solidFill>
                <a:effectLst>
                  <a:outerShdw blurRad="38100" dist="38100" dir="2700000" algn="tl">
                    <a:srgbClr val="000000"/>
                  </a:outerShdw>
                </a:effectLst>
                <a:latin typeface="Tahoma" pitchFamily="34" charset="0"/>
                <a:ea typeface="ＭＳ Ｐゴシック"/>
              </a:rPr>
              <a:t>  22: 1462-1470, 1999.</a:t>
            </a:r>
          </a:p>
        </p:txBody>
      </p:sp>
      <p:sp>
        <p:nvSpPr>
          <p:cNvPr id="1196037" name="Rectangle 5"/>
          <p:cNvSpPr>
            <a:spLocks noChangeArrowheads="1"/>
          </p:cNvSpPr>
          <p:nvPr/>
        </p:nvSpPr>
        <p:spPr bwMode="auto">
          <a:xfrm>
            <a:off x="1984375" y="4365104"/>
            <a:ext cx="5068888" cy="1217612"/>
          </a:xfrm>
          <a:prstGeom prst="rect">
            <a:avLst/>
          </a:prstGeom>
          <a:noFill/>
          <a:ln w="9525">
            <a:noFill/>
            <a:miter lim="800000"/>
            <a:headEnd/>
            <a:tailEnd/>
          </a:ln>
          <a:effectLst/>
        </p:spPr>
        <p:txBody>
          <a:bodyPr wrap="none">
            <a:spAutoFit/>
          </a:bodyPr>
          <a:lstStyle/>
          <a:p>
            <a:pPr eaLnBrk="0" hangingPunct="0">
              <a:spcBef>
                <a:spcPct val="20000"/>
              </a:spcBef>
              <a:tabLst>
                <a:tab pos="627063" algn="l"/>
              </a:tabLst>
            </a:pPr>
            <a:r>
              <a:rPr lang="en-US" altLang="ja-JP" dirty="0">
                <a:solidFill>
                  <a:srgbClr val="FFFFFF"/>
                </a:solidFill>
                <a:effectLst>
                  <a:outerShdw blurRad="38100" dist="38100" dir="2700000" algn="tl">
                    <a:srgbClr val="000000"/>
                  </a:outerShdw>
                </a:effectLst>
                <a:latin typeface="Times New Roman" pitchFamily="18" charset="0"/>
                <a:ea typeface="ＭＳ Ｐゴシック"/>
              </a:rPr>
              <a:t>	</a:t>
            </a:r>
            <a:r>
              <a:rPr lang="en-US" altLang="ja-JP" u="sng" dirty="0">
                <a:solidFill>
                  <a:srgbClr val="FFFFFF"/>
                </a:solidFill>
                <a:effectLst>
                  <a:outerShdw blurRad="38100" dist="38100" dir="2700000" algn="tl">
                    <a:srgbClr val="000000"/>
                  </a:outerShdw>
                </a:effectLst>
                <a:latin typeface="Times New Roman" pitchFamily="18" charset="0"/>
                <a:ea typeface="ＭＳ Ｐゴシック"/>
              </a:rPr>
              <a:t>Mean (range, ±SD) in healthy young persons</a:t>
            </a:r>
          </a:p>
          <a:p>
            <a:pPr eaLnBrk="0" hangingPunct="0">
              <a:spcBef>
                <a:spcPct val="20000"/>
              </a:spcBef>
              <a:tabLst>
                <a:tab pos="627063" algn="l"/>
              </a:tabLst>
            </a:pPr>
            <a:r>
              <a:rPr lang="en-US" altLang="ja-JP" dirty="0">
                <a:solidFill>
                  <a:srgbClr val="FFFFFF"/>
                </a:solidFill>
                <a:effectLst>
                  <a:outerShdw blurRad="38100" dist="38100" dir="2700000" algn="tl">
                    <a:srgbClr val="000000"/>
                  </a:outerShdw>
                </a:effectLst>
                <a:latin typeface="Times New Roman" pitchFamily="18" charset="0"/>
                <a:ea typeface="ＭＳ Ｐゴシック"/>
              </a:rPr>
              <a:t>New Haven, CT  (n=37)   	</a:t>
            </a:r>
            <a:r>
              <a:rPr lang="en-US" altLang="ja-JP" dirty="0">
                <a:solidFill>
                  <a:srgbClr val="FFFFFF"/>
                </a:solidFill>
                <a:effectLst>
                  <a:outerShdw blurRad="38100" dist="38100" dir="2700000" algn="tl">
                    <a:srgbClr val="000000"/>
                  </a:outerShdw>
                </a:effectLst>
                <a:latin typeface="Arial"/>
                <a:ea typeface="ＭＳ Ｐゴシック"/>
              </a:rPr>
              <a:t>5.43  (2.7-9.6,  ±1.9)</a:t>
            </a:r>
            <a:r>
              <a:rPr lang="en-US" altLang="ja-JP" dirty="0">
                <a:solidFill>
                  <a:srgbClr val="FFFFFF"/>
                </a:solidFill>
                <a:effectLst>
                  <a:outerShdw blurRad="38100" dist="38100" dir="2700000" algn="tl">
                    <a:srgbClr val="000000"/>
                  </a:outerShdw>
                </a:effectLst>
                <a:latin typeface="Times New Roman" pitchFamily="18" charset="0"/>
                <a:ea typeface="ＭＳ Ｐゴシック"/>
              </a:rPr>
              <a:t>    </a:t>
            </a:r>
          </a:p>
          <a:p>
            <a:pPr eaLnBrk="0" hangingPunct="0">
              <a:spcBef>
                <a:spcPct val="20000"/>
              </a:spcBef>
              <a:tabLst>
                <a:tab pos="627063" algn="l"/>
              </a:tabLst>
            </a:pPr>
            <a:r>
              <a:rPr lang="en-US" altLang="ja-JP" dirty="0">
                <a:solidFill>
                  <a:srgbClr val="FFFFFF"/>
                </a:solidFill>
                <a:effectLst>
                  <a:outerShdw blurRad="38100" dist="38100" dir="2700000" algn="tl">
                    <a:srgbClr val="000000"/>
                  </a:outerShdw>
                </a:effectLst>
                <a:latin typeface="Times New Roman" pitchFamily="18" charset="0"/>
                <a:ea typeface="ＭＳ Ｐゴシック"/>
              </a:rPr>
              <a:t>San Antonio, TX (n=62)	</a:t>
            </a:r>
            <a:r>
              <a:rPr lang="en-US" altLang="ja-JP" dirty="0">
                <a:solidFill>
                  <a:srgbClr val="FFFFFF"/>
                </a:solidFill>
                <a:effectLst>
                  <a:outerShdw blurRad="38100" dist="38100" dir="2700000" algn="tl">
                    <a:srgbClr val="000000"/>
                  </a:outerShdw>
                </a:effectLst>
                <a:latin typeface="Arial"/>
                <a:ea typeface="ＭＳ Ｐゴシック"/>
              </a:rPr>
              <a:t>4.34  (1.0-11.0,  ±2.6)</a:t>
            </a:r>
            <a:endParaRPr lang="en-US" altLang="ja-JP" sz="900" dirty="0">
              <a:solidFill>
                <a:srgbClr val="FFFFFF"/>
              </a:solidFill>
              <a:effectLst>
                <a:outerShdw blurRad="38100" dist="38100" dir="2700000" algn="tl">
                  <a:srgbClr val="000000"/>
                </a:outerShdw>
              </a:effectLst>
              <a:latin typeface="Times New Roman" pitchFamily="18" charset="0"/>
              <a:ea typeface="ＭＳ Ｐゴシック"/>
            </a:endParaRPr>
          </a:p>
          <a:p>
            <a:pPr eaLnBrk="0" hangingPunct="0">
              <a:spcBef>
                <a:spcPct val="20000"/>
              </a:spcBef>
              <a:tabLst>
                <a:tab pos="627063" algn="l"/>
              </a:tabLst>
            </a:pPr>
            <a:r>
              <a:rPr lang="en-US" altLang="ja-JP" dirty="0">
                <a:solidFill>
                  <a:srgbClr val="FFFFFF"/>
                </a:solidFill>
                <a:effectLst>
                  <a:outerShdw blurRad="38100" dist="38100" dir="2700000" algn="tl">
                    <a:srgbClr val="000000"/>
                  </a:outerShdw>
                </a:effectLst>
                <a:latin typeface="Times New Roman" pitchFamily="18" charset="0"/>
                <a:ea typeface="ＭＳ Ｐゴシック"/>
              </a:rPr>
              <a:t>            	      </a:t>
            </a:r>
            <a:r>
              <a:rPr lang="en-US" altLang="ja-JP" i="1" dirty="0">
                <a:solidFill>
                  <a:srgbClr val="FFFFFF"/>
                </a:solidFill>
                <a:effectLst>
                  <a:outerShdw blurRad="38100" dist="38100" dir="2700000" algn="tl">
                    <a:srgbClr val="000000"/>
                  </a:outerShdw>
                </a:effectLst>
                <a:latin typeface="Times New Roman" pitchFamily="18" charset="0"/>
                <a:ea typeface="ＭＳ Ｐゴシック"/>
              </a:rPr>
              <a:t>Correlation with clamp:  </a:t>
            </a:r>
            <a:r>
              <a:rPr lang="en-US" altLang="ja-JP" i="1" dirty="0">
                <a:solidFill>
                  <a:srgbClr val="FFFFFF"/>
                </a:solidFill>
                <a:effectLst>
                  <a:outerShdw blurRad="38100" dist="38100" dir="2700000" algn="tl">
                    <a:srgbClr val="000000"/>
                  </a:outerShdw>
                </a:effectLst>
                <a:latin typeface="Arial"/>
                <a:ea typeface="ＭＳ Ｐゴシック"/>
              </a:rPr>
              <a:t>r </a:t>
            </a:r>
            <a:r>
              <a:rPr lang="en-US" altLang="ja-JP" dirty="0">
                <a:solidFill>
                  <a:srgbClr val="FFFFFF"/>
                </a:solidFill>
                <a:effectLst>
                  <a:outerShdw blurRad="38100" dist="38100" dir="2700000" algn="tl">
                    <a:srgbClr val="000000"/>
                  </a:outerShdw>
                </a:effectLst>
                <a:latin typeface="Arial"/>
                <a:ea typeface="ＭＳ Ｐゴシック"/>
              </a:rPr>
              <a:t>≧</a:t>
            </a:r>
            <a:r>
              <a:rPr lang="en-US" altLang="ja-JP" i="1" dirty="0">
                <a:solidFill>
                  <a:srgbClr val="FFFFFF"/>
                </a:solidFill>
                <a:effectLst>
                  <a:outerShdw blurRad="38100" dist="38100" dir="2700000" algn="tl">
                    <a:srgbClr val="000000"/>
                  </a:outerShdw>
                </a:effectLst>
                <a:latin typeface="Arial"/>
                <a:ea typeface="ＭＳ Ｐゴシック"/>
              </a:rPr>
              <a:t> 0.73</a:t>
            </a:r>
            <a:endParaRPr lang="en-US" altLang="ja-JP" dirty="0">
              <a:solidFill>
                <a:srgbClr val="FFFFFF"/>
              </a:solidFill>
              <a:effectLst>
                <a:outerShdw blurRad="38100" dist="38100" dir="2700000" algn="tl">
                  <a:srgbClr val="000000"/>
                </a:outerShdw>
              </a:effectLst>
              <a:latin typeface="Arial"/>
              <a:ea typeface="ＭＳ Ｐゴシック"/>
            </a:endParaRPr>
          </a:p>
        </p:txBody>
      </p:sp>
      <p:graphicFrame>
        <p:nvGraphicFramePr>
          <p:cNvPr id="1196038" name="Object 6"/>
          <p:cNvGraphicFramePr>
            <a:graphicFrameLocks noChangeAspect="1"/>
          </p:cNvGraphicFramePr>
          <p:nvPr>
            <p:extLst>
              <p:ext uri="{D42A27DB-BD31-4B8C-83A1-F6EECF244321}">
                <p14:modId xmlns:p14="http://schemas.microsoft.com/office/powerpoint/2010/main" val="896903217"/>
              </p:ext>
            </p:extLst>
          </p:nvPr>
        </p:nvGraphicFramePr>
        <p:xfrm>
          <a:off x="295275" y="1402581"/>
          <a:ext cx="8505825" cy="768350"/>
        </p:xfrm>
        <a:graphic>
          <a:graphicData uri="http://schemas.openxmlformats.org/presentationml/2006/ole">
            <mc:AlternateContent xmlns:mc="http://schemas.openxmlformats.org/markup-compatibility/2006">
              <mc:Choice xmlns:v="urn:schemas-microsoft-com:vml" Requires="v">
                <p:oleObj spid="_x0000_s91148" name="数式" r:id="rId4" imgW="6806880" imgH="622080" progId="Equation.3">
                  <p:embed/>
                </p:oleObj>
              </mc:Choice>
              <mc:Fallback>
                <p:oleObj name="数式" r:id="rId4" imgW="6806880" imgH="622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 y="1402581"/>
                        <a:ext cx="8505825"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6039" name="Object 7"/>
          <p:cNvGraphicFramePr>
            <a:graphicFrameLocks noChangeAspect="1"/>
          </p:cNvGraphicFramePr>
          <p:nvPr>
            <p:extLst>
              <p:ext uri="{D42A27DB-BD31-4B8C-83A1-F6EECF244321}">
                <p14:modId xmlns:p14="http://schemas.microsoft.com/office/powerpoint/2010/main" val="4258071931"/>
              </p:ext>
            </p:extLst>
          </p:nvPr>
        </p:nvGraphicFramePr>
        <p:xfrm>
          <a:off x="346050" y="2338685"/>
          <a:ext cx="8532812" cy="331787"/>
        </p:xfrm>
        <a:graphic>
          <a:graphicData uri="http://schemas.openxmlformats.org/presentationml/2006/ole">
            <mc:AlternateContent xmlns:mc="http://schemas.openxmlformats.org/markup-compatibility/2006">
              <mc:Choice xmlns:v="urn:schemas-microsoft-com:vml" Requires="v">
                <p:oleObj spid="_x0000_s91149" name="数式" r:id="rId6" imgW="8940600" imgH="457200" progId="Equation.3">
                  <p:embed/>
                </p:oleObj>
              </mc:Choice>
              <mc:Fallback>
                <p:oleObj name="数式" r:id="rId6" imgW="8940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050" y="2338685"/>
                        <a:ext cx="8532812"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正方形/長方形 1"/>
          <p:cNvSpPr/>
          <p:nvPr/>
        </p:nvSpPr>
        <p:spPr>
          <a:xfrm>
            <a:off x="246063" y="2786350"/>
            <a:ext cx="8607425" cy="1200329"/>
          </a:xfrm>
          <a:prstGeom prst="rect">
            <a:avLst/>
          </a:prstGeom>
        </p:spPr>
        <p:txBody>
          <a:bodyPr wrap="square">
            <a:spAutoFit/>
          </a:bodyPr>
          <a:lstStyle/>
          <a:p>
            <a:pPr marL="285750" indent="-285750">
              <a:buFont typeface="Arial" pitchFamily="34" charset="0"/>
              <a:buChar char="•"/>
            </a:pPr>
            <a:r>
              <a:rPr lang="ja-JP" altLang="en-US" sz="1800" b="0" dirty="0">
                <a:solidFill>
                  <a:srgbClr val="000000"/>
                </a:solidFill>
                <a:latin typeface="Arial"/>
                <a:ea typeface="ＭＳ Ｐゴシック"/>
              </a:rPr>
              <a:t>可能であれば負荷後</a:t>
            </a:r>
            <a:r>
              <a:rPr lang="en-US" altLang="ja-JP" sz="1800" b="0" dirty="0">
                <a:solidFill>
                  <a:srgbClr val="000000"/>
                </a:solidFill>
                <a:latin typeface="Arial"/>
                <a:ea typeface="ＭＳ Ｐゴシック"/>
              </a:rPr>
              <a:t>180</a:t>
            </a:r>
            <a:r>
              <a:rPr lang="ja-JP" altLang="en-US" sz="1800" b="0" dirty="0">
                <a:solidFill>
                  <a:srgbClr val="000000"/>
                </a:solidFill>
                <a:latin typeface="Arial"/>
                <a:ea typeface="ＭＳ Ｐゴシック"/>
              </a:rPr>
              <a:t>分くらいまでの</a:t>
            </a:r>
            <a:r>
              <a:rPr lang="en-US" altLang="ja-JP" sz="1800" b="0" dirty="0">
                <a:solidFill>
                  <a:srgbClr val="000000"/>
                </a:solidFill>
                <a:latin typeface="Arial"/>
                <a:ea typeface="ＭＳ Ｐゴシック"/>
              </a:rPr>
              <a:t>AUC</a:t>
            </a:r>
            <a:r>
              <a:rPr lang="ja-JP" altLang="en-US" sz="1800" b="0" dirty="0">
                <a:solidFill>
                  <a:srgbClr val="000000"/>
                </a:solidFill>
                <a:latin typeface="Arial"/>
                <a:ea typeface="ＭＳ Ｐゴシック"/>
              </a:rPr>
              <a:t>が計算できると理想的である。</a:t>
            </a:r>
            <a:endParaRPr lang="en-US" altLang="ja-JP" sz="1800" b="0" dirty="0">
              <a:solidFill>
                <a:srgbClr val="000000"/>
              </a:solidFill>
              <a:latin typeface="Arial"/>
              <a:ea typeface="ＭＳ Ｐゴシック"/>
            </a:endParaRPr>
          </a:p>
          <a:p>
            <a:pPr marL="285750" indent="-285750">
              <a:buFont typeface="Arial" pitchFamily="34" charset="0"/>
              <a:buChar char="•"/>
            </a:pPr>
            <a:r>
              <a:rPr lang="ja-JP" altLang="en-US" sz="1800" b="0" dirty="0">
                <a:solidFill>
                  <a:srgbClr val="000000"/>
                </a:solidFill>
                <a:latin typeface="Arial"/>
                <a:ea typeface="ＭＳ Ｐゴシック"/>
              </a:rPr>
              <a:t>もし測定が</a:t>
            </a:r>
            <a:r>
              <a:rPr lang="en-US" altLang="ja-JP" sz="1800" b="0" dirty="0">
                <a:solidFill>
                  <a:srgbClr val="000000"/>
                </a:solidFill>
                <a:latin typeface="Arial"/>
                <a:ea typeface="ＭＳ Ｐゴシック"/>
              </a:rPr>
              <a:t>0,30,60,120</a:t>
            </a:r>
            <a:r>
              <a:rPr lang="ja-JP" altLang="en-US" sz="1800" b="0" dirty="0">
                <a:solidFill>
                  <a:srgbClr val="000000"/>
                </a:solidFill>
                <a:latin typeface="Arial"/>
                <a:ea typeface="ＭＳ Ｐゴシック"/>
              </a:rPr>
              <a:t>分であればその</a:t>
            </a:r>
            <a:r>
              <a:rPr lang="en-US" altLang="ja-JP" sz="1800" b="0" dirty="0">
                <a:solidFill>
                  <a:srgbClr val="000000"/>
                </a:solidFill>
                <a:latin typeface="Arial"/>
                <a:ea typeface="ＭＳ Ｐゴシック"/>
              </a:rPr>
              <a:t>AUC</a:t>
            </a:r>
            <a:r>
              <a:rPr lang="ja-JP" altLang="en-US" sz="1800" b="0" dirty="0">
                <a:solidFill>
                  <a:srgbClr val="000000"/>
                </a:solidFill>
                <a:latin typeface="Arial"/>
                <a:ea typeface="ＭＳ Ｐゴシック"/>
              </a:rPr>
              <a:t>の平均</a:t>
            </a:r>
            <a:r>
              <a:rPr lang="ja-JP" altLang="en-US" sz="1800" b="0" dirty="0" smtClean="0">
                <a:solidFill>
                  <a:srgbClr val="000000"/>
                </a:solidFill>
                <a:latin typeface="Arial"/>
                <a:ea typeface="ＭＳ Ｐゴシック"/>
              </a:rPr>
              <a:t>でもよい。</a:t>
            </a:r>
            <a:endParaRPr lang="en-US" altLang="ja-JP" sz="1800" b="0" dirty="0" smtClean="0">
              <a:solidFill>
                <a:srgbClr val="000000"/>
              </a:solidFill>
              <a:latin typeface="Arial"/>
              <a:ea typeface="ＭＳ Ｐゴシック"/>
            </a:endParaRPr>
          </a:p>
          <a:p>
            <a:pPr marL="285750" indent="-285750">
              <a:buFont typeface="Arial" pitchFamily="34" charset="0"/>
              <a:buChar char="•"/>
            </a:pPr>
            <a:r>
              <a:rPr lang="ja-JP" altLang="en-US" sz="1800" b="0" dirty="0" smtClean="0">
                <a:solidFill>
                  <a:srgbClr val="000000"/>
                </a:solidFill>
                <a:latin typeface="Arial"/>
                <a:ea typeface="ＭＳ Ｐゴシック"/>
              </a:rPr>
              <a:t>比較</a:t>
            </a:r>
            <a:r>
              <a:rPr lang="ja-JP" altLang="en-US" sz="1800" b="0" dirty="0">
                <a:solidFill>
                  <a:srgbClr val="000000"/>
                </a:solidFill>
                <a:latin typeface="Arial"/>
                <a:ea typeface="ＭＳ Ｐゴシック"/>
              </a:rPr>
              <a:t>は</a:t>
            </a:r>
            <a:r>
              <a:rPr lang="ja-JP" altLang="en-US" sz="1800" b="0" dirty="0" smtClean="0">
                <a:solidFill>
                  <a:srgbClr val="000000"/>
                </a:solidFill>
                <a:latin typeface="Arial"/>
                <a:ea typeface="ＭＳ Ｐゴシック"/>
              </a:rPr>
              <a:t>、原則としては同じ負荷量、同じ計算方法で算出したものについて行う。</a:t>
            </a:r>
            <a:endParaRPr lang="en-US" altLang="ja-JP" sz="1800" b="0" dirty="0" smtClean="0">
              <a:solidFill>
                <a:srgbClr val="000000"/>
              </a:solidFill>
              <a:latin typeface="Arial"/>
              <a:ea typeface="ＭＳ Ｐゴシック"/>
            </a:endParaRPr>
          </a:p>
          <a:p>
            <a:pPr marL="285750" indent="-285750">
              <a:buFont typeface="Arial" pitchFamily="34" charset="0"/>
              <a:buChar char="•"/>
            </a:pPr>
            <a:r>
              <a:rPr lang="ja-JP" altLang="en-US" sz="1800" b="0" dirty="0" smtClean="0">
                <a:solidFill>
                  <a:srgbClr val="000000"/>
                </a:solidFill>
                <a:latin typeface="Arial"/>
                <a:ea typeface="ＭＳ Ｐゴシック"/>
              </a:rPr>
              <a:t>負荷量</a:t>
            </a:r>
            <a:r>
              <a:rPr lang="ja-JP" altLang="en-US" sz="1800" b="0" dirty="0">
                <a:solidFill>
                  <a:srgbClr val="000000"/>
                </a:solidFill>
                <a:latin typeface="Arial"/>
                <a:ea typeface="ＭＳ Ｐゴシック"/>
              </a:rPr>
              <a:t>に</a:t>
            </a:r>
            <a:r>
              <a:rPr lang="ja-JP" altLang="en-US" sz="1800" b="0" dirty="0" smtClean="0">
                <a:solidFill>
                  <a:srgbClr val="000000"/>
                </a:solidFill>
                <a:latin typeface="Arial"/>
                <a:ea typeface="ＭＳ Ｐゴシック"/>
              </a:rPr>
              <a:t>ついて</a:t>
            </a:r>
            <a:r>
              <a:rPr lang="ja-JP" altLang="en-US" sz="1800" b="0" dirty="0">
                <a:solidFill>
                  <a:srgbClr val="000000"/>
                </a:solidFill>
                <a:latin typeface="Arial"/>
                <a:ea typeface="ＭＳ Ｐゴシック"/>
              </a:rPr>
              <a:t>：</a:t>
            </a:r>
            <a:r>
              <a:rPr lang="en-US" altLang="ja-JP" sz="1800" b="0" dirty="0" smtClean="0">
                <a:solidFill>
                  <a:srgbClr val="000000"/>
                </a:solidFill>
                <a:latin typeface="Arial"/>
                <a:ea typeface="ＭＳ Ｐゴシック"/>
              </a:rPr>
              <a:t>Matsuda </a:t>
            </a:r>
            <a:r>
              <a:rPr lang="en-US" altLang="ja-JP" sz="1800" b="0" dirty="0">
                <a:solidFill>
                  <a:srgbClr val="000000"/>
                </a:solidFill>
                <a:latin typeface="Arial"/>
                <a:ea typeface="ＭＳ Ｐゴシック"/>
              </a:rPr>
              <a:t>index (75g) = </a:t>
            </a:r>
            <a:r>
              <a:rPr lang="ja-JP" altLang="en-US" sz="1800" b="0" dirty="0" smtClean="0">
                <a:solidFill>
                  <a:srgbClr val="000000"/>
                </a:solidFill>
                <a:latin typeface="Arial"/>
                <a:ea typeface="ＭＳ Ｐゴシック"/>
              </a:rPr>
              <a:t>　</a:t>
            </a:r>
            <a:r>
              <a:rPr lang="en-US" altLang="ja-JP" sz="1800" b="0" dirty="0" smtClean="0">
                <a:solidFill>
                  <a:srgbClr val="000000"/>
                </a:solidFill>
                <a:latin typeface="Arial"/>
                <a:ea typeface="ＭＳ Ｐゴシック"/>
              </a:rPr>
              <a:t>dose </a:t>
            </a:r>
            <a:r>
              <a:rPr lang="en-US" altLang="ja-JP" sz="1800" b="0" dirty="0">
                <a:solidFill>
                  <a:srgbClr val="000000"/>
                </a:solidFill>
                <a:latin typeface="Arial"/>
                <a:ea typeface="ＭＳ Ｐゴシック"/>
              </a:rPr>
              <a:t>/ </a:t>
            </a:r>
            <a:r>
              <a:rPr lang="en-US" altLang="ja-JP" sz="1800" b="0" dirty="0" smtClean="0">
                <a:solidFill>
                  <a:srgbClr val="000000"/>
                </a:solidFill>
                <a:latin typeface="Arial"/>
                <a:ea typeface="ＭＳ Ｐゴシック"/>
              </a:rPr>
              <a:t>75 </a:t>
            </a:r>
            <a:r>
              <a:rPr lang="ja-JP" altLang="en-US" sz="1800" b="0" dirty="0" smtClean="0">
                <a:solidFill>
                  <a:srgbClr val="000000"/>
                </a:solidFill>
                <a:latin typeface="Arial"/>
                <a:ea typeface="ＭＳ Ｐゴシック"/>
              </a:rPr>
              <a:t>　</a:t>
            </a:r>
            <a:r>
              <a:rPr lang="en-US" altLang="ja-JP" sz="1800" b="0" dirty="0" smtClean="0">
                <a:solidFill>
                  <a:srgbClr val="000000"/>
                </a:solidFill>
                <a:latin typeface="Arial"/>
                <a:ea typeface="ＭＳ Ｐゴシック"/>
              </a:rPr>
              <a:t>x </a:t>
            </a:r>
            <a:r>
              <a:rPr lang="en-US" altLang="ja-JP" sz="1800" b="0" dirty="0">
                <a:solidFill>
                  <a:srgbClr val="000000"/>
                </a:solidFill>
                <a:latin typeface="Arial"/>
                <a:ea typeface="ＭＳ Ｐゴシック"/>
              </a:rPr>
              <a:t>Matsuda index (dose</a:t>
            </a:r>
            <a:r>
              <a:rPr lang="en-US" altLang="ja-JP" sz="1800" b="0" dirty="0" smtClean="0">
                <a:solidFill>
                  <a:srgbClr val="000000"/>
                </a:solidFill>
                <a:latin typeface="Arial"/>
                <a:ea typeface="ＭＳ Ｐゴシック"/>
              </a:rPr>
              <a:t>)</a:t>
            </a:r>
          </a:p>
        </p:txBody>
      </p:sp>
      <mc:AlternateContent xmlns:mc="http://schemas.openxmlformats.org/markup-compatibility/2006" xmlns:a14="http://schemas.microsoft.com/office/drawing/2010/main">
        <mc:Choice Requires="a14">
          <p:sp>
            <p:nvSpPr>
              <p:cNvPr id="3" name="テキスト ボックス 2"/>
              <p:cNvSpPr txBox="1"/>
              <p:nvPr/>
            </p:nvSpPr>
            <p:spPr>
              <a:xfrm>
                <a:off x="3909070" y="3514608"/>
                <a:ext cx="2520280" cy="408253"/>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ad>
                        <m:radPr>
                          <m:degHide m:val="on"/>
                          <m:ctrlPr>
                            <a:rPr lang="en-US" altLang="ja-JP" sz="1800" b="0" i="1" smtClean="0">
                              <a:solidFill>
                                <a:srgbClr val="000000"/>
                              </a:solidFill>
                              <a:latin typeface="Cambria Math" panose="02040503050406030204" pitchFamily="18" charset="0"/>
                              <a:ea typeface="Cambria Math"/>
                            </a:rPr>
                          </m:ctrlPr>
                        </m:radPr>
                        <m:deg/>
                        <m:e>
                          <m:r>
                            <a:rPr lang="ja-JP" altLang="en-US" sz="1800" b="0" i="1" smtClean="0">
                              <a:solidFill>
                                <a:srgbClr val="000000"/>
                              </a:solidFill>
                              <a:latin typeface="Cambria Math"/>
                              <a:ea typeface="Cambria Math"/>
                            </a:rPr>
                            <m:t>　　　　</m:t>
                          </m:r>
                        </m:e>
                      </m:rad>
                    </m:oMath>
                  </m:oMathPara>
                </a14:m>
                <a:endParaRPr lang="ja-JP" altLang="en-US" sz="1800" b="0" dirty="0">
                  <a:solidFill>
                    <a:srgbClr val="000000"/>
                  </a:solidFill>
                  <a:latin typeface="Arial"/>
                  <a:ea typeface="ＭＳ Ｐゴシック"/>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909070" y="3514608"/>
                <a:ext cx="2520280" cy="408253"/>
              </a:xfrm>
              <a:prstGeom prst="rect">
                <a:avLst/>
              </a:prstGeom>
              <a:blipFill rotWithShape="1">
                <a:blip r:embed="rId8"/>
                <a:stretch>
                  <a:fillRect/>
                </a:stretch>
              </a:blipFill>
            </p:spPr>
            <p:txBody>
              <a:bodyPr/>
              <a:lstStyle/>
              <a:p>
                <a:r>
                  <a:rPr lang="ja-JP" altLang="en-US">
                    <a:noFill/>
                  </a:rPr>
                  <a:t> </a:t>
                </a:r>
              </a:p>
            </p:txBody>
          </p:sp>
        </mc:Fallback>
      </mc:AlternateContent>
      <p:sp>
        <p:nvSpPr>
          <p:cNvPr id="4" name="テキスト ボックス 3"/>
          <p:cNvSpPr txBox="1"/>
          <p:nvPr/>
        </p:nvSpPr>
        <p:spPr>
          <a:xfrm>
            <a:off x="426891" y="5582716"/>
            <a:ext cx="8290218" cy="338554"/>
          </a:xfrm>
          <a:prstGeom prst="rect">
            <a:avLst/>
          </a:prstGeom>
          <a:noFill/>
        </p:spPr>
        <p:txBody>
          <a:bodyPr wrap="none" rtlCol="0">
            <a:spAutoFit/>
          </a:bodyPr>
          <a:lstStyle/>
          <a:p>
            <a:pPr fontAlgn="auto">
              <a:spcBef>
                <a:spcPts val="0"/>
              </a:spcBef>
              <a:spcAft>
                <a:spcPts val="0"/>
              </a:spcAft>
            </a:pPr>
            <a:r>
              <a:rPr lang="en-US" altLang="ja-JP" dirty="0" smtClean="0">
                <a:solidFill>
                  <a:srgbClr val="FFFFFF"/>
                </a:solidFill>
                <a:latin typeface="Arial"/>
                <a:ea typeface="ＭＳ Ｐゴシック"/>
              </a:rPr>
              <a:t>Yale</a:t>
            </a:r>
            <a:r>
              <a:rPr lang="ja-JP" altLang="en-US" dirty="0" smtClean="0">
                <a:solidFill>
                  <a:srgbClr val="FFFFFF"/>
                </a:solidFill>
                <a:latin typeface="Arial"/>
                <a:ea typeface="ＭＳ Ｐゴシック"/>
              </a:rPr>
              <a:t>大学やテキサス糖尿病施設でインスリンクランプ法と比較したデータではよい相関がある。</a:t>
            </a:r>
            <a:endParaRPr lang="ja-JP" altLang="en-US" dirty="0">
              <a:solidFill>
                <a:srgbClr val="FFFFFF"/>
              </a:solidFill>
              <a:latin typeface="Arial"/>
              <a:ea typeface="ＭＳ Ｐゴシック"/>
            </a:endParaRPr>
          </a:p>
        </p:txBody>
      </p:sp>
      <p:sp>
        <p:nvSpPr>
          <p:cNvPr id="5" name="テキスト ボックス 4"/>
          <p:cNvSpPr txBox="1"/>
          <p:nvPr/>
        </p:nvSpPr>
        <p:spPr>
          <a:xfrm>
            <a:off x="327556" y="1052736"/>
            <a:ext cx="5609228" cy="369332"/>
          </a:xfrm>
          <a:prstGeom prst="rect">
            <a:avLst/>
          </a:prstGeom>
          <a:noFill/>
        </p:spPr>
        <p:txBody>
          <a:bodyPr wrap="none" rtlCol="0">
            <a:spAutoFit/>
          </a:bodyPr>
          <a:lstStyle/>
          <a:p>
            <a:pPr fontAlgn="auto">
              <a:spcBef>
                <a:spcPts val="0"/>
              </a:spcBef>
              <a:spcAft>
                <a:spcPts val="0"/>
              </a:spcAft>
            </a:pPr>
            <a:r>
              <a:rPr lang="en-US" altLang="ja-JP" sz="1800" b="0" dirty="0" smtClean="0">
                <a:solidFill>
                  <a:srgbClr val="000000"/>
                </a:solidFill>
                <a:latin typeface="Arial"/>
                <a:ea typeface="ＭＳ Ｐゴシック"/>
              </a:rPr>
              <a:t>1999</a:t>
            </a:r>
            <a:r>
              <a:rPr lang="ja-JP" altLang="en-US" sz="1800" b="0" dirty="0" smtClean="0">
                <a:solidFill>
                  <a:srgbClr val="000000"/>
                </a:solidFill>
                <a:latin typeface="Arial"/>
                <a:ea typeface="ＭＳ Ｐゴシック"/>
              </a:rPr>
              <a:t>年に</a:t>
            </a:r>
            <a:r>
              <a:rPr lang="en-US" altLang="ja-JP" sz="1800" b="0" dirty="0" smtClean="0">
                <a:solidFill>
                  <a:srgbClr val="000000"/>
                </a:solidFill>
                <a:latin typeface="Arial"/>
                <a:ea typeface="ＭＳ Ｐゴシック"/>
              </a:rPr>
              <a:t>Diabetes Care</a:t>
            </a:r>
            <a:r>
              <a:rPr lang="ja-JP" altLang="en-US" sz="1800" b="0" dirty="0" smtClean="0">
                <a:solidFill>
                  <a:srgbClr val="000000"/>
                </a:solidFill>
                <a:latin typeface="Arial"/>
                <a:ea typeface="ＭＳ Ｐゴシック"/>
              </a:rPr>
              <a:t>誌に発表時の計算式（台形法）</a:t>
            </a:r>
            <a:endParaRPr lang="ja-JP" altLang="en-US" sz="1800" b="0" dirty="0">
              <a:solidFill>
                <a:srgbClr val="000000"/>
              </a:solidFill>
              <a:latin typeface="Arial"/>
              <a:ea typeface="ＭＳ Ｐゴシック"/>
            </a:endParaRPr>
          </a:p>
        </p:txBody>
      </p:sp>
      <p:pic>
        <p:nvPicPr>
          <p:cNvPr id="12" name="Picture 8" descr="TTLmasa"/>
          <p:cNvPicPr>
            <a:picLocks noChangeAspect="1" noChangeArrowheads="1"/>
          </p:cNvPicPr>
          <p:nvPr/>
        </p:nvPicPr>
        <p:blipFill>
          <a:blip r:embed="rId9" cstate="print"/>
          <a:srcRect/>
          <a:stretch>
            <a:fillRect/>
          </a:stretch>
        </p:blipFill>
        <p:spPr bwMode="auto">
          <a:xfrm>
            <a:off x="141287" y="4199861"/>
            <a:ext cx="1017587" cy="1176338"/>
          </a:xfrm>
          <a:prstGeom prst="rect">
            <a:avLst/>
          </a:prstGeom>
          <a:noFill/>
        </p:spPr>
      </p:pic>
      <p:pic>
        <p:nvPicPr>
          <p:cNvPr id="13" name="Picture 9" descr="RAD"/>
          <p:cNvPicPr>
            <a:picLocks noChangeAspect="1" noChangeArrowheads="1"/>
          </p:cNvPicPr>
          <p:nvPr/>
        </p:nvPicPr>
        <p:blipFill>
          <a:blip r:embed="rId10" cstate="print"/>
          <a:srcRect/>
          <a:stretch>
            <a:fillRect/>
          </a:stretch>
        </p:blipFill>
        <p:spPr bwMode="auto">
          <a:xfrm>
            <a:off x="7861299" y="4199861"/>
            <a:ext cx="1149350" cy="1120775"/>
          </a:xfrm>
          <a:prstGeom prst="rect">
            <a:avLst/>
          </a:prstGeom>
          <a:noFill/>
        </p:spPr>
      </p:pic>
    </p:spTree>
    <p:extLst>
      <p:ext uri="{BB962C8B-B14F-4D97-AF65-F5344CB8AC3E}">
        <p14:creationId xmlns:p14="http://schemas.microsoft.com/office/powerpoint/2010/main" val="8379310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1938" name="Object 2"/>
          <p:cNvGraphicFramePr>
            <a:graphicFrameLocks noChangeAspect="1"/>
          </p:cNvGraphicFramePr>
          <p:nvPr/>
        </p:nvGraphicFramePr>
        <p:xfrm>
          <a:off x="744538" y="393986"/>
          <a:ext cx="7285037" cy="6375305"/>
        </p:xfrm>
        <a:graphic>
          <a:graphicData uri="http://schemas.openxmlformats.org/presentationml/2006/ole">
            <mc:AlternateContent xmlns:mc="http://schemas.openxmlformats.org/markup-compatibility/2006">
              <mc:Choice xmlns:v="urn:schemas-microsoft-com:vml" Requires="v">
                <p:oleObj spid="_x0000_s92167" name="Worksheet" r:id="rId5" imgW="4448192" imgH="2971800" progId="Excel.Sheet.8">
                  <p:embed/>
                </p:oleObj>
              </mc:Choice>
              <mc:Fallback>
                <p:oleObj name="Worksheet" r:id="rId5" imgW="4448192" imgH="29718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invGray">
                      <a:xfrm>
                        <a:off x="744538" y="393986"/>
                        <a:ext cx="7285037" cy="637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1939" name="Text Box 3"/>
          <p:cNvSpPr txBox="1">
            <a:spLocks noChangeArrowheads="1"/>
          </p:cNvSpPr>
          <p:nvPr/>
        </p:nvSpPr>
        <p:spPr bwMode="invGray">
          <a:xfrm>
            <a:off x="487363" y="0"/>
            <a:ext cx="8158162" cy="701675"/>
          </a:xfrm>
          <a:prstGeom prst="rect">
            <a:avLst/>
          </a:prstGeom>
          <a:noFill/>
          <a:ln w="9525">
            <a:noFill/>
            <a:miter lim="800000"/>
            <a:headEnd/>
            <a:tailEnd/>
          </a:ln>
          <a:effectLst/>
        </p:spPr>
        <p:txBody>
          <a:bodyPr>
            <a:spAutoFit/>
          </a:bodyPr>
          <a:lstStyle/>
          <a:p>
            <a:pPr algn="ctr"/>
            <a:r>
              <a:rPr lang="ja-JP" altLang="en-US" sz="4000">
                <a:solidFill>
                  <a:srgbClr val="FFFF00"/>
                </a:solidFill>
                <a:effectLst>
                  <a:outerShdw blurRad="38100" dist="38100" dir="2700000" algn="tl">
                    <a:srgbClr val="000000"/>
                  </a:outerShdw>
                </a:effectLst>
                <a:latin typeface="Times New Roman" pitchFamily="18" charset="0"/>
              </a:rPr>
              <a:t>インスリン感受性とインスリン分泌能</a:t>
            </a:r>
          </a:p>
        </p:txBody>
      </p:sp>
      <p:sp>
        <p:nvSpPr>
          <p:cNvPr id="1191940" name="Text Box 4"/>
          <p:cNvSpPr txBox="1">
            <a:spLocks noChangeArrowheads="1"/>
          </p:cNvSpPr>
          <p:nvPr/>
        </p:nvSpPr>
        <p:spPr bwMode="invGray">
          <a:xfrm>
            <a:off x="6551613" y="5810250"/>
            <a:ext cx="2024062" cy="396875"/>
          </a:xfrm>
          <a:prstGeom prst="rect">
            <a:avLst/>
          </a:prstGeom>
          <a:noFill/>
          <a:ln w="9525">
            <a:noFill/>
            <a:miter lim="800000"/>
            <a:headEnd/>
            <a:tailEnd/>
          </a:ln>
          <a:effectLst/>
        </p:spPr>
        <p:txBody>
          <a:bodyPr wrap="none">
            <a:spAutoFit/>
          </a:bodyPr>
          <a:lstStyle/>
          <a:p>
            <a:r>
              <a:rPr lang="ja-JP" altLang="en-US" sz="2000">
                <a:solidFill>
                  <a:srgbClr val="FFFFFF"/>
                </a:solidFill>
                <a:effectLst>
                  <a:outerShdw blurRad="38100" dist="38100" dir="2700000" algn="tl">
                    <a:srgbClr val="000000"/>
                  </a:outerShdw>
                </a:effectLst>
              </a:rPr>
              <a:t>インスリン感受性</a:t>
            </a:r>
          </a:p>
        </p:txBody>
      </p:sp>
      <p:sp>
        <p:nvSpPr>
          <p:cNvPr id="1191941" name="Text Box 5"/>
          <p:cNvSpPr txBox="1">
            <a:spLocks noChangeArrowheads="1"/>
          </p:cNvSpPr>
          <p:nvPr/>
        </p:nvSpPr>
        <p:spPr bwMode="invGray">
          <a:xfrm>
            <a:off x="820737" y="739514"/>
            <a:ext cx="2024062" cy="396875"/>
          </a:xfrm>
          <a:prstGeom prst="rect">
            <a:avLst/>
          </a:prstGeom>
          <a:noFill/>
          <a:ln w="9525">
            <a:noFill/>
            <a:miter lim="800000"/>
            <a:headEnd/>
            <a:tailEnd/>
          </a:ln>
          <a:effectLst/>
        </p:spPr>
        <p:txBody>
          <a:bodyPr wrap="none">
            <a:spAutoFit/>
          </a:bodyPr>
          <a:lstStyle/>
          <a:p>
            <a:r>
              <a:rPr lang="ja-JP" altLang="en-US" sz="2000" dirty="0">
                <a:solidFill>
                  <a:srgbClr val="FFFFFF"/>
                </a:solidFill>
                <a:effectLst>
                  <a:outerShdw blurRad="38100" dist="38100" dir="2700000" algn="tl">
                    <a:srgbClr val="000000"/>
                  </a:outerShdw>
                </a:effectLst>
              </a:rPr>
              <a:t>インスリン分泌能</a:t>
            </a:r>
          </a:p>
        </p:txBody>
      </p:sp>
    </p:spTree>
    <p:extLst>
      <p:ext uri="{BB962C8B-B14F-4D97-AF65-F5344CB8AC3E}">
        <p14:creationId xmlns:p14="http://schemas.microsoft.com/office/powerpoint/2010/main" val="34880633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3986" name="Object 2"/>
          <p:cNvGraphicFramePr>
            <a:graphicFrameLocks noChangeAspect="1"/>
          </p:cNvGraphicFramePr>
          <p:nvPr/>
        </p:nvGraphicFramePr>
        <p:xfrm>
          <a:off x="730891" y="366690"/>
          <a:ext cx="7161212" cy="6388953"/>
        </p:xfrm>
        <a:graphic>
          <a:graphicData uri="http://schemas.openxmlformats.org/presentationml/2006/ole">
            <mc:AlternateContent xmlns:mc="http://schemas.openxmlformats.org/markup-compatibility/2006">
              <mc:Choice xmlns:v="urn:schemas-microsoft-com:vml" Requires="v">
                <p:oleObj spid="_x0000_s93191" name="Worksheet" r:id="rId5" imgW="4371857" imgH="2886143" progId="Excel.Sheet.8">
                  <p:embed/>
                </p:oleObj>
              </mc:Choice>
              <mc:Fallback>
                <p:oleObj name="Worksheet" r:id="rId5" imgW="4371857" imgH="2886143"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invGray">
                      <a:xfrm>
                        <a:off x="730891" y="366690"/>
                        <a:ext cx="7161212" cy="638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3987" name="Text Box 3"/>
          <p:cNvSpPr txBox="1">
            <a:spLocks noChangeArrowheads="1"/>
          </p:cNvSpPr>
          <p:nvPr/>
        </p:nvSpPr>
        <p:spPr bwMode="invGray">
          <a:xfrm>
            <a:off x="487363" y="0"/>
            <a:ext cx="8158162" cy="701675"/>
          </a:xfrm>
          <a:prstGeom prst="rect">
            <a:avLst/>
          </a:prstGeom>
          <a:noFill/>
          <a:ln w="9525">
            <a:noFill/>
            <a:miter lim="800000"/>
            <a:headEnd/>
            <a:tailEnd/>
          </a:ln>
          <a:effectLst/>
        </p:spPr>
        <p:txBody>
          <a:bodyPr>
            <a:spAutoFit/>
          </a:bodyPr>
          <a:lstStyle/>
          <a:p>
            <a:pPr algn="ctr"/>
            <a:r>
              <a:rPr lang="ja-JP" altLang="en-US" sz="4000">
                <a:solidFill>
                  <a:srgbClr val="FFFF00"/>
                </a:solidFill>
                <a:effectLst>
                  <a:outerShdw blurRad="38100" dist="38100" dir="2700000" algn="tl">
                    <a:srgbClr val="000000"/>
                  </a:outerShdw>
                </a:effectLst>
                <a:latin typeface="Times New Roman" pitchFamily="18" charset="0"/>
              </a:rPr>
              <a:t>インスリン感受性とインスリン分泌能</a:t>
            </a:r>
          </a:p>
        </p:txBody>
      </p:sp>
      <p:sp>
        <p:nvSpPr>
          <p:cNvPr id="1193988" name="Text Box 4"/>
          <p:cNvSpPr txBox="1">
            <a:spLocks noChangeArrowheads="1"/>
          </p:cNvSpPr>
          <p:nvPr/>
        </p:nvSpPr>
        <p:spPr bwMode="invGray">
          <a:xfrm>
            <a:off x="6551613" y="5810250"/>
            <a:ext cx="2024062" cy="396875"/>
          </a:xfrm>
          <a:prstGeom prst="rect">
            <a:avLst/>
          </a:prstGeom>
          <a:noFill/>
          <a:ln w="9525">
            <a:noFill/>
            <a:miter lim="800000"/>
            <a:headEnd/>
            <a:tailEnd/>
          </a:ln>
          <a:effectLst/>
        </p:spPr>
        <p:txBody>
          <a:bodyPr wrap="none">
            <a:spAutoFit/>
          </a:bodyPr>
          <a:lstStyle/>
          <a:p>
            <a:r>
              <a:rPr lang="ja-JP" altLang="en-US" sz="2000">
                <a:solidFill>
                  <a:srgbClr val="FFFFFF"/>
                </a:solidFill>
                <a:effectLst>
                  <a:outerShdw blurRad="38100" dist="38100" dir="2700000" algn="tl">
                    <a:srgbClr val="000000"/>
                  </a:outerShdw>
                </a:effectLst>
              </a:rPr>
              <a:t>インスリン感受性</a:t>
            </a:r>
          </a:p>
        </p:txBody>
      </p:sp>
      <p:sp>
        <p:nvSpPr>
          <p:cNvPr id="6" name="Text Box 5"/>
          <p:cNvSpPr txBox="1">
            <a:spLocks noChangeArrowheads="1"/>
          </p:cNvSpPr>
          <p:nvPr/>
        </p:nvSpPr>
        <p:spPr bwMode="invGray">
          <a:xfrm>
            <a:off x="820737" y="739514"/>
            <a:ext cx="2024062" cy="396875"/>
          </a:xfrm>
          <a:prstGeom prst="rect">
            <a:avLst/>
          </a:prstGeom>
          <a:noFill/>
          <a:ln w="9525">
            <a:noFill/>
            <a:miter lim="800000"/>
            <a:headEnd/>
            <a:tailEnd/>
          </a:ln>
          <a:effectLst/>
        </p:spPr>
        <p:txBody>
          <a:bodyPr wrap="none">
            <a:spAutoFit/>
          </a:bodyPr>
          <a:lstStyle/>
          <a:p>
            <a:r>
              <a:rPr lang="ja-JP" altLang="en-US" sz="2000" dirty="0">
                <a:solidFill>
                  <a:srgbClr val="FFFFFF"/>
                </a:solidFill>
                <a:effectLst>
                  <a:outerShdw blurRad="38100" dist="38100" dir="2700000" algn="tl">
                    <a:srgbClr val="000000"/>
                  </a:outerShdw>
                </a:effectLst>
              </a:rPr>
              <a:t>インスリン分泌能</a:t>
            </a:r>
          </a:p>
        </p:txBody>
      </p:sp>
    </p:spTree>
    <p:extLst>
      <p:ext uri="{BB962C8B-B14F-4D97-AF65-F5344CB8AC3E}">
        <p14:creationId xmlns:p14="http://schemas.microsoft.com/office/powerpoint/2010/main" val="33048699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3986" name="Object 2"/>
          <p:cNvGraphicFramePr>
            <a:graphicFrameLocks noChangeAspect="1"/>
          </p:cNvGraphicFramePr>
          <p:nvPr/>
        </p:nvGraphicFramePr>
        <p:xfrm>
          <a:off x="744538" y="286604"/>
          <a:ext cx="7375880" cy="6387152"/>
        </p:xfrm>
        <a:graphic>
          <a:graphicData uri="http://schemas.openxmlformats.org/presentationml/2006/ole">
            <mc:AlternateContent xmlns:mc="http://schemas.openxmlformats.org/markup-compatibility/2006">
              <mc:Choice xmlns:v="urn:schemas-microsoft-com:vml" Requires="v">
                <p:oleObj spid="_x0000_s94215" name="Worksheet" r:id="rId5" imgW="4371857" imgH="2886143" progId="Excel.Sheet.8">
                  <p:embed/>
                </p:oleObj>
              </mc:Choice>
              <mc:Fallback>
                <p:oleObj name="Worksheet" r:id="rId5" imgW="4371857" imgH="2886143"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invGray">
                      <a:xfrm>
                        <a:off x="744538" y="286604"/>
                        <a:ext cx="7375880" cy="638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3987" name="Text Box 3"/>
          <p:cNvSpPr txBox="1">
            <a:spLocks noChangeArrowheads="1"/>
          </p:cNvSpPr>
          <p:nvPr/>
        </p:nvSpPr>
        <p:spPr bwMode="invGray">
          <a:xfrm>
            <a:off x="487363" y="0"/>
            <a:ext cx="8158162" cy="701675"/>
          </a:xfrm>
          <a:prstGeom prst="rect">
            <a:avLst/>
          </a:prstGeom>
          <a:noFill/>
          <a:ln w="9525">
            <a:noFill/>
            <a:miter lim="800000"/>
            <a:headEnd/>
            <a:tailEnd/>
          </a:ln>
          <a:effectLst/>
        </p:spPr>
        <p:txBody>
          <a:bodyPr>
            <a:spAutoFit/>
          </a:bodyPr>
          <a:lstStyle/>
          <a:p>
            <a:pPr algn="ctr"/>
            <a:r>
              <a:rPr lang="ja-JP" altLang="en-US" sz="4000">
                <a:solidFill>
                  <a:srgbClr val="FFFF00"/>
                </a:solidFill>
                <a:effectLst>
                  <a:outerShdw blurRad="38100" dist="38100" dir="2700000" algn="tl">
                    <a:srgbClr val="000000"/>
                  </a:outerShdw>
                </a:effectLst>
                <a:latin typeface="Times New Roman" pitchFamily="18" charset="0"/>
              </a:rPr>
              <a:t>インスリン感受性とインスリン分泌能</a:t>
            </a:r>
          </a:p>
        </p:txBody>
      </p:sp>
      <p:sp>
        <p:nvSpPr>
          <p:cNvPr id="1193988" name="Text Box 4"/>
          <p:cNvSpPr txBox="1">
            <a:spLocks noChangeArrowheads="1"/>
          </p:cNvSpPr>
          <p:nvPr/>
        </p:nvSpPr>
        <p:spPr bwMode="invGray">
          <a:xfrm>
            <a:off x="6551613" y="5810250"/>
            <a:ext cx="2024062" cy="396875"/>
          </a:xfrm>
          <a:prstGeom prst="rect">
            <a:avLst/>
          </a:prstGeom>
          <a:noFill/>
          <a:ln w="9525">
            <a:noFill/>
            <a:miter lim="800000"/>
            <a:headEnd/>
            <a:tailEnd/>
          </a:ln>
          <a:effectLst/>
        </p:spPr>
        <p:txBody>
          <a:bodyPr wrap="none">
            <a:spAutoFit/>
          </a:bodyPr>
          <a:lstStyle/>
          <a:p>
            <a:r>
              <a:rPr lang="ja-JP" altLang="en-US" sz="2000">
                <a:solidFill>
                  <a:srgbClr val="FFFFFF"/>
                </a:solidFill>
                <a:effectLst>
                  <a:outerShdw blurRad="38100" dist="38100" dir="2700000" algn="tl">
                    <a:srgbClr val="000000"/>
                  </a:outerShdw>
                </a:effectLst>
              </a:rPr>
              <a:t>インスリン感受性</a:t>
            </a:r>
          </a:p>
        </p:txBody>
      </p:sp>
      <p:sp>
        <p:nvSpPr>
          <p:cNvPr id="6" name="Text Box 5"/>
          <p:cNvSpPr txBox="1">
            <a:spLocks noChangeArrowheads="1"/>
          </p:cNvSpPr>
          <p:nvPr/>
        </p:nvSpPr>
        <p:spPr bwMode="invGray">
          <a:xfrm>
            <a:off x="820737" y="739514"/>
            <a:ext cx="2024062" cy="396875"/>
          </a:xfrm>
          <a:prstGeom prst="rect">
            <a:avLst/>
          </a:prstGeom>
          <a:noFill/>
          <a:ln w="9525">
            <a:noFill/>
            <a:miter lim="800000"/>
            <a:headEnd/>
            <a:tailEnd/>
          </a:ln>
          <a:effectLst/>
        </p:spPr>
        <p:txBody>
          <a:bodyPr wrap="none">
            <a:spAutoFit/>
          </a:bodyPr>
          <a:lstStyle/>
          <a:p>
            <a:r>
              <a:rPr lang="ja-JP" altLang="en-US" sz="2000" dirty="0">
                <a:solidFill>
                  <a:srgbClr val="FFFFFF"/>
                </a:solidFill>
                <a:effectLst>
                  <a:outerShdw blurRad="38100" dist="38100" dir="2700000" algn="tl">
                    <a:srgbClr val="000000"/>
                  </a:outerShdw>
                </a:effectLst>
              </a:rPr>
              <a:t>インスリン分泌能</a:t>
            </a:r>
          </a:p>
        </p:txBody>
      </p:sp>
    </p:spTree>
    <p:extLst>
      <p:ext uri="{BB962C8B-B14F-4D97-AF65-F5344CB8AC3E}">
        <p14:creationId xmlns:p14="http://schemas.microsoft.com/office/powerpoint/2010/main" val="12700585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3986" name="Object 2"/>
          <p:cNvGraphicFramePr>
            <a:graphicFrameLocks noChangeAspect="1"/>
          </p:cNvGraphicFramePr>
          <p:nvPr/>
        </p:nvGraphicFramePr>
        <p:xfrm>
          <a:off x="758187" y="375054"/>
          <a:ext cx="7498710" cy="6298702"/>
        </p:xfrm>
        <a:graphic>
          <a:graphicData uri="http://schemas.openxmlformats.org/presentationml/2006/ole">
            <mc:AlternateContent xmlns:mc="http://schemas.openxmlformats.org/markup-compatibility/2006">
              <mc:Choice xmlns:v="urn:schemas-microsoft-com:vml" Requires="v">
                <p:oleObj spid="_x0000_s95239" name="Worksheet" r:id="rId5" imgW="4495935" imgH="3190943" progId="Excel.Sheet.8">
                  <p:embed/>
                </p:oleObj>
              </mc:Choice>
              <mc:Fallback>
                <p:oleObj name="Worksheet" r:id="rId5" imgW="4495935" imgH="3190943"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invGray">
                      <a:xfrm>
                        <a:off x="758187" y="375054"/>
                        <a:ext cx="7498710" cy="629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3987" name="Text Box 3"/>
          <p:cNvSpPr txBox="1">
            <a:spLocks noChangeArrowheads="1"/>
          </p:cNvSpPr>
          <p:nvPr/>
        </p:nvSpPr>
        <p:spPr bwMode="invGray">
          <a:xfrm>
            <a:off x="487363" y="0"/>
            <a:ext cx="8158162" cy="701675"/>
          </a:xfrm>
          <a:prstGeom prst="rect">
            <a:avLst/>
          </a:prstGeom>
          <a:noFill/>
          <a:ln w="9525">
            <a:noFill/>
            <a:miter lim="800000"/>
            <a:headEnd/>
            <a:tailEnd/>
          </a:ln>
          <a:effectLst/>
        </p:spPr>
        <p:txBody>
          <a:bodyPr>
            <a:spAutoFit/>
          </a:bodyPr>
          <a:lstStyle/>
          <a:p>
            <a:pPr algn="ctr"/>
            <a:r>
              <a:rPr lang="ja-JP" altLang="en-US" sz="4000">
                <a:solidFill>
                  <a:srgbClr val="FFFF00"/>
                </a:solidFill>
                <a:effectLst>
                  <a:outerShdw blurRad="38100" dist="38100" dir="2700000" algn="tl">
                    <a:srgbClr val="000000"/>
                  </a:outerShdw>
                </a:effectLst>
                <a:latin typeface="Times New Roman" pitchFamily="18" charset="0"/>
              </a:rPr>
              <a:t>インスリン感受性とインスリン分泌能</a:t>
            </a:r>
          </a:p>
        </p:txBody>
      </p:sp>
      <p:sp>
        <p:nvSpPr>
          <p:cNvPr id="1193988" name="Text Box 4"/>
          <p:cNvSpPr txBox="1">
            <a:spLocks noChangeArrowheads="1"/>
          </p:cNvSpPr>
          <p:nvPr/>
        </p:nvSpPr>
        <p:spPr bwMode="invGray">
          <a:xfrm>
            <a:off x="6551613" y="5810250"/>
            <a:ext cx="2024062" cy="396875"/>
          </a:xfrm>
          <a:prstGeom prst="rect">
            <a:avLst/>
          </a:prstGeom>
          <a:noFill/>
          <a:ln w="9525">
            <a:noFill/>
            <a:miter lim="800000"/>
            <a:headEnd/>
            <a:tailEnd/>
          </a:ln>
          <a:effectLst/>
        </p:spPr>
        <p:txBody>
          <a:bodyPr wrap="none">
            <a:spAutoFit/>
          </a:bodyPr>
          <a:lstStyle/>
          <a:p>
            <a:r>
              <a:rPr lang="ja-JP" altLang="en-US" sz="2000">
                <a:solidFill>
                  <a:srgbClr val="FFFFFF"/>
                </a:solidFill>
                <a:effectLst>
                  <a:outerShdw blurRad="38100" dist="38100" dir="2700000" algn="tl">
                    <a:srgbClr val="000000"/>
                  </a:outerShdw>
                </a:effectLst>
              </a:rPr>
              <a:t>インスリン感受性</a:t>
            </a:r>
          </a:p>
        </p:txBody>
      </p:sp>
      <p:sp>
        <p:nvSpPr>
          <p:cNvPr id="6" name="Text Box 5"/>
          <p:cNvSpPr txBox="1">
            <a:spLocks noChangeArrowheads="1"/>
          </p:cNvSpPr>
          <p:nvPr/>
        </p:nvSpPr>
        <p:spPr bwMode="invGray">
          <a:xfrm>
            <a:off x="820737" y="739514"/>
            <a:ext cx="2024062" cy="396875"/>
          </a:xfrm>
          <a:prstGeom prst="rect">
            <a:avLst/>
          </a:prstGeom>
          <a:noFill/>
          <a:ln w="9525">
            <a:noFill/>
            <a:miter lim="800000"/>
            <a:headEnd/>
            <a:tailEnd/>
          </a:ln>
          <a:effectLst/>
        </p:spPr>
        <p:txBody>
          <a:bodyPr wrap="none">
            <a:spAutoFit/>
          </a:bodyPr>
          <a:lstStyle/>
          <a:p>
            <a:r>
              <a:rPr lang="ja-JP" altLang="en-US" sz="2000" dirty="0">
                <a:solidFill>
                  <a:srgbClr val="FFFFFF"/>
                </a:solidFill>
                <a:effectLst>
                  <a:outerShdw blurRad="38100" dist="38100" dir="2700000" algn="tl">
                    <a:srgbClr val="000000"/>
                  </a:outerShdw>
                </a:effectLst>
              </a:rPr>
              <a:t>インスリン分泌能</a:t>
            </a:r>
          </a:p>
        </p:txBody>
      </p:sp>
    </p:spTree>
    <p:extLst>
      <p:ext uri="{BB962C8B-B14F-4D97-AF65-F5344CB8AC3E}">
        <p14:creationId xmlns:p14="http://schemas.microsoft.com/office/powerpoint/2010/main" val="718202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6239"/>
            <a:ext cx="8991600" cy="465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552450" y="5562600"/>
            <a:ext cx="8372475" cy="954107"/>
          </a:xfrm>
          <a:prstGeom prst="rect">
            <a:avLst/>
          </a:prstGeom>
          <a:noFill/>
        </p:spPr>
        <p:txBody>
          <a:bodyPr wrap="square" rtlCol="0">
            <a:spAutoFit/>
          </a:bodyPr>
          <a:lstStyle/>
          <a:p>
            <a:r>
              <a:rPr lang="ja-JP" altLang="en-US" sz="2800" dirty="0" smtClean="0"/>
              <a:t>検査値としての血糖は </a:t>
            </a:r>
            <a:r>
              <a:rPr lang="en-US" altLang="ja-JP" sz="2800" dirty="0" smtClean="0"/>
              <a:t>plasma glucose: PG </a:t>
            </a:r>
          </a:p>
          <a:p>
            <a:r>
              <a:rPr lang="en-US" altLang="ja-JP" sz="2800" dirty="0" smtClean="0"/>
              <a:t>(mg of glucose per dl of plasma)</a:t>
            </a:r>
            <a:r>
              <a:rPr lang="ja-JP" altLang="en-US" sz="2800" dirty="0" smtClean="0"/>
              <a:t>で表記されます。</a:t>
            </a:r>
            <a:endParaRPr kumimoji="1" lang="ja-JP" altLang="en-US" sz="2800" dirty="0"/>
          </a:p>
        </p:txBody>
      </p:sp>
    </p:spTree>
    <p:extLst>
      <p:ext uri="{BB962C8B-B14F-4D97-AF65-F5344CB8AC3E}">
        <p14:creationId xmlns:p14="http://schemas.microsoft.com/office/powerpoint/2010/main" val="32184170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テキスト ボックス 1"/>
          <p:cNvSpPr txBox="1">
            <a:spLocks noChangeArrowheads="1"/>
          </p:cNvSpPr>
          <p:nvPr/>
        </p:nvSpPr>
        <p:spPr bwMode="auto">
          <a:xfrm flipH="1">
            <a:off x="0" y="0"/>
            <a:ext cx="9144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800" smtClean="0">
                <a:solidFill>
                  <a:srgbClr val="000000"/>
                </a:solidFill>
              </a:rPr>
              <a:t>インスリン分泌能評価における</a:t>
            </a:r>
            <a:r>
              <a:rPr lang="en-US" altLang="ja-JP" sz="2800" smtClean="0">
                <a:solidFill>
                  <a:srgbClr val="FF0000"/>
                </a:solidFill>
              </a:rPr>
              <a:t>Disposition Index</a:t>
            </a:r>
          </a:p>
          <a:p>
            <a:pPr eaLnBrk="1" hangingPunct="1"/>
            <a:endParaRPr lang="en-US" altLang="ja-JP" sz="2800" smtClean="0">
              <a:solidFill>
                <a:srgbClr val="000000"/>
              </a:solidFill>
            </a:endParaRPr>
          </a:p>
          <a:p>
            <a:pPr eaLnBrk="1" hangingPunct="1"/>
            <a:r>
              <a:rPr lang="en-US" altLang="ja-JP" sz="2800" smtClean="0">
                <a:solidFill>
                  <a:srgbClr val="000000"/>
                </a:solidFill>
              </a:rPr>
              <a:t>HOMA-</a:t>
            </a:r>
            <a:r>
              <a:rPr lang="en-US" altLang="ja-JP" sz="2800" smtClean="0">
                <a:solidFill>
                  <a:srgbClr val="000000"/>
                </a:solidFill>
                <a:latin typeface="Symbol" pitchFamily="18" charset="2"/>
              </a:rPr>
              <a:t>b</a:t>
            </a:r>
            <a:r>
              <a:rPr lang="ja-JP" altLang="en-US" sz="2800" smtClean="0">
                <a:solidFill>
                  <a:srgbClr val="000000"/>
                </a:solidFill>
              </a:rPr>
              <a:t>，</a:t>
            </a:r>
            <a:r>
              <a:rPr lang="en-US" altLang="ja-JP" sz="2800" smtClean="0">
                <a:solidFill>
                  <a:srgbClr val="000000"/>
                </a:solidFill>
              </a:rPr>
              <a:t>Insulinogenic Index</a:t>
            </a:r>
            <a:r>
              <a:rPr lang="ja-JP" altLang="en-US" sz="2800" smtClean="0">
                <a:solidFill>
                  <a:srgbClr val="000000"/>
                </a:solidFill>
              </a:rPr>
              <a:t>や</a:t>
            </a:r>
            <a:r>
              <a:rPr lang="en-US" altLang="ja-JP" sz="2800" smtClean="0">
                <a:solidFill>
                  <a:srgbClr val="000000"/>
                </a:solidFill>
              </a:rPr>
              <a:t>CPI(C-peptide index)</a:t>
            </a:r>
            <a:r>
              <a:rPr lang="ja-JP" altLang="en-US" sz="2800" smtClean="0">
                <a:solidFill>
                  <a:srgbClr val="000000"/>
                </a:solidFill>
              </a:rPr>
              <a:t>のような見た目のインスリン分泌指標は残存膵</a:t>
            </a:r>
            <a:r>
              <a:rPr lang="en-US" altLang="ja-JP" sz="2800" smtClean="0">
                <a:solidFill>
                  <a:srgbClr val="000000"/>
                </a:solidFill>
              </a:rPr>
              <a:t>β</a:t>
            </a:r>
            <a:r>
              <a:rPr lang="ja-JP" altLang="en-US" sz="2800" smtClean="0">
                <a:solidFill>
                  <a:srgbClr val="000000"/>
                </a:solidFill>
              </a:rPr>
              <a:t>細胞機能を正しく反映していないことがよく議論される。そこで、血糖値による補正の他にインスリン抵抗性（感受性）で補正を行った値を併記することがよく行われる。</a:t>
            </a:r>
            <a:endParaRPr lang="en-US" altLang="ja-JP" sz="2800" smtClean="0">
              <a:solidFill>
                <a:srgbClr val="000000"/>
              </a:solidFill>
            </a:endParaRPr>
          </a:p>
          <a:p>
            <a:pPr eaLnBrk="1" hangingPunct="1"/>
            <a:endParaRPr lang="en-US" altLang="ja-JP" sz="2800" smtClean="0">
              <a:solidFill>
                <a:srgbClr val="000000"/>
              </a:solidFill>
            </a:endParaRPr>
          </a:p>
          <a:p>
            <a:pPr eaLnBrk="1" hangingPunct="1"/>
            <a:r>
              <a:rPr lang="en-US" altLang="ja-JP" sz="2800" smtClean="0">
                <a:solidFill>
                  <a:srgbClr val="000000"/>
                </a:solidFill>
              </a:rPr>
              <a:t>Disposition Index</a:t>
            </a:r>
            <a:r>
              <a:rPr lang="ja-JP" altLang="en-US" sz="2800" smtClean="0">
                <a:solidFill>
                  <a:srgbClr val="000000"/>
                </a:solidFill>
              </a:rPr>
              <a:t>に相当する</a:t>
            </a:r>
            <a:endParaRPr lang="en-US" altLang="ja-JP" sz="2800" smtClean="0">
              <a:solidFill>
                <a:srgbClr val="000000"/>
              </a:solidFill>
            </a:endParaRPr>
          </a:p>
          <a:p>
            <a:pPr eaLnBrk="1" hangingPunct="1"/>
            <a:r>
              <a:rPr lang="ja-JP" altLang="en-US" sz="2800" smtClean="0">
                <a:solidFill>
                  <a:srgbClr val="000000"/>
                </a:solidFill>
              </a:rPr>
              <a:t>　</a:t>
            </a:r>
            <a:r>
              <a:rPr lang="en-US" altLang="ja-JP" sz="2800" smtClean="0">
                <a:solidFill>
                  <a:srgbClr val="000000"/>
                </a:solidFill>
              </a:rPr>
              <a:t>Insulin secretion ÷ insulin resistance</a:t>
            </a:r>
          </a:p>
          <a:p>
            <a:pPr eaLnBrk="1" hangingPunct="1"/>
            <a:r>
              <a:rPr lang="ja-JP" altLang="en-US" sz="2800" smtClean="0">
                <a:solidFill>
                  <a:srgbClr val="000000"/>
                </a:solidFill>
              </a:rPr>
              <a:t>　　　または</a:t>
            </a:r>
            <a:endParaRPr lang="en-US" altLang="ja-JP" sz="2800" smtClean="0">
              <a:solidFill>
                <a:srgbClr val="000000"/>
              </a:solidFill>
            </a:endParaRPr>
          </a:p>
          <a:p>
            <a:pPr eaLnBrk="1" hangingPunct="1"/>
            <a:r>
              <a:rPr lang="ja-JP" altLang="en-US" sz="2800" smtClean="0">
                <a:solidFill>
                  <a:srgbClr val="000000"/>
                </a:solidFill>
              </a:rPr>
              <a:t>　</a:t>
            </a:r>
            <a:r>
              <a:rPr lang="en-US" altLang="ja-JP" sz="2800" smtClean="0">
                <a:solidFill>
                  <a:srgbClr val="000000"/>
                </a:solidFill>
              </a:rPr>
              <a:t>Insulin secretion × insulin sensitivity</a:t>
            </a:r>
          </a:p>
          <a:p>
            <a:pPr eaLnBrk="1" hangingPunct="1"/>
            <a:r>
              <a:rPr lang="ja-JP" altLang="en-US" sz="2800" smtClean="0">
                <a:solidFill>
                  <a:srgbClr val="000000"/>
                </a:solidFill>
              </a:rPr>
              <a:t>を併記するとよいとされる。</a:t>
            </a:r>
            <a:endParaRPr lang="en-US" altLang="ja-JP" sz="2800" smtClean="0">
              <a:solidFill>
                <a:srgbClr val="000000"/>
              </a:solidFill>
            </a:endParaRPr>
          </a:p>
          <a:p>
            <a:pPr eaLnBrk="1" hangingPunct="1"/>
            <a:endParaRPr lang="en-US" altLang="ja-JP" sz="1400" smtClean="0">
              <a:solidFill>
                <a:srgbClr val="000000"/>
              </a:solidFill>
            </a:endParaRPr>
          </a:p>
          <a:p>
            <a:pPr eaLnBrk="1" hangingPunct="1"/>
            <a:r>
              <a:rPr lang="ja-JP" altLang="en-US" sz="2800" smtClean="0">
                <a:solidFill>
                  <a:srgbClr val="000000"/>
                </a:solidFill>
              </a:rPr>
              <a:t>付記）</a:t>
            </a:r>
            <a:r>
              <a:rPr lang="en-US" altLang="ja-JP" sz="2800" smtClean="0">
                <a:solidFill>
                  <a:srgbClr val="000000"/>
                </a:solidFill>
              </a:rPr>
              <a:t>HOMA-</a:t>
            </a:r>
            <a:r>
              <a:rPr lang="en-US" altLang="ja-JP" sz="2800" smtClean="0">
                <a:solidFill>
                  <a:srgbClr val="000000"/>
                </a:solidFill>
                <a:latin typeface="Symbol" pitchFamily="18" charset="2"/>
              </a:rPr>
              <a:t>b</a:t>
            </a:r>
            <a:r>
              <a:rPr lang="ja-JP" altLang="en-US" sz="2800" smtClean="0">
                <a:solidFill>
                  <a:srgbClr val="000000"/>
                </a:solidFill>
              </a:rPr>
              <a:t>は個人での指標としては評価は困難。</a:t>
            </a:r>
            <a:endParaRPr lang="en-US" altLang="ja-JP" sz="2800" smtClean="0">
              <a:solidFill>
                <a:srgbClr val="000000"/>
              </a:solidFill>
            </a:endParaRPr>
          </a:p>
          <a:p>
            <a:pPr eaLnBrk="1" hangingPunct="1"/>
            <a:r>
              <a:rPr lang="ja-JP" altLang="en-US" sz="2800" smtClean="0">
                <a:solidFill>
                  <a:srgbClr val="000000"/>
                </a:solidFill>
              </a:rPr>
              <a:t>ただし疫学的な研究ではおそらく問題ないであろう。</a:t>
            </a:r>
            <a:endParaRPr lang="en-US" altLang="ja-JP" sz="2800" smtClean="0">
              <a:solidFill>
                <a:srgbClr val="000000"/>
              </a:solidFill>
            </a:endParaRPr>
          </a:p>
        </p:txBody>
      </p:sp>
    </p:spTree>
    <p:extLst>
      <p:ext uri="{BB962C8B-B14F-4D97-AF65-F5344CB8AC3E}">
        <p14:creationId xmlns:p14="http://schemas.microsoft.com/office/powerpoint/2010/main" val="6464539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9550" y="145524"/>
            <a:ext cx="8934450" cy="6555641"/>
          </a:xfrm>
          <a:prstGeom prst="rect">
            <a:avLst/>
          </a:prstGeom>
        </p:spPr>
        <p:txBody>
          <a:bodyPr wrap="square">
            <a:spAutoFit/>
          </a:bodyPr>
          <a:lstStyle/>
          <a:p>
            <a:r>
              <a:rPr lang="ja-JP" altLang="en-US" sz="2800" u="sng" dirty="0"/>
              <a:t>糖毒性</a:t>
            </a:r>
          </a:p>
          <a:p>
            <a:r>
              <a:rPr lang="ja-JP" altLang="en-US" sz="2800" dirty="0"/>
              <a:t>高血糖</a:t>
            </a:r>
            <a:r>
              <a:rPr lang="ja-JP" altLang="en-US" sz="2800" dirty="0" smtClean="0"/>
              <a:t>はインスリ作用不足</a:t>
            </a:r>
            <a:r>
              <a:rPr lang="ja-JP" altLang="en-US" sz="2800" dirty="0"/>
              <a:t>で惹起されるが、インスリンとは関連なく血糖が高いこと自体が問題ともされてきた。</a:t>
            </a:r>
          </a:p>
          <a:p>
            <a:endParaRPr lang="en-US" altLang="ja-JP" sz="2800" dirty="0" smtClean="0"/>
          </a:p>
          <a:p>
            <a:r>
              <a:rPr lang="ja-JP" altLang="en-US" sz="2800" dirty="0" smtClean="0"/>
              <a:t>血糖値</a:t>
            </a:r>
            <a:r>
              <a:rPr lang="ja-JP" altLang="en-US" sz="2800" dirty="0"/>
              <a:t>が高いこと自体がインスリンの分泌を低下させ、インスリン抵抗性を悪化させる現象を糖毒性と呼ぶ</a:t>
            </a:r>
            <a:r>
              <a:rPr lang="ja-JP" altLang="en-US" sz="2800" dirty="0" smtClean="0"/>
              <a:t>。</a:t>
            </a:r>
            <a:endParaRPr lang="en-US" altLang="ja-JP" sz="2800" dirty="0" smtClean="0"/>
          </a:p>
          <a:p>
            <a:endParaRPr lang="en-US" altLang="ja-JP" sz="2800" dirty="0"/>
          </a:p>
          <a:p>
            <a:r>
              <a:rPr lang="en-US" altLang="ja-JP" sz="2800" dirty="0" smtClean="0"/>
              <a:t>1980</a:t>
            </a:r>
            <a:r>
              <a:rPr lang="ja-JP" altLang="en-US" sz="2800" dirty="0"/>
              <a:t>年に</a:t>
            </a:r>
            <a:r>
              <a:rPr lang="en-US" altLang="ja-JP" sz="2800" dirty="0" err="1"/>
              <a:t>Kosaka</a:t>
            </a:r>
            <a:r>
              <a:rPr lang="ja-JP" altLang="en-US" sz="2800" dirty="0" err="1"/>
              <a:t>らが</a:t>
            </a:r>
            <a:r>
              <a:rPr lang="ja-JP" altLang="en-US" sz="2800" dirty="0"/>
              <a:t>糖尿病患者を食事療法、</a:t>
            </a:r>
            <a:r>
              <a:rPr lang="en-US" altLang="ja-JP" sz="2800" dirty="0"/>
              <a:t>SU</a:t>
            </a:r>
            <a:r>
              <a:rPr lang="ja-JP" altLang="en-US" sz="2800" dirty="0"/>
              <a:t>薬、インスリンを用いて治療し血糖が低下すればどの治療法でも同様に耐糖能が改善することを示した</a:t>
            </a:r>
            <a:r>
              <a:rPr lang="ja-JP" altLang="en-US" sz="2800" dirty="0" smtClean="0"/>
              <a:t>。</a:t>
            </a:r>
            <a:endParaRPr lang="en-US" altLang="ja-JP" sz="2800" dirty="0" smtClean="0"/>
          </a:p>
          <a:p>
            <a:r>
              <a:rPr lang="en-US" altLang="ja-JP" sz="2800" dirty="0" smtClean="0"/>
              <a:t>1987</a:t>
            </a:r>
            <a:r>
              <a:rPr lang="ja-JP" altLang="en-US" sz="2800" dirty="0"/>
              <a:t>年に</a:t>
            </a:r>
            <a:r>
              <a:rPr lang="en-US" altLang="ja-JP" sz="2800" dirty="0"/>
              <a:t>Rossetti</a:t>
            </a:r>
            <a:r>
              <a:rPr lang="ja-JP" altLang="en-US" sz="2800" dirty="0" err="1"/>
              <a:t>らが</a:t>
            </a:r>
            <a:r>
              <a:rPr lang="ja-JP" altLang="en-US" sz="2800" dirty="0"/>
              <a:t>ラットを用いフロリジンにより尿糖を増加させ血糖を低下させた。血糖を低下させることでインスリン分泌とインスリン感受性が改善することを報告した</a:t>
            </a:r>
            <a:r>
              <a:rPr lang="ja-JP" altLang="en-US" sz="2800" dirty="0" smtClean="0"/>
              <a:t>。</a:t>
            </a:r>
            <a:r>
              <a:rPr lang="en-US" altLang="ja-JP" sz="2800" dirty="0"/>
              <a:t> 1987</a:t>
            </a:r>
            <a:r>
              <a:rPr lang="ja-JP" altLang="en-US" sz="2800" dirty="0"/>
              <a:t>年</a:t>
            </a:r>
            <a:r>
              <a:rPr lang="en-US" altLang="ja-JP" sz="2800" dirty="0" err="1" smtClean="0"/>
              <a:t>Yki-Jarvinen</a:t>
            </a:r>
            <a:r>
              <a:rPr lang="ja-JP" altLang="en-US" sz="2800" dirty="0" err="1"/>
              <a:t>らが</a:t>
            </a:r>
            <a:r>
              <a:rPr lang="ja-JP" altLang="en-US" sz="2800" dirty="0"/>
              <a:t>血糖を上昇させた状態でインスリン感受性が悪化することを報告した。</a:t>
            </a:r>
          </a:p>
        </p:txBody>
      </p:sp>
    </p:spTree>
    <p:extLst>
      <p:ext uri="{BB962C8B-B14F-4D97-AF65-F5344CB8AC3E}">
        <p14:creationId xmlns:p14="http://schemas.microsoft.com/office/powerpoint/2010/main" val="19729372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4018" name="Picture 2"/>
          <p:cNvPicPr>
            <a:picLocks noChangeAspect="1" noChangeArrowheads="1"/>
          </p:cNvPicPr>
          <p:nvPr/>
        </p:nvPicPr>
        <p:blipFill>
          <a:blip r:embed="rId3" cstate="print">
            <a:lum bright="-10000" contrast="20000"/>
          </a:blip>
          <a:srcRect/>
          <a:stretch>
            <a:fillRect/>
          </a:stretch>
        </p:blipFill>
        <p:spPr bwMode="auto">
          <a:xfrm>
            <a:off x="159088" y="0"/>
            <a:ext cx="8916672" cy="5889151"/>
          </a:xfrm>
          <a:prstGeom prst="rect">
            <a:avLst/>
          </a:prstGeom>
          <a:noFill/>
          <a:ln w="9525">
            <a:noFill/>
            <a:miter lim="800000"/>
            <a:headEnd/>
            <a:tailEnd/>
          </a:ln>
        </p:spPr>
      </p:pic>
      <p:sp>
        <p:nvSpPr>
          <p:cNvPr id="3414019" name="Rectangle 3"/>
          <p:cNvSpPr>
            <a:spLocks noChangeArrowheads="1"/>
          </p:cNvSpPr>
          <p:nvPr/>
        </p:nvSpPr>
        <p:spPr bwMode="auto">
          <a:xfrm>
            <a:off x="1" y="6287399"/>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ja-JP" b="0" dirty="0" smtClean="0">
                <a:solidFill>
                  <a:srgbClr val="000000"/>
                </a:solidFill>
                <a:latin typeface="Century" pitchFamily="18" charset="0"/>
                <a:ea typeface="ＭＳ 明朝" pitchFamily="17" charset="-128"/>
                <a:cs typeface="Times New Roman" pitchFamily="18" charset="0"/>
              </a:rPr>
              <a:t>U.K. Prospective Diabetes Study Group.: U.K. prospective diabetes study 16. Overview of 6 years‘ therapy of type </a:t>
            </a:r>
            <a:r>
              <a:rPr lang="ja-JP" altLang="en-US" b="0" dirty="0" smtClean="0">
                <a:solidFill>
                  <a:srgbClr val="000000"/>
                </a:solidFill>
                <a:latin typeface="Century" pitchFamily="18" charset="0"/>
                <a:ea typeface="ＭＳ 明朝" pitchFamily="17" charset="-128"/>
                <a:cs typeface="Times New Roman" pitchFamily="18" charset="0"/>
              </a:rPr>
              <a:t>２</a:t>
            </a:r>
            <a:r>
              <a:rPr lang="en-US" altLang="ja-JP" b="0" dirty="0" smtClean="0">
                <a:solidFill>
                  <a:srgbClr val="000000"/>
                </a:solidFill>
                <a:latin typeface="Century" pitchFamily="18" charset="0"/>
                <a:ea typeface="ＭＳ 明朝" pitchFamily="17" charset="-128"/>
                <a:cs typeface="Times New Roman" pitchFamily="18" charset="0"/>
              </a:rPr>
              <a:t> diabetes: a progressive disease.  Diabetes. 1995 Nov;44(11):1249-58.</a:t>
            </a:r>
            <a:endParaRPr lang="en-US" altLang="ja-JP" sz="3600" b="0" dirty="0" smtClean="0">
              <a:solidFill>
                <a:srgbClr val="000000"/>
              </a:solidFill>
              <a:cs typeface="ＭＳ Ｐゴシック" pitchFamily="50" charset="-128"/>
            </a:endParaRPr>
          </a:p>
        </p:txBody>
      </p:sp>
    </p:spTree>
    <p:extLst>
      <p:ext uri="{BB962C8B-B14F-4D97-AF65-F5344CB8AC3E}">
        <p14:creationId xmlns:p14="http://schemas.microsoft.com/office/powerpoint/2010/main" val="25926376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6065" name="Picture 1"/>
          <p:cNvPicPr>
            <a:picLocks noChangeAspect="1" noChangeArrowheads="1"/>
          </p:cNvPicPr>
          <p:nvPr/>
        </p:nvPicPr>
        <p:blipFill>
          <a:blip r:embed="rId3" cstate="print">
            <a:lum bright="-10000" contrast="20000"/>
          </a:blip>
          <a:srcRect/>
          <a:stretch>
            <a:fillRect/>
          </a:stretch>
        </p:blipFill>
        <p:spPr bwMode="auto">
          <a:xfrm>
            <a:off x="267268" y="342900"/>
            <a:ext cx="8662318" cy="5252682"/>
          </a:xfrm>
          <a:prstGeom prst="rect">
            <a:avLst/>
          </a:prstGeom>
          <a:noFill/>
          <a:ln w="9525">
            <a:noFill/>
            <a:miter lim="800000"/>
            <a:headEnd/>
            <a:tailEnd/>
          </a:ln>
        </p:spPr>
      </p:pic>
      <p:sp>
        <p:nvSpPr>
          <p:cNvPr id="5" name="正方形/長方形 4"/>
          <p:cNvSpPr/>
          <p:nvPr/>
        </p:nvSpPr>
        <p:spPr>
          <a:xfrm>
            <a:off x="0" y="6027003"/>
            <a:ext cx="9144000" cy="830997"/>
          </a:xfrm>
          <a:prstGeom prst="rect">
            <a:avLst/>
          </a:prstGeom>
        </p:spPr>
        <p:txBody>
          <a:bodyPr wrap="square">
            <a:spAutoFit/>
          </a:bodyPr>
          <a:lstStyle/>
          <a:p>
            <a:r>
              <a:rPr lang="en-US" altLang="ja-JP" dirty="0" err="1" smtClean="0">
                <a:solidFill>
                  <a:srgbClr val="000000"/>
                </a:solidFill>
              </a:rPr>
              <a:t>Gastaldelli</a:t>
            </a:r>
            <a:r>
              <a:rPr lang="en-US" altLang="ja-JP" dirty="0" smtClean="0">
                <a:solidFill>
                  <a:srgbClr val="000000"/>
                </a:solidFill>
              </a:rPr>
              <a:t> A, </a:t>
            </a:r>
            <a:r>
              <a:rPr lang="en-US" altLang="ja-JP" dirty="0" err="1" smtClean="0">
                <a:solidFill>
                  <a:srgbClr val="000000"/>
                </a:solidFill>
              </a:rPr>
              <a:t>Ferrannini</a:t>
            </a:r>
            <a:r>
              <a:rPr lang="en-US" altLang="ja-JP" dirty="0" smtClean="0">
                <a:solidFill>
                  <a:srgbClr val="000000"/>
                </a:solidFill>
              </a:rPr>
              <a:t> E, Miyazaki Y, Matsuda M, </a:t>
            </a:r>
            <a:r>
              <a:rPr lang="en-US" altLang="ja-JP" dirty="0" err="1" smtClean="0">
                <a:solidFill>
                  <a:srgbClr val="000000"/>
                </a:solidFill>
              </a:rPr>
              <a:t>DeFronzo</a:t>
            </a:r>
            <a:r>
              <a:rPr lang="en-US" altLang="ja-JP" dirty="0" smtClean="0">
                <a:solidFill>
                  <a:srgbClr val="000000"/>
                </a:solidFill>
              </a:rPr>
              <a:t> RA; San Antonio metabolism study.: Beta-cell dysfunction and glucose intolerance: results from the San Antonio metabolism (SAM) study. </a:t>
            </a:r>
            <a:r>
              <a:rPr lang="en-US" altLang="ja-JP" dirty="0" err="1" smtClean="0">
                <a:solidFill>
                  <a:srgbClr val="000000"/>
                </a:solidFill>
              </a:rPr>
              <a:t>Diabetologia</a:t>
            </a:r>
            <a:r>
              <a:rPr lang="en-US" altLang="ja-JP" dirty="0" smtClean="0">
                <a:solidFill>
                  <a:srgbClr val="000000"/>
                </a:solidFill>
              </a:rPr>
              <a:t>. 2004 Jan;47(1):31-9. </a:t>
            </a:r>
            <a:endParaRPr lang="ja-JP" altLang="en-US" dirty="0">
              <a:solidFill>
                <a:srgbClr val="000000"/>
              </a:solidFill>
            </a:endParaRPr>
          </a:p>
        </p:txBody>
      </p:sp>
    </p:spTree>
    <p:extLst>
      <p:ext uri="{BB962C8B-B14F-4D97-AF65-F5344CB8AC3E}">
        <p14:creationId xmlns:p14="http://schemas.microsoft.com/office/powerpoint/2010/main" val="42284076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33"/>
          <p:cNvSpPr txBox="1">
            <a:spLocks noChangeArrowheads="1"/>
          </p:cNvSpPr>
          <p:nvPr/>
        </p:nvSpPr>
        <p:spPr bwMode="auto">
          <a:xfrm>
            <a:off x="5081588" y="6550031"/>
            <a:ext cx="4062412" cy="307975"/>
          </a:xfrm>
          <a:prstGeom prst="rect">
            <a:avLst/>
          </a:prstGeom>
          <a:noFill/>
          <a:ln w="76200">
            <a:noFill/>
            <a:miter lim="800000"/>
            <a:headEnd/>
            <a:tailEnd/>
          </a:ln>
        </p:spPr>
        <p:txBody>
          <a:bodyPr>
            <a:spAutoFit/>
          </a:bodyPr>
          <a:lstStyle/>
          <a:p>
            <a:pPr algn="r" eaLnBrk="0" hangingPunct="0"/>
            <a:r>
              <a:rPr kumimoji="0" lang="en-US" altLang="ja-JP" sz="1400">
                <a:solidFill>
                  <a:srgbClr val="FFFFFF"/>
                </a:solidFill>
                <a:latin typeface="Helvetica" pitchFamily="34" charset="0"/>
              </a:rPr>
              <a:t>Butler et al, Diabetes 52:102-110,2003</a:t>
            </a:r>
          </a:p>
        </p:txBody>
      </p:sp>
      <p:sp>
        <p:nvSpPr>
          <p:cNvPr id="348163" name="Text Box 44"/>
          <p:cNvSpPr txBox="1">
            <a:spLocks noChangeArrowheads="1"/>
          </p:cNvSpPr>
          <p:nvPr/>
        </p:nvSpPr>
        <p:spPr bwMode="auto">
          <a:xfrm rot="-5400000">
            <a:off x="231530" y="1830839"/>
            <a:ext cx="1988045" cy="1384995"/>
          </a:xfrm>
          <a:prstGeom prst="rect">
            <a:avLst/>
          </a:prstGeom>
          <a:noFill/>
          <a:ln w="76200">
            <a:noFill/>
            <a:miter lim="800000"/>
            <a:headEnd/>
            <a:tailEnd/>
          </a:ln>
        </p:spPr>
        <p:txBody>
          <a:bodyPr wrap="none">
            <a:spAutoFit/>
          </a:bodyPr>
          <a:lstStyle/>
          <a:p>
            <a:pPr algn="ctr" eaLnBrk="0" hangingPunct="0">
              <a:defRPr/>
            </a:pPr>
            <a:r>
              <a:rPr kumimoji="0" lang="ja-JP" altLang="en-US" sz="2800" dirty="0">
                <a:solidFill>
                  <a:srgbClr val="2D2DB9">
                    <a:lumMod val="40000"/>
                    <a:lumOff val="60000"/>
                  </a:srgbClr>
                </a:solidFill>
                <a:latin typeface="Helvetica" pitchFamily="34" charset="0"/>
              </a:rPr>
              <a:t>空腹時血糖</a:t>
            </a:r>
            <a:endParaRPr kumimoji="0" lang="en-US" altLang="ja-JP" sz="2800" dirty="0">
              <a:solidFill>
                <a:srgbClr val="2D2DB9">
                  <a:lumMod val="40000"/>
                  <a:lumOff val="60000"/>
                </a:srgbClr>
              </a:solidFill>
              <a:latin typeface="Helvetica" pitchFamily="34" charset="0"/>
            </a:endParaRPr>
          </a:p>
          <a:p>
            <a:pPr algn="ctr" eaLnBrk="0" hangingPunct="0">
              <a:defRPr/>
            </a:pPr>
            <a:r>
              <a:rPr kumimoji="0" lang="en-US" altLang="ja-JP" sz="2800" dirty="0">
                <a:solidFill>
                  <a:srgbClr val="2D2DB9">
                    <a:lumMod val="40000"/>
                    <a:lumOff val="60000"/>
                  </a:srgbClr>
                </a:solidFill>
                <a:latin typeface="Helvetica" pitchFamily="34" charset="0"/>
              </a:rPr>
              <a:t>FPG </a:t>
            </a:r>
          </a:p>
          <a:p>
            <a:pPr algn="ctr" eaLnBrk="0" hangingPunct="0">
              <a:defRPr/>
            </a:pPr>
            <a:r>
              <a:rPr kumimoji="0" lang="en-US" altLang="ja-JP" sz="2800" dirty="0">
                <a:solidFill>
                  <a:srgbClr val="2D2DB9">
                    <a:lumMod val="40000"/>
                    <a:lumOff val="60000"/>
                  </a:srgbClr>
                </a:solidFill>
                <a:latin typeface="Helvetica" pitchFamily="34" charset="0"/>
              </a:rPr>
              <a:t>(mg/dl)</a:t>
            </a:r>
          </a:p>
        </p:txBody>
      </p:sp>
      <p:sp>
        <p:nvSpPr>
          <p:cNvPr id="175108" name="Text Box 45"/>
          <p:cNvSpPr txBox="1">
            <a:spLocks noChangeArrowheads="1"/>
          </p:cNvSpPr>
          <p:nvPr/>
        </p:nvSpPr>
        <p:spPr bwMode="auto">
          <a:xfrm rot="-5400000">
            <a:off x="24327" y="4242251"/>
            <a:ext cx="2592953" cy="1384995"/>
          </a:xfrm>
          <a:prstGeom prst="rect">
            <a:avLst/>
          </a:prstGeom>
          <a:noFill/>
          <a:ln w="76200">
            <a:noFill/>
            <a:miter lim="800000"/>
            <a:headEnd/>
            <a:tailEnd/>
          </a:ln>
        </p:spPr>
        <p:txBody>
          <a:bodyPr wrap="none">
            <a:spAutoFit/>
          </a:bodyPr>
          <a:lstStyle/>
          <a:p>
            <a:pPr algn="ctr" eaLnBrk="0" hangingPunct="0"/>
            <a:r>
              <a:rPr kumimoji="0" lang="ja-JP" altLang="en-US" sz="2800">
                <a:solidFill>
                  <a:srgbClr val="FFFFFF"/>
                </a:solidFill>
                <a:latin typeface="Helvetica" pitchFamily="34" charset="0"/>
              </a:rPr>
              <a:t>膵臓</a:t>
            </a:r>
            <a:r>
              <a:rPr kumimoji="0" lang="en-US" altLang="ja-JP" sz="2800">
                <a:solidFill>
                  <a:srgbClr val="FFFFFF"/>
                </a:solidFill>
                <a:latin typeface="Helvetica" pitchFamily="34" charset="0"/>
              </a:rPr>
              <a:t>β</a:t>
            </a:r>
            <a:r>
              <a:rPr kumimoji="0" lang="ja-JP" altLang="en-US" sz="2800">
                <a:solidFill>
                  <a:srgbClr val="FFFFFF"/>
                </a:solidFill>
                <a:latin typeface="Helvetica" pitchFamily="34" charset="0"/>
              </a:rPr>
              <a:t>細胞量</a:t>
            </a:r>
            <a:endParaRPr kumimoji="0" lang="en-US" altLang="ja-JP" sz="2800">
              <a:solidFill>
                <a:srgbClr val="FFFFFF"/>
              </a:solidFill>
              <a:latin typeface="Helvetica" pitchFamily="34" charset="0"/>
            </a:endParaRPr>
          </a:p>
          <a:p>
            <a:pPr algn="ctr" eaLnBrk="0" hangingPunct="0"/>
            <a:r>
              <a:rPr kumimoji="0" lang="en-US" altLang="ja-JP" sz="2800">
                <a:solidFill>
                  <a:srgbClr val="FFFFFF"/>
                </a:solidFill>
                <a:latin typeface="Helvetica" pitchFamily="34" charset="0"/>
              </a:rPr>
              <a:t>ß-cell Volume </a:t>
            </a:r>
            <a:br>
              <a:rPr kumimoji="0" lang="en-US" altLang="ja-JP" sz="2800">
                <a:solidFill>
                  <a:srgbClr val="FFFFFF"/>
                </a:solidFill>
                <a:latin typeface="Helvetica" pitchFamily="34" charset="0"/>
              </a:rPr>
            </a:br>
            <a:r>
              <a:rPr kumimoji="0" lang="en-US" altLang="ja-JP" sz="2800">
                <a:solidFill>
                  <a:srgbClr val="FFFFFF"/>
                </a:solidFill>
                <a:latin typeface="Helvetica" pitchFamily="34" charset="0"/>
              </a:rPr>
              <a:t>(%)</a:t>
            </a:r>
          </a:p>
        </p:txBody>
      </p:sp>
      <p:grpSp>
        <p:nvGrpSpPr>
          <p:cNvPr id="2" name="Group 52"/>
          <p:cNvGrpSpPr>
            <a:grpSpLocks/>
          </p:cNvGrpSpPr>
          <p:nvPr/>
        </p:nvGrpSpPr>
        <p:grpSpPr bwMode="auto">
          <a:xfrm>
            <a:off x="2051071" y="4086225"/>
            <a:ext cx="338138" cy="2051050"/>
            <a:chOff x="1059" y="2623"/>
            <a:chExt cx="104" cy="1292"/>
          </a:xfrm>
        </p:grpSpPr>
        <p:sp>
          <p:nvSpPr>
            <p:cNvPr id="175161" name="Text Box 53"/>
            <p:cNvSpPr txBox="1">
              <a:spLocks noChangeArrowheads="1"/>
            </p:cNvSpPr>
            <p:nvPr/>
          </p:nvSpPr>
          <p:spPr bwMode="auto">
            <a:xfrm>
              <a:off x="1059" y="2623"/>
              <a:ext cx="101" cy="252"/>
            </a:xfrm>
            <a:prstGeom prst="rect">
              <a:avLst/>
            </a:prstGeom>
            <a:noFill/>
            <a:ln w="76200">
              <a:noFill/>
              <a:miter lim="800000"/>
              <a:headEnd/>
              <a:tailEnd/>
            </a:ln>
          </p:spPr>
          <p:txBody>
            <a:bodyPr wrap="none">
              <a:spAutoFit/>
            </a:bodyPr>
            <a:lstStyle/>
            <a:p>
              <a:pPr algn="r" eaLnBrk="0" hangingPunct="0"/>
              <a:r>
                <a:rPr kumimoji="0" lang="en-US" altLang="ja-JP" sz="2000">
                  <a:solidFill>
                    <a:srgbClr val="FFFFFF"/>
                  </a:solidFill>
                  <a:latin typeface="Helvetica" pitchFamily="34" charset="0"/>
                </a:rPr>
                <a:t>4</a:t>
              </a:r>
            </a:p>
          </p:txBody>
        </p:sp>
        <p:sp>
          <p:nvSpPr>
            <p:cNvPr id="175162" name="Text Box 54"/>
            <p:cNvSpPr txBox="1">
              <a:spLocks noChangeArrowheads="1"/>
            </p:cNvSpPr>
            <p:nvPr/>
          </p:nvSpPr>
          <p:spPr bwMode="auto">
            <a:xfrm>
              <a:off x="1059" y="2879"/>
              <a:ext cx="101" cy="252"/>
            </a:xfrm>
            <a:prstGeom prst="rect">
              <a:avLst/>
            </a:prstGeom>
            <a:noFill/>
            <a:ln w="76200">
              <a:noFill/>
              <a:miter lim="800000"/>
              <a:headEnd/>
              <a:tailEnd/>
            </a:ln>
          </p:spPr>
          <p:txBody>
            <a:bodyPr wrap="none">
              <a:spAutoFit/>
            </a:bodyPr>
            <a:lstStyle/>
            <a:p>
              <a:pPr algn="r" eaLnBrk="0" hangingPunct="0"/>
              <a:r>
                <a:rPr kumimoji="0" lang="en-US" altLang="ja-JP" sz="2000">
                  <a:solidFill>
                    <a:srgbClr val="FFFFFF"/>
                  </a:solidFill>
                  <a:latin typeface="Helvetica" pitchFamily="34" charset="0"/>
                </a:rPr>
                <a:t>3</a:t>
              </a:r>
            </a:p>
          </p:txBody>
        </p:sp>
        <p:sp>
          <p:nvSpPr>
            <p:cNvPr id="175163" name="Text Box 55"/>
            <p:cNvSpPr txBox="1">
              <a:spLocks noChangeArrowheads="1"/>
            </p:cNvSpPr>
            <p:nvPr/>
          </p:nvSpPr>
          <p:spPr bwMode="auto">
            <a:xfrm>
              <a:off x="1059" y="3146"/>
              <a:ext cx="101" cy="252"/>
            </a:xfrm>
            <a:prstGeom prst="rect">
              <a:avLst/>
            </a:prstGeom>
            <a:noFill/>
            <a:ln w="76200">
              <a:noFill/>
              <a:miter lim="800000"/>
              <a:headEnd/>
              <a:tailEnd/>
            </a:ln>
          </p:spPr>
          <p:txBody>
            <a:bodyPr wrap="none">
              <a:spAutoFit/>
            </a:bodyPr>
            <a:lstStyle/>
            <a:p>
              <a:pPr algn="r" eaLnBrk="0" hangingPunct="0"/>
              <a:r>
                <a:rPr kumimoji="0" lang="en-US" altLang="ja-JP" sz="2000">
                  <a:solidFill>
                    <a:srgbClr val="FFFFFF"/>
                  </a:solidFill>
                  <a:latin typeface="Helvetica" pitchFamily="34" charset="0"/>
                </a:rPr>
                <a:t>2</a:t>
              </a:r>
            </a:p>
          </p:txBody>
        </p:sp>
        <p:sp>
          <p:nvSpPr>
            <p:cNvPr id="175164" name="Text Box 56"/>
            <p:cNvSpPr txBox="1">
              <a:spLocks noChangeArrowheads="1"/>
            </p:cNvSpPr>
            <p:nvPr/>
          </p:nvSpPr>
          <p:spPr bwMode="auto">
            <a:xfrm>
              <a:off x="1059" y="3407"/>
              <a:ext cx="101" cy="252"/>
            </a:xfrm>
            <a:prstGeom prst="rect">
              <a:avLst/>
            </a:prstGeom>
            <a:noFill/>
            <a:ln w="76200">
              <a:noFill/>
              <a:miter lim="800000"/>
              <a:headEnd/>
              <a:tailEnd/>
            </a:ln>
          </p:spPr>
          <p:txBody>
            <a:bodyPr wrap="none">
              <a:spAutoFit/>
            </a:bodyPr>
            <a:lstStyle/>
            <a:p>
              <a:pPr algn="r" eaLnBrk="0" hangingPunct="0"/>
              <a:r>
                <a:rPr kumimoji="0" lang="en-US" altLang="ja-JP" sz="2000">
                  <a:solidFill>
                    <a:srgbClr val="FFFFFF"/>
                  </a:solidFill>
                  <a:latin typeface="Helvetica" pitchFamily="34" charset="0"/>
                </a:rPr>
                <a:t>1</a:t>
              </a:r>
            </a:p>
          </p:txBody>
        </p:sp>
        <p:sp>
          <p:nvSpPr>
            <p:cNvPr id="175165" name="Text Box 57"/>
            <p:cNvSpPr txBox="1">
              <a:spLocks noChangeArrowheads="1"/>
            </p:cNvSpPr>
            <p:nvPr/>
          </p:nvSpPr>
          <p:spPr bwMode="auto">
            <a:xfrm>
              <a:off x="1062" y="3663"/>
              <a:ext cx="101" cy="252"/>
            </a:xfrm>
            <a:prstGeom prst="rect">
              <a:avLst/>
            </a:prstGeom>
            <a:noFill/>
            <a:ln w="76200">
              <a:noFill/>
              <a:miter lim="800000"/>
              <a:headEnd/>
              <a:tailEnd/>
            </a:ln>
          </p:spPr>
          <p:txBody>
            <a:bodyPr wrap="none">
              <a:spAutoFit/>
            </a:bodyPr>
            <a:lstStyle/>
            <a:p>
              <a:pPr algn="r" eaLnBrk="0" hangingPunct="0"/>
              <a:r>
                <a:rPr kumimoji="0" lang="en-US" altLang="ja-JP" sz="2000">
                  <a:solidFill>
                    <a:srgbClr val="FFFFFF"/>
                  </a:solidFill>
                  <a:latin typeface="Helvetica" pitchFamily="34" charset="0"/>
                </a:rPr>
                <a:t>0</a:t>
              </a:r>
            </a:p>
          </p:txBody>
        </p:sp>
      </p:grpSp>
      <p:grpSp>
        <p:nvGrpSpPr>
          <p:cNvPr id="3" name="Group 84"/>
          <p:cNvGrpSpPr>
            <a:grpSpLocks/>
          </p:cNvGrpSpPr>
          <p:nvPr/>
        </p:nvGrpSpPr>
        <p:grpSpPr bwMode="auto">
          <a:xfrm>
            <a:off x="2341563" y="2176463"/>
            <a:ext cx="106362" cy="3351212"/>
            <a:chOff x="1739" y="1371"/>
            <a:chExt cx="199" cy="2111"/>
          </a:xfrm>
        </p:grpSpPr>
        <p:sp>
          <p:nvSpPr>
            <p:cNvPr id="175155" name="Line 48"/>
            <p:cNvSpPr>
              <a:spLocks noChangeShapeType="1"/>
            </p:cNvSpPr>
            <p:nvPr/>
          </p:nvSpPr>
          <p:spPr bwMode="auto">
            <a:xfrm>
              <a:off x="1739" y="2960"/>
              <a:ext cx="193" cy="0"/>
            </a:xfrm>
            <a:prstGeom prst="line">
              <a:avLst/>
            </a:prstGeom>
            <a:noFill/>
            <a:ln w="28575">
              <a:solidFill>
                <a:schemeClr val="bg1"/>
              </a:solidFill>
              <a:round/>
              <a:headEnd/>
              <a:tailEnd/>
            </a:ln>
          </p:spPr>
          <p:txBody>
            <a:bodyPr wrap="none" anchor="ctr"/>
            <a:lstStyle/>
            <a:p>
              <a:endParaRPr lang="ja-JP" altLang="en-US">
                <a:solidFill>
                  <a:srgbClr val="000000"/>
                </a:solidFill>
              </a:endParaRPr>
            </a:p>
          </p:txBody>
        </p:sp>
        <p:sp>
          <p:nvSpPr>
            <p:cNvPr id="175156" name="Line 49"/>
            <p:cNvSpPr>
              <a:spLocks noChangeShapeType="1"/>
            </p:cNvSpPr>
            <p:nvPr/>
          </p:nvSpPr>
          <p:spPr bwMode="auto">
            <a:xfrm>
              <a:off x="1739" y="3221"/>
              <a:ext cx="193" cy="0"/>
            </a:xfrm>
            <a:prstGeom prst="line">
              <a:avLst/>
            </a:prstGeom>
            <a:noFill/>
            <a:ln w="28575">
              <a:solidFill>
                <a:schemeClr val="bg1"/>
              </a:solidFill>
              <a:round/>
              <a:headEnd/>
              <a:tailEnd/>
            </a:ln>
          </p:spPr>
          <p:txBody>
            <a:bodyPr wrap="none" anchor="ctr"/>
            <a:lstStyle/>
            <a:p>
              <a:endParaRPr lang="ja-JP" altLang="en-US">
                <a:solidFill>
                  <a:srgbClr val="000000"/>
                </a:solidFill>
              </a:endParaRPr>
            </a:p>
          </p:txBody>
        </p:sp>
        <p:sp>
          <p:nvSpPr>
            <p:cNvPr id="175157" name="Line 50"/>
            <p:cNvSpPr>
              <a:spLocks noChangeShapeType="1"/>
            </p:cNvSpPr>
            <p:nvPr/>
          </p:nvSpPr>
          <p:spPr bwMode="auto">
            <a:xfrm>
              <a:off x="1739" y="3482"/>
              <a:ext cx="193" cy="0"/>
            </a:xfrm>
            <a:prstGeom prst="line">
              <a:avLst/>
            </a:prstGeom>
            <a:noFill/>
            <a:ln w="28575">
              <a:solidFill>
                <a:schemeClr val="bg1"/>
              </a:solidFill>
              <a:round/>
              <a:headEnd/>
              <a:tailEnd/>
            </a:ln>
          </p:spPr>
          <p:txBody>
            <a:bodyPr wrap="none" anchor="ctr"/>
            <a:lstStyle/>
            <a:p>
              <a:endParaRPr lang="ja-JP" altLang="en-US">
                <a:solidFill>
                  <a:srgbClr val="000000"/>
                </a:solidFill>
              </a:endParaRPr>
            </a:p>
          </p:txBody>
        </p:sp>
        <p:sp>
          <p:nvSpPr>
            <p:cNvPr id="175158" name="Line 58"/>
            <p:cNvSpPr>
              <a:spLocks noChangeShapeType="1"/>
            </p:cNvSpPr>
            <p:nvPr/>
          </p:nvSpPr>
          <p:spPr bwMode="auto">
            <a:xfrm>
              <a:off x="1742" y="1371"/>
              <a:ext cx="196" cy="0"/>
            </a:xfrm>
            <a:prstGeom prst="line">
              <a:avLst/>
            </a:prstGeom>
            <a:noFill/>
            <a:ln w="28575">
              <a:solidFill>
                <a:schemeClr val="bg1"/>
              </a:solidFill>
              <a:round/>
              <a:headEnd/>
              <a:tailEnd/>
            </a:ln>
          </p:spPr>
          <p:txBody>
            <a:bodyPr wrap="none" anchor="ctr"/>
            <a:lstStyle/>
            <a:p>
              <a:endParaRPr lang="ja-JP" altLang="en-US">
                <a:solidFill>
                  <a:srgbClr val="000000"/>
                </a:solidFill>
              </a:endParaRPr>
            </a:p>
          </p:txBody>
        </p:sp>
        <p:sp>
          <p:nvSpPr>
            <p:cNvPr id="175159" name="Line 59"/>
            <p:cNvSpPr>
              <a:spLocks noChangeShapeType="1"/>
            </p:cNvSpPr>
            <p:nvPr/>
          </p:nvSpPr>
          <p:spPr bwMode="auto">
            <a:xfrm>
              <a:off x="1742" y="1632"/>
              <a:ext cx="196" cy="0"/>
            </a:xfrm>
            <a:prstGeom prst="line">
              <a:avLst/>
            </a:prstGeom>
            <a:noFill/>
            <a:ln w="28575">
              <a:solidFill>
                <a:schemeClr val="bg1"/>
              </a:solidFill>
              <a:round/>
              <a:headEnd/>
              <a:tailEnd/>
            </a:ln>
          </p:spPr>
          <p:txBody>
            <a:bodyPr wrap="none" anchor="ctr"/>
            <a:lstStyle/>
            <a:p>
              <a:endParaRPr lang="ja-JP" altLang="en-US">
                <a:solidFill>
                  <a:srgbClr val="000000"/>
                </a:solidFill>
              </a:endParaRPr>
            </a:p>
          </p:txBody>
        </p:sp>
        <p:sp>
          <p:nvSpPr>
            <p:cNvPr id="175160" name="Line 60"/>
            <p:cNvSpPr>
              <a:spLocks noChangeShapeType="1"/>
            </p:cNvSpPr>
            <p:nvPr/>
          </p:nvSpPr>
          <p:spPr bwMode="auto">
            <a:xfrm>
              <a:off x="1742" y="1893"/>
              <a:ext cx="196" cy="0"/>
            </a:xfrm>
            <a:prstGeom prst="line">
              <a:avLst/>
            </a:prstGeom>
            <a:noFill/>
            <a:ln w="28575">
              <a:solidFill>
                <a:schemeClr val="bg1"/>
              </a:solidFill>
              <a:round/>
              <a:headEnd/>
              <a:tailEnd/>
            </a:ln>
          </p:spPr>
          <p:txBody>
            <a:bodyPr wrap="none" anchor="ctr"/>
            <a:lstStyle/>
            <a:p>
              <a:endParaRPr lang="ja-JP" altLang="en-US">
                <a:solidFill>
                  <a:srgbClr val="000000"/>
                </a:solidFill>
              </a:endParaRPr>
            </a:p>
          </p:txBody>
        </p:sp>
      </p:grpSp>
      <p:grpSp>
        <p:nvGrpSpPr>
          <p:cNvPr id="4" name="Group 62"/>
          <p:cNvGrpSpPr>
            <a:grpSpLocks/>
          </p:cNvGrpSpPr>
          <p:nvPr/>
        </p:nvGrpSpPr>
        <p:grpSpPr bwMode="auto">
          <a:xfrm>
            <a:off x="1771659" y="1563688"/>
            <a:ext cx="625476" cy="2051050"/>
            <a:chOff x="969" y="2623"/>
            <a:chExt cx="195" cy="1292"/>
          </a:xfrm>
        </p:grpSpPr>
        <p:sp>
          <p:nvSpPr>
            <p:cNvPr id="175150" name="Text Box 63"/>
            <p:cNvSpPr txBox="1">
              <a:spLocks noChangeArrowheads="1"/>
            </p:cNvSpPr>
            <p:nvPr/>
          </p:nvSpPr>
          <p:spPr bwMode="auto">
            <a:xfrm>
              <a:off x="969" y="2623"/>
              <a:ext cx="191" cy="252"/>
            </a:xfrm>
            <a:prstGeom prst="rect">
              <a:avLst/>
            </a:prstGeom>
            <a:noFill/>
            <a:ln w="76200">
              <a:noFill/>
              <a:miter lim="800000"/>
              <a:headEnd/>
              <a:tailEnd/>
            </a:ln>
          </p:spPr>
          <p:txBody>
            <a:bodyPr wrap="none">
              <a:spAutoFit/>
            </a:bodyPr>
            <a:lstStyle/>
            <a:p>
              <a:pPr algn="r" eaLnBrk="0" hangingPunct="0"/>
              <a:r>
                <a:rPr kumimoji="0" lang="en-US" altLang="ja-JP" sz="2000">
                  <a:solidFill>
                    <a:srgbClr val="FFFFFF"/>
                  </a:solidFill>
                  <a:latin typeface="Helvetica" pitchFamily="34" charset="0"/>
                </a:rPr>
                <a:t>250</a:t>
              </a:r>
            </a:p>
          </p:txBody>
        </p:sp>
        <p:sp>
          <p:nvSpPr>
            <p:cNvPr id="175151" name="Text Box 64"/>
            <p:cNvSpPr txBox="1">
              <a:spLocks noChangeArrowheads="1"/>
            </p:cNvSpPr>
            <p:nvPr/>
          </p:nvSpPr>
          <p:spPr bwMode="auto">
            <a:xfrm>
              <a:off x="969" y="2879"/>
              <a:ext cx="191" cy="252"/>
            </a:xfrm>
            <a:prstGeom prst="rect">
              <a:avLst/>
            </a:prstGeom>
            <a:noFill/>
            <a:ln w="76200">
              <a:noFill/>
              <a:miter lim="800000"/>
              <a:headEnd/>
              <a:tailEnd/>
            </a:ln>
          </p:spPr>
          <p:txBody>
            <a:bodyPr wrap="none">
              <a:spAutoFit/>
            </a:bodyPr>
            <a:lstStyle/>
            <a:p>
              <a:pPr algn="r" eaLnBrk="0" hangingPunct="0"/>
              <a:r>
                <a:rPr kumimoji="0" lang="en-US" altLang="ja-JP" sz="2000">
                  <a:solidFill>
                    <a:srgbClr val="FFFFFF"/>
                  </a:solidFill>
                  <a:latin typeface="Helvetica" pitchFamily="34" charset="0"/>
                </a:rPr>
                <a:t>200</a:t>
              </a:r>
            </a:p>
          </p:txBody>
        </p:sp>
        <p:sp>
          <p:nvSpPr>
            <p:cNvPr id="175152" name="Text Box 65"/>
            <p:cNvSpPr txBox="1">
              <a:spLocks noChangeArrowheads="1"/>
            </p:cNvSpPr>
            <p:nvPr/>
          </p:nvSpPr>
          <p:spPr bwMode="auto">
            <a:xfrm>
              <a:off x="969" y="3146"/>
              <a:ext cx="191" cy="252"/>
            </a:xfrm>
            <a:prstGeom prst="rect">
              <a:avLst/>
            </a:prstGeom>
            <a:noFill/>
            <a:ln w="76200">
              <a:noFill/>
              <a:miter lim="800000"/>
              <a:headEnd/>
              <a:tailEnd/>
            </a:ln>
          </p:spPr>
          <p:txBody>
            <a:bodyPr wrap="none">
              <a:spAutoFit/>
            </a:bodyPr>
            <a:lstStyle/>
            <a:p>
              <a:pPr algn="r" eaLnBrk="0" hangingPunct="0"/>
              <a:r>
                <a:rPr kumimoji="0" lang="en-US" altLang="ja-JP" sz="2000">
                  <a:solidFill>
                    <a:srgbClr val="FFFFFF"/>
                  </a:solidFill>
                  <a:latin typeface="Helvetica" pitchFamily="34" charset="0"/>
                </a:rPr>
                <a:t>150</a:t>
              </a:r>
            </a:p>
          </p:txBody>
        </p:sp>
        <p:sp>
          <p:nvSpPr>
            <p:cNvPr id="175153" name="Text Box 66"/>
            <p:cNvSpPr txBox="1">
              <a:spLocks noChangeArrowheads="1"/>
            </p:cNvSpPr>
            <p:nvPr/>
          </p:nvSpPr>
          <p:spPr bwMode="auto">
            <a:xfrm>
              <a:off x="969" y="3407"/>
              <a:ext cx="191" cy="252"/>
            </a:xfrm>
            <a:prstGeom prst="rect">
              <a:avLst/>
            </a:prstGeom>
            <a:noFill/>
            <a:ln w="76200">
              <a:noFill/>
              <a:miter lim="800000"/>
              <a:headEnd/>
              <a:tailEnd/>
            </a:ln>
          </p:spPr>
          <p:txBody>
            <a:bodyPr wrap="none">
              <a:spAutoFit/>
            </a:bodyPr>
            <a:lstStyle/>
            <a:p>
              <a:pPr algn="r" eaLnBrk="0" hangingPunct="0"/>
              <a:r>
                <a:rPr kumimoji="0" lang="en-US" altLang="ja-JP" sz="2000">
                  <a:solidFill>
                    <a:srgbClr val="FFFFFF"/>
                  </a:solidFill>
                  <a:latin typeface="Helvetica" pitchFamily="34" charset="0"/>
                </a:rPr>
                <a:t>100</a:t>
              </a:r>
            </a:p>
          </p:txBody>
        </p:sp>
        <p:sp>
          <p:nvSpPr>
            <p:cNvPr id="175154" name="Text Box 67"/>
            <p:cNvSpPr txBox="1">
              <a:spLocks noChangeArrowheads="1"/>
            </p:cNvSpPr>
            <p:nvPr/>
          </p:nvSpPr>
          <p:spPr bwMode="auto">
            <a:xfrm>
              <a:off x="1017" y="3663"/>
              <a:ext cx="147" cy="252"/>
            </a:xfrm>
            <a:prstGeom prst="rect">
              <a:avLst/>
            </a:prstGeom>
            <a:noFill/>
            <a:ln w="76200">
              <a:noFill/>
              <a:miter lim="800000"/>
              <a:headEnd/>
              <a:tailEnd/>
            </a:ln>
          </p:spPr>
          <p:txBody>
            <a:bodyPr wrap="none">
              <a:spAutoFit/>
            </a:bodyPr>
            <a:lstStyle/>
            <a:p>
              <a:pPr algn="r" eaLnBrk="0" hangingPunct="0"/>
              <a:r>
                <a:rPr kumimoji="0" lang="en-US" altLang="ja-JP" sz="2000">
                  <a:solidFill>
                    <a:srgbClr val="FFFFFF"/>
                  </a:solidFill>
                  <a:latin typeface="Helvetica" pitchFamily="34" charset="0"/>
                </a:rPr>
                <a:t>50</a:t>
              </a:r>
            </a:p>
          </p:txBody>
        </p:sp>
      </p:grpSp>
      <p:sp>
        <p:nvSpPr>
          <p:cNvPr id="175112" name="Line 27"/>
          <p:cNvSpPr>
            <a:spLocks noChangeShapeType="1"/>
          </p:cNvSpPr>
          <p:nvPr/>
        </p:nvSpPr>
        <p:spPr bwMode="auto">
          <a:xfrm>
            <a:off x="3246441" y="4710113"/>
            <a:ext cx="290512" cy="0"/>
          </a:xfrm>
          <a:prstGeom prst="line">
            <a:avLst/>
          </a:prstGeom>
          <a:noFill/>
          <a:ln w="28575">
            <a:solidFill>
              <a:srgbClr val="00FF00"/>
            </a:solidFill>
            <a:round/>
            <a:headEnd/>
            <a:tailEnd/>
          </a:ln>
        </p:spPr>
        <p:txBody>
          <a:bodyPr wrap="none" anchor="ctr"/>
          <a:lstStyle/>
          <a:p>
            <a:endParaRPr lang="ja-JP" altLang="en-US">
              <a:solidFill>
                <a:srgbClr val="000000"/>
              </a:solidFill>
            </a:endParaRPr>
          </a:p>
        </p:txBody>
      </p:sp>
      <p:sp>
        <p:nvSpPr>
          <p:cNvPr id="175113" name="Line 28"/>
          <p:cNvSpPr>
            <a:spLocks noChangeShapeType="1"/>
          </p:cNvSpPr>
          <p:nvPr/>
        </p:nvSpPr>
        <p:spPr bwMode="auto">
          <a:xfrm>
            <a:off x="3379788" y="4724406"/>
            <a:ext cx="14287" cy="803275"/>
          </a:xfrm>
          <a:prstGeom prst="line">
            <a:avLst/>
          </a:prstGeom>
          <a:noFill/>
          <a:ln w="28575">
            <a:solidFill>
              <a:srgbClr val="00FF00"/>
            </a:solidFill>
            <a:round/>
            <a:headEnd/>
            <a:tailEnd/>
          </a:ln>
        </p:spPr>
        <p:txBody>
          <a:bodyPr wrap="none" anchor="ctr"/>
          <a:lstStyle/>
          <a:p>
            <a:endParaRPr lang="ja-JP" altLang="en-US">
              <a:solidFill>
                <a:srgbClr val="000000"/>
              </a:solidFill>
            </a:endParaRPr>
          </a:p>
        </p:txBody>
      </p:sp>
      <p:sp>
        <p:nvSpPr>
          <p:cNvPr id="175114" name="Line 30"/>
          <p:cNvSpPr>
            <a:spLocks noChangeShapeType="1"/>
          </p:cNvSpPr>
          <p:nvPr/>
        </p:nvSpPr>
        <p:spPr bwMode="auto">
          <a:xfrm>
            <a:off x="3273425" y="2970213"/>
            <a:ext cx="290513" cy="0"/>
          </a:xfrm>
          <a:prstGeom prst="line">
            <a:avLst/>
          </a:prstGeom>
          <a:noFill/>
          <a:ln w="28575">
            <a:solidFill>
              <a:srgbClr val="00FF00"/>
            </a:solidFill>
            <a:round/>
            <a:headEnd/>
            <a:tailEnd/>
          </a:ln>
        </p:spPr>
        <p:txBody>
          <a:bodyPr wrap="none" anchor="ctr"/>
          <a:lstStyle/>
          <a:p>
            <a:endParaRPr lang="ja-JP" altLang="en-US">
              <a:solidFill>
                <a:srgbClr val="000000"/>
              </a:solidFill>
            </a:endParaRPr>
          </a:p>
        </p:txBody>
      </p:sp>
      <p:sp>
        <p:nvSpPr>
          <p:cNvPr id="175115" name="Line 31"/>
          <p:cNvSpPr>
            <a:spLocks noChangeShapeType="1"/>
          </p:cNvSpPr>
          <p:nvPr/>
        </p:nvSpPr>
        <p:spPr bwMode="auto">
          <a:xfrm>
            <a:off x="3419475" y="2970219"/>
            <a:ext cx="0" cy="365125"/>
          </a:xfrm>
          <a:prstGeom prst="line">
            <a:avLst/>
          </a:prstGeom>
          <a:noFill/>
          <a:ln w="28575">
            <a:solidFill>
              <a:srgbClr val="00FF00"/>
            </a:solidFill>
            <a:round/>
            <a:headEnd/>
            <a:tailEnd/>
          </a:ln>
        </p:spPr>
        <p:txBody>
          <a:bodyPr wrap="none" anchor="ctr"/>
          <a:lstStyle/>
          <a:p>
            <a:endParaRPr lang="ja-JP" altLang="en-US">
              <a:solidFill>
                <a:srgbClr val="000000"/>
              </a:solidFill>
            </a:endParaRPr>
          </a:p>
        </p:txBody>
      </p:sp>
      <p:sp>
        <p:nvSpPr>
          <p:cNvPr id="175116" name="Rectangle 34"/>
          <p:cNvSpPr>
            <a:spLocks noChangeArrowheads="1"/>
          </p:cNvSpPr>
          <p:nvPr/>
        </p:nvSpPr>
        <p:spPr bwMode="auto">
          <a:xfrm>
            <a:off x="2703513" y="4851406"/>
            <a:ext cx="1398587" cy="1095375"/>
          </a:xfrm>
          <a:prstGeom prst="rect">
            <a:avLst/>
          </a:prstGeom>
          <a:solidFill>
            <a:srgbClr val="00FF00"/>
          </a:solidFill>
          <a:ln w="19050">
            <a:solidFill>
              <a:srgbClr val="00FF00"/>
            </a:solidFill>
            <a:miter lim="800000"/>
            <a:headEnd/>
            <a:tailEnd/>
          </a:ln>
        </p:spPr>
        <p:txBody>
          <a:bodyPr wrap="none" anchor="ctr"/>
          <a:lstStyle/>
          <a:p>
            <a:pPr algn="ctr" eaLnBrk="0" hangingPunct="0"/>
            <a:endParaRPr kumimoji="0" lang="ja-JP" altLang="ja-JP" sz="2400">
              <a:solidFill>
                <a:srgbClr val="000000"/>
              </a:solidFill>
              <a:latin typeface="Helvetica" pitchFamily="34" charset="0"/>
            </a:endParaRPr>
          </a:p>
        </p:txBody>
      </p:sp>
      <p:sp>
        <p:nvSpPr>
          <p:cNvPr id="175117" name="Rectangle 39"/>
          <p:cNvSpPr>
            <a:spLocks noChangeArrowheads="1"/>
          </p:cNvSpPr>
          <p:nvPr/>
        </p:nvSpPr>
        <p:spPr bwMode="auto">
          <a:xfrm>
            <a:off x="2703513" y="3049588"/>
            <a:ext cx="1398587" cy="366712"/>
          </a:xfrm>
          <a:prstGeom prst="rect">
            <a:avLst/>
          </a:prstGeom>
          <a:solidFill>
            <a:srgbClr val="00FF00"/>
          </a:solidFill>
          <a:ln w="19050">
            <a:solidFill>
              <a:srgbClr val="00FF00"/>
            </a:solidFill>
            <a:miter lim="800000"/>
            <a:headEnd/>
            <a:tailEnd/>
          </a:ln>
        </p:spPr>
        <p:txBody>
          <a:bodyPr wrap="none" anchor="ctr"/>
          <a:lstStyle/>
          <a:p>
            <a:pPr algn="ctr" eaLnBrk="0" hangingPunct="0"/>
            <a:endParaRPr kumimoji="0" lang="ja-JP" altLang="ja-JP" sz="2400">
              <a:solidFill>
                <a:srgbClr val="000000"/>
              </a:solidFill>
              <a:latin typeface="Helvetica" pitchFamily="34" charset="0"/>
            </a:endParaRPr>
          </a:p>
        </p:txBody>
      </p:sp>
      <p:sp>
        <p:nvSpPr>
          <p:cNvPr id="175118" name="Text Box 73"/>
          <p:cNvSpPr txBox="1">
            <a:spLocks noChangeArrowheads="1"/>
          </p:cNvSpPr>
          <p:nvPr/>
        </p:nvSpPr>
        <p:spPr bwMode="auto">
          <a:xfrm>
            <a:off x="2643099" y="3451226"/>
            <a:ext cx="1627369" cy="523220"/>
          </a:xfrm>
          <a:prstGeom prst="rect">
            <a:avLst/>
          </a:prstGeom>
          <a:noFill/>
          <a:ln w="76200">
            <a:noFill/>
            <a:miter lim="800000"/>
            <a:headEnd/>
            <a:tailEnd/>
          </a:ln>
        </p:spPr>
        <p:txBody>
          <a:bodyPr wrap="none">
            <a:spAutoFit/>
          </a:bodyPr>
          <a:lstStyle/>
          <a:p>
            <a:pPr algn="ctr" eaLnBrk="0" hangingPunct="0"/>
            <a:r>
              <a:rPr kumimoji="0" lang="ja-JP" altLang="en-US" sz="2800">
                <a:solidFill>
                  <a:srgbClr val="00FF00"/>
                </a:solidFill>
                <a:latin typeface="Helvetica" pitchFamily="34" charset="0"/>
              </a:rPr>
              <a:t>正常血糖</a:t>
            </a:r>
            <a:endParaRPr kumimoji="0" lang="en-US" altLang="ja-JP" sz="2800">
              <a:solidFill>
                <a:srgbClr val="00FF00"/>
              </a:solidFill>
              <a:latin typeface="Helvetica" pitchFamily="34" charset="0"/>
            </a:endParaRPr>
          </a:p>
        </p:txBody>
      </p:sp>
      <p:sp>
        <p:nvSpPr>
          <p:cNvPr id="175119" name="Line 21"/>
          <p:cNvSpPr>
            <a:spLocks noChangeShapeType="1"/>
          </p:cNvSpPr>
          <p:nvPr/>
        </p:nvSpPr>
        <p:spPr bwMode="auto">
          <a:xfrm>
            <a:off x="5056188" y="5275263"/>
            <a:ext cx="290512" cy="0"/>
          </a:xfrm>
          <a:prstGeom prst="line">
            <a:avLst/>
          </a:prstGeom>
          <a:noFill/>
          <a:ln w="28575">
            <a:solidFill>
              <a:srgbClr val="FFFF00"/>
            </a:solidFill>
            <a:round/>
            <a:headEnd/>
            <a:tailEnd/>
          </a:ln>
        </p:spPr>
        <p:txBody>
          <a:bodyPr wrap="none" anchor="ctr"/>
          <a:lstStyle/>
          <a:p>
            <a:endParaRPr lang="ja-JP" altLang="en-US">
              <a:solidFill>
                <a:srgbClr val="000000"/>
              </a:solidFill>
            </a:endParaRPr>
          </a:p>
        </p:txBody>
      </p:sp>
      <p:sp>
        <p:nvSpPr>
          <p:cNvPr id="175120" name="Line 22"/>
          <p:cNvSpPr>
            <a:spLocks noChangeShapeType="1"/>
          </p:cNvSpPr>
          <p:nvPr/>
        </p:nvSpPr>
        <p:spPr bwMode="auto">
          <a:xfrm>
            <a:off x="5181600" y="5264150"/>
            <a:ext cx="47625" cy="376238"/>
          </a:xfrm>
          <a:prstGeom prst="line">
            <a:avLst/>
          </a:prstGeom>
          <a:noFill/>
          <a:ln w="28575">
            <a:solidFill>
              <a:srgbClr val="FFFF00"/>
            </a:solidFill>
            <a:round/>
            <a:headEnd/>
            <a:tailEnd/>
          </a:ln>
        </p:spPr>
        <p:txBody>
          <a:bodyPr wrap="none" anchor="ctr"/>
          <a:lstStyle/>
          <a:p>
            <a:endParaRPr lang="ja-JP" altLang="en-US">
              <a:solidFill>
                <a:srgbClr val="000000"/>
              </a:solidFill>
            </a:endParaRPr>
          </a:p>
        </p:txBody>
      </p:sp>
      <p:sp>
        <p:nvSpPr>
          <p:cNvPr id="175121" name="Line 24"/>
          <p:cNvSpPr>
            <a:spLocks noChangeShapeType="1"/>
          </p:cNvSpPr>
          <p:nvPr/>
        </p:nvSpPr>
        <p:spPr bwMode="auto">
          <a:xfrm>
            <a:off x="5083175" y="2828925"/>
            <a:ext cx="292100" cy="0"/>
          </a:xfrm>
          <a:prstGeom prst="line">
            <a:avLst/>
          </a:prstGeom>
          <a:noFill/>
          <a:ln w="28575">
            <a:solidFill>
              <a:srgbClr val="FFFF00"/>
            </a:solidFill>
            <a:round/>
            <a:headEnd/>
            <a:tailEnd/>
          </a:ln>
        </p:spPr>
        <p:txBody>
          <a:bodyPr wrap="none" anchor="ctr"/>
          <a:lstStyle/>
          <a:p>
            <a:endParaRPr lang="ja-JP" altLang="en-US">
              <a:solidFill>
                <a:srgbClr val="000000"/>
              </a:solidFill>
            </a:endParaRPr>
          </a:p>
        </p:txBody>
      </p:sp>
      <p:sp>
        <p:nvSpPr>
          <p:cNvPr id="175122" name="Line 25"/>
          <p:cNvSpPr>
            <a:spLocks noChangeShapeType="1"/>
          </p:cNvSpPr>
          <p:nvPr/>
        </p:nvSpPr>
        <p:spPr bwMode="auto">
          <a:xfrm>
            <a:off x="5229225" y="2828931"/>
            <a:ext cx="0" cy="365125"/>
          </a:xfrm>
          <a:prstGeom prst="line">
            <a:avLst/>
          </a:prstGeom>
          <a:noFill/>
          <a:ln w="28575">
            <a:solidFill>
              <a:srgbClr val="FFFF00"/>
            </a:solidFill>
            <a:round/>
            <a:headEnd/>
            <a:tailEnd/>
          </a:ln>
        </p:spPr>
        <p:txBody>
          <a:bodyPr wrap="none" anchor="ctr"/>
          <a:lstStyle/>
          <a:p>
            <a:endParaRPr lang="ja-JP" altLang="en-US">
              <a:solidFill>
                <a:srgbClr val="000000"/>
              </a:solidFill>
            </a:endParaRPr>
          </a:p>
        </p:txBody>
      </p:sp>
      <p:sp>
        <p:nvSpPr>
          <p:cNvPr id="175123" name="Rectangle 35"/>
          <p:cNvSpPr>
            <a:spLocks noChangeArrowheads="1"/>
          </p:cNvSpPr>
          <p:nvPr/>
        </p:nvSpPr>
        <p:spPr bwMode="auto">
          <a:xfrm>
            <a:off x="4530725" y="5375275"/>
            <a:ext cx="1397000" cy="579438"/>
          </a:xfrm>
          <a:prstGeom prst="rect">
            <a:avLst/>
          </a:prstGeom>
          <a:solidFill>
            <a:srgbClr val="FFFF00"/>
          </a:solidFill>
          <a:ln w="19050">
            <a:solidFill>
              <a:srgbClr val="98FE66"/>
            </a:solidFill>
            <a:miter lim="800000"/>
            <a:headEnd/>
            <a:tailEnd/>
          </a:ln>
        </p:spPr>
        <p:txBody>
          <a:bodyPr wrap="none" anchor="ctr"/>
          <a:lstStyle/>
          <a:p>
            <a:pPr algn="ctr" eaLnBrk="0" hangingPunct="0"/>
            <a:endParaRPr kumimoji="0" lang="ja-JP" altLang="ja-JP" sz="2400">
              <a:solidFill>
                <a:srgbClr val="000000"/>
              </a:solidFill>
              <a:latin typeface="Helvetica" pitchFamily="34" charset="0"/>
            </a:endParaRPr>
          </a:p>
        </p:txBody>
      </p:sp>
      <p:sp>
        <p:nvSpPr>
          <p:cNvPr id="175124" name="Rectangle 40"/>
          <p:cNvSpPr>
            <a:spLocks noChangeArrowheads="1"/>
          </p:cNvSpPr>
          <p:nvPr/>
        </p:nvSpPr>
        <p:spPr bwMode="auto">
          <a:xfrm>
            <a:off x="4530725" y="2895600"/>
            <a:ext cx="1397000" cy="528638"/>
          </a:xfrm>
          <a:prstGeom prst="rect">
            <a:avLst/>
          </a:prstGeom>
          <a:solidFill>
            <a:srgbClr val="FFFF00"/>
          </a:solidFill>
          <a:ln w="19050">
            <a:solidFill>
              <a:srgbClr val="98FE66"/>
            </a:solidFill>
            <a:miter lim="800000"/>
            <a:headEnd/>
            <a:tailEnd/>
          </a:ln>
        </p:spPr>
        <p:txBody>
          <a:bodyPr wrap="none" anchor="ctr"/>
          <a:lstStyle/>
          <a:p>
            <a:pPr algn="ctr" eaLnBrk="0" hangingPunct="0"/>
            <a:endParaRPr kumimoji="0" lang="ja-JP" altLang="ja-JP" sz="2400">
              <a:solidFill>
                <a:srgbClr val="000000"/>
              </a:solidFill>
              <a:latin typeface="Helvetica" pitchFamily="34" charset="0"/>
            </a:endParaRPr>
          </a:p>
        </p:txBody>
      </p:sp>
      <p:sp>
        <p:nvSpPr>
          <p:cNvPr id="175125" name="Text Box 74"/>
          <p:cNvSpPr txBox="1">
            <a:spLocks noChangeArrowheads="1"/>
          </p:cNvSpPr>
          <p:nvPr/>
        </p:nvSpPr>
        <p:spPr bwMode="auto">
          <a:xfrm>
            <a:off x="4444912" y="3451226"/>
            <a:ext cx="1627369" cy="523220"/>
          </a:xfrm>
          <a:prstGeom prst="rect">
            <a:avLst/>
          </a:prstGeom>
          <a:noFill/>
          <a:ln w="76200">
            <a:noFill/>
            <a:miter lim="800000"/>
            <a:headEnd/>
            <a:tailEnd/>
          </a:ln>
        </p:spPr>
        <p:txBody>
          <a:bodyPr wrap="none">
            <a:spAutoFit/>
          </a:bodyPr>
          <a:lstStyle/>
          <a:p>
            <a:pPr algn="ctr" eaLnBrk="0" hangingPunct="0"/>
            <a:r>
              <a:rPr kumimoji="0" lang="ja-JP" altLang="en-US" sz="2800">
                <a:solidFill>
                  <a:srgbClr val="FFFF00"/>
                </a:solidFill>
                <a:latin typeface="Helvetica" pitchFamily="34" charset="0"/>
              </a:rPr>
              <a:t>血糖上昇</a:t>
            </a:r>
            <a:endParaRPr kumimoji="0" lang="en-US" altLang="ja-JP" sz="2800">
              <a:solidFill>
                <a:srgbClr val="FFFF00"/>
              </a:solidFill>
              <a:latin typeface="Helvetica" pitchFamily="34" charset="0"/>
            </a:endParaRPr>
          </a:p>
        </p:txBody>
      </p:sp>
      <p:sp>
        <p:nvSpPr>
          <p:cNvPr id="175126" name="Text Box 65"/>
          <p:cNvSpPr txBox="1">
            <a:spLocks noChangeArrowheads="1"/>
          </p:cNvSpPr>
          <p:nvPr/>
        </p:nvSpPr>
        <p:spPr bwMode="auto">
          <a:xfrm>
            <a:off x="4602788" y="2292356"/>
            <a:ext cx="1151277" cy="461665"/>
          </a:xfrm>
          <a:prstGeom prst="rect">
            <a:avLst/>
          </a:prstGeom>
          <a:noFill/>
          <a:ln w="9525">
            <a:noFill/>
            <a:miter lim="800000"/>
            <a:headEnd/>
            <a:tailEnd/>
          </a:ln>
        </p:spPr>
        <p:txBody>
          <a:bodyPr wrap="none">
            <a:spAutoFit/>
          </a:bodyPr>
          <a:lstStyle/>
          <a:p>
            <a:pPr algn="ctr" eaLnBrk="0" hangingPunct="0"/>
            <a:r>
              <a:rPr kumimoji="0" lang="en-US" altLang="ja-JP" sz="2400">
                <a:solidFill>
                  <a:srgbClr val="FFFFFF"/>
                </a:solidFill>
                <a:latin typeface="Helvetica" pitchFamily="34" charset="0"/>
              </a:rPr>
              <a:t>p&lt;0.01</a:t>
            </a:r>
          </a:p>
        </p:txBody>
      </p:sp>
      <p:sp>
        <p:nvSpPr>
          <p:cNvPr id="175127" name="Text Box 67"/>
          <p:cNvSpPr txBox="1">
            <a:spLocks noChangeArrowheads="1"/>
          </p:cNvSpPr>
          <p:nvPr/>
        </p:nvSpPr>
        <p:spPr bwMode="auto">
          <a:xfrm>
            <a:off x="4582944" y="4654556"/>
            <a:ext cx="1151277" cy="461665"/>
          </a:xfrm>
          <a:prstGeom prst="rect">
            <a:avLst/>
          </a:prstGeom>
          <a:noFill/>
          <a:ln w="9525">
            <a:noFill/>
            <a:miter lim="800000"/>
            <a:headEnd/>
            <a:tailEnd/>
          </a:ln>
        </p:spPr>
        <p:txBody>
          <a:bodyPr wrap="none">
            <a:spAutoFit/>
          </a:bodyPr>
          <a:lstStyle/>
          <a:p>
            <a:pPr algn="ctr" eaLnBrk="0" hangingPunct="0"/>
            <a:r>
              <a:rPr kumimoji="0" lang="en-US" altLang="ja-JP" sz="2400">
                <a:solidFill>
                  <a:srgbClr val="FFFFFF"/>
                </a:solidFill>
                <a:latin typeface="Helvetica" pitchFamily="34" charset="0"/>
              </a:rPr>
              <a:t>p&lt;0.01</a:t>
            </a:r>
          </a:p>
        </p:txBody>
      </p:sp>
      <p:grpSp>
        <p:nvGrpSpPr>
          <p:cNvPr id="5" name="Group 14"/>
          <p:cNvGrpSpPr>
            <a:grpSpLocks/>
          </p:cNvGrpSpPr>
          <p:nvPr/>
        </p:nvGrpSpPr>
        <p:grpSpPr bwMode="auto">
          <a:xfrm>
            <a:off x="6907216" y="5503869"/>
            <a:ext cx="288925" cy="365125"/>
            <a:chOff x="1387" y="1605"/>
            <a:chExt cx="90" cy="230"/>
          </a:xfrm>
        </p:grpSpPr>
        <p:sp>
          <p:nvSpPr>
            <p:cNvPr id="175148" name="Line 15"/>
            <p:cNvSpPr>
              <a:spLocks noChangeShapeType="1"/>
            </p:cNvSpPr>
            <p:nvPr/>
          </p:nvSpPr>
          <p:spPr bwMode="auto">
            <a:xfrm>
              <a:off x="1387" y="1605"/>
              <a:ext cx="90" cy="0"/>
            </a:xfrm>
            <a:prstGeom prst="line">
              <a:avLst/>
            </a:prstGeom>
            <a:noFill/>
            <a:ln w="28575">
              <a:solidFill>
                <a:srgbClr val="FF7F00"/>
              </a:solidFill>
              <a:round/>
              <a:headEnd/>
              <a:tailEnd/>
            </a:ln>
          </p:spPr>
          <p:txBody>
            <a:bodyPr wrap="none" anchor="ctr"/>
            <a:lstStyle/>
            <a:p>
              <a:endParaRPr lang="ja-JP" altLang="en-US">
                <a:solidFill>
                  <a:srgbClr val="000000"/>
                </a:solidFill>
              </a:endParaRPr>
            </a:p>
          </p:txBody>
        </p:sp>
        <p:sp>
          <p:nvSpPr>
            <p:cNvPr id="175149" name="Line 16"/>
            <p:cNvSpPr>
              <a:spLocks noChangeShapeType="1"/>
            </p:cNvSpPr>
            <p:nvPr/>
          </p:nvSpPr>
          <p:spPr bwMode="auto">
            <a:xfrm>
              <a:off x="1432" y="1605"/>
              <a:ext cx="0" cy="230"/>
            </a:xfrm>
            <a:prstGeom prst="line">
              <a:avLst/>
            </a:prstGeom>
            <a:noFill/>
            <a:ln w="28575">
              <a:solidFill>
                <a:srgbClr val="FF7F00"/>
              </a:solidFill>
              <a:round/>
              <a:headEnd/>
              <a:tailEnd/>
            </a:ln>
          </p:spPr>
          <p:txBody>
            <a:bodyPr wrap="none" anchor="ctr"/>
            <a:lstStyle/>
            <a:p>
              <a:endParaRPr lang="ja-JP" altLang="en-US">
                <a:solidFill>
                  <a:srgbClr val="000000"/>
                </a:solidFill>
              </a:endParaRPr>
            </a:p>
          </p:txBody>
        </p:sp>
      </p:grpSp>
      <p:grpSp>
        <p:nvGrpSpPr>
          <p:cNvPr id="6" name="Group 17"/>
          <p:cNvGrpSpPr>
            <a:grpSpLocks/>
          </p:cNvGrpSpPr>
          <p:nvPr/>
        </p:nvGrpSpPr>
        <p:grpSpPr bwMode="auto">
          <a:xfrm>
            <a:off x="6907213" y="2225681"/>
            <a:ext cx="290512" cy="365125"/>
            <a:chOff x="1387" y="1605"/>
            <a:chExt cx="90" cy="230"/>
          </a:xfrm>
        </p:grpSpPr>
        <p:sp>
          <p:nvSpPr>
            <p:cNvPr id="175146" name="Line 18"/>
            <p:cNvSpPr>
              <a:spLocks noChangeShapeType="1"/>
            </p:cNvSpPr>
            <p:nvPr/>
          </p:nvSpPr>
          <p:spPr bwMode="auto">
            <a:xfrm>
              <a:off x="1387" y="1605"/>
              <a:ext cx="90" cy="0"/>
            </a:xfrm>
            <a:prstGeom prst="line">
              <a:avLst/>
            </a:prstGeom>
            <a:noFill/>
            <a:ln w="28575">
              <a:solidFill>
                <a:srgbClr val="FF7F00"/>
              </a:solidFill>
              <a:round/>
              <a:headEnd/>
              <a:tailEnd/>
            </a:ln>
          </p:spPr>
          <p:txBody>
            <a:bodyPr wrap="none" anchor="ctr"/>
            <a:lstStyle/>
            <a:p>
              <a:endParaRPr lang="ja-JP" altLang="en-US">
                <a:solidFill>
                  <a:srgbClr val="000000"/>
                </a:solidFill>
              </a:endParaRPr>
            </a:p>
          </p:txBody>
        </p:sp>
        <p:sp>
          <p:nvSpPr>
            <p:cNvPr id="175147" name="Line 19"/>
            <p:cNvSpPr>
              <a:spLocks noChangeShapeType="1"/>
            </p:cNvSpPr>
            <p:nvPr/>
          </p:nvSpPr>
          <p:spPr bwMode="auto">
            <a:xfrm>
              <a:off x="1432" y="1605"/>
              <a:ext cx="0" cy="230"/>
            </a:xfrm>
            <a:prstGeom prst="line">
              <a:avLst/>
            </a:prstGeom>
            <a:noFill/>
            <a:ln w="28575">
              <a:solidFill>
                <a:srgbClr val="FF7F00"/>
              </a:solidFill>
              <a:round/>
              <a:headEnd/>
              <a:tailEnd/>
            </a:ln>
          </p:spPr>
          <p:txBody>
            <a:bodyPr wrap="none" anchor="ctr"/>
            <a:lstStyle/>
            <a:p>
              <a:endParaRPr lang="ja-JP" altLang="en-US">
                <a:solidFill>
                  <a:srgbClr val="000000"/>
                </a:solidFill>
              </a:endParaRPr>
            </a:p>
          </p:txBody>
        </p:sp>
      </p:grpSp>
      <p:sp>
        <p:nvSpPr>
          <p:cNvPr id="175130" name="Rectangle 36"/>
          <p:cNvSpPr>
            <a:spLocks noChangeArrowheads="1"/>
          </p:cNvSpPr>
          <p:nvPr/>
        </p:nvSpPr>
        <p:spPr bwMode="auto">
          <a:xfrm>
            <a:off x="6353175" y="5553075"/>
            <a:ext cx="1398588" cy="393700"/>
          </a:xfrm>
          <a:prstGeom prst="rect">
            <a:avLst/>
          </a:prstGeom>
          <a:solidFill>
            <a:srgbClr val="FF7F00"/>
          </a:solidFill>
          <a:ln w="19050">
            <a:solidFill>
              <a:srgbClr val="FF7F00"/>
            </a:solidFill>
            <a:miter lim="800000"/>
            <a:headEnd/>
            <a:tailEnd/>
          </a:ln>
        </p:spPr>
        <p:txBody>
          <a:bodyPr wrap="none" anchor="ctr"/>
          <a:lstStyle/>
          <a:p>
            <a:pPr algn="ctr" eaLnBrk="0" hangingPunct="0"/>
            <a:endParaRPr kumimoji="0" lang="ja-JP" altLang="ja-JP" sz="2400">
              <a:solidFill>
                <a:srgbClr val="000000"/>
              </a:solidFill>
              <a:latin typeface="Helvetica" pitchFamily="34" charset="0"/>
            </a:endParaRPr>
          </a:p>
        </p:txBody>
      </p:sp>
      <p:sp>
        <p:nvSpPr>
          <p:cNvPr id="175131" name="Rectangle 41"/>
          <p:cNvSpPr>
            <a:spLocks noChangeArrowheads="1"/>
          </p:cNvSpPr>
          <p:nvPr/>
        </p:nvSpPr>
        <p:spPr bwMode="auto">
          <a:xfrm>
            <a:off x="6353175" y="2320931"/>
            <a:ext cx="1398588" cy="1103313"/>
          </a:xfrm>
          <a:prstGeom prst="rect">
            <a:avLst/>
          </a:prstGeom>
          <a:solidFill>
            <a:srgbClr val="FF7F00"/>
          </a:solidFill>
          <a:ln w="19050">
            <a:solidFill>
              <a:srgbClr val="FF7F00"/>
            </a:solidFill>
            <a:miter lim="800000"/>
            <a:headEnd/>
            <a:tailEnd/>
          </a:ln>
        </p:spPr>
        <p:txBody>
          <a:bodyPr wrap="none" anchor="ctr"/>
          <a:lstStyle/>
          <a:p>
            <a:pPr algn="ctr" eaLnBrk="0" hangingPunct="0"/>
            <a:endParaRPr kumimoji="0" lang="ja-JP" altLang="ja-JP" sz="2400">
              <a:solidFill>
                <a:srgbClr val="000000"/>
              </a:solidFill>
              <a:latin typeface="Helvetica" pitchFamily="34" charset="0"/>
            </a:endParaRPr>
          </a:p>
        </p:txBody>
      </p:sp>
      <p:sp>
        <p:nvSpPr>
          <p:cNvPr id="175132" name="Text Box 75"/>
          <p:cNvSpPr txBox="1">
            <a:spLocks noChangeArrowheads="1"/>
          </p:cNvSpPr>
          <p:nvPr/>
        </p:nvSpPr>
        <p:spPr bwMode="auto">
          <a:xfrm>
            <a:off x="6453257" y="3451226"/>
            <a:ext cx="1266693" cy="523220"/>
          </a:xfrm>
          <a:prstGeom prst="rect">
            <a:avLst/>
          </a:prstGeom>
          <a:noFill/>
          <a:ln w="76200">
            <a:noFill/>
            <a:miter lim="800000"/>
            <a:headEnd/>
            <a:tailEnd/>
          </a:ln>
        </p:spPr>
        <p:txBody>
          <a:bodyPr wrap="none">
            <a:spAutoFit/>
          </a:bodyPr>
          <a:lstStyle/>
          <a:p>
            <a:pPr algn="ctr" eaLnBrk="0" hangingPunct="0"/>
            <a:r>
              <a:rPr kumimoji="0" lang="ja-JP" altLang="en-US" sz="2800">
                <a:solidFill>
                  <a:srgbClr val="FF7F00"/>
                </a:solidFill>
                <a:latin typeface="Helvetica" pitchFamily="34" charset="0"/>
              </a:rPr>
              <a:t>糖尿病</a:t>
            </a:r>
            <a:endParaRPr kumimoji="0" lang="en-US" altLang="ja-JP" sz="2800">
              <a:solidFill>
                <a:srgbClr val="FF7F00"/>
              </a:solidFill>
              <a:latin typeface="Helvetica" pitchFamily="34" charset="0"/>
            </a:endParaRPr>
          </a:p>
        </p:txBody>
      </p:sp>
      <p:sp>
        <p:nvSpPr>
          <p:cNvPr id="175133" name="Text Box 80"/>
          <p:cNvSpPr txBox="1">
            <a:spLocks noChangeArrowheads="1"/>
          </p:cNvSpPr>
          <p:nvPr/>
        </p:nvSpPr>
        <p:spPr bwMode="auto">
          <a:xfrm>
            <a:off x="6908513" y="5221293"/>
            <a:ext cx="184731" cy="461665"/>
          </a:xfrm>
          <a:prstGeom prst="rect">
            <a:avLst/>
          </a:prstGeom>
          <a:noFill/>
          <a:ln w="76200">
            <a:noFill/>
            <a:miter lim="800000"/>
            <a:headEnd/>
            <a:tailEnd/>
          </a:ln>
        </p:spPr>
        <p:txBody>
          <a:bodyPr wrap="none">
            <a:spAutoFit/>
          </a:bodyPr>
          <a:lstStyle/>
          <a:p>
            <a:pPr algn="ctr" eaLnBrk="0" hangingPunct="0"/>
            <a:endParaRPr kumimoji="0" lang="ja-JP" altLang="ja-JP" sz="2400">
              <a:solidFill>
                <a:srgbClr val="FFFFFF"/>
              </a:solidFill>
              <a:latin typeface="Helvetica" pitchFamily="34" charset="0"/>
            </a:endParaRPr>
          </a:p>
        </p:txBody>
      </p:sp>
      <p:sp>
        <p:nvSpPr>
          <p:cNvPr id="175134" name="Text Box 81"/>
          <p:cNvSpPr txBox="1">
            <a:spLocks noChangeArrowheads="1"/>
          </p:cNvSpPr>
          <p:nvPr/>
        </p:nvSpPr>
        <p:spPr bwMode="auto">
          <a:xfrm>
            <a:off x="6908513" y="1943106"/>
            <a:ext cx="184731" cy="461665"/>
          </a:xfrm>
          <a:prstGeom prst="rect">
            <a:avLst/>
          </a:prstGeom>
          <a:noFill/>
          <a:ln w="76200">
            <a:noFill/>
            <a:miter lim="800000"/>
            <a:headEnd/>
            <a:tailEnd/>
          </a:ln>
        </p:spPr>
        <p:txBody>
          <a:bodyPr wrap="none">
            <a:spAutoFit/>
          </a:bodyPr>
          <a:lstStyle/>
          <a:p>
            <a:pPr algn="ctr" eaLnBrk="0" hangingPunct="0"/>
            <a:endParaRPr kumimoji="0" lang="ja-JP" altLang="ja-JP" sz="2400">
              <a:solidFill>
                <a:srgbClr val="FFFFFF"/>
              </a:solidFill>
              <a:latin typeface="Helvetica" pitchFamily="34" charset="0"/>
            </a:endParaRPr>
          </a:p>
        </p:txBody>
      </p:sp>
      <p:sp>
        <p:nvSpPr>
          <p:cNvPr id="175135" name="Text Box 66"/>
          <p:cNvSpPr txBox="1">
            <a:spLocks noChangeArrowheads="1"/>
          </p:cNvSpPr>
          <p:nvPr/>
        </p:nvSpPr>
        <p:spPr bwMode="auto">
          <a:xfrm>
            <a:off x="6379163" y="1638305"/>
            <a:ext cx="1322798" cy="461665"/>
          </a:xfrm>
          <a:prstGeom prst="rect">
            <a:avLst/>
          </a:prstGeom>
          <a:noFill/>
          <a:ln w="9525">
            <a:noFill/>
            <a:miter lim="800000"/>
            <a:headEnd/>
            <a:tailEnd/>
          </a:ln>
        </p:spPr>
        <p:txBody>
          <a:bodyPr wrap="none">
            <a:spAutoFit/>
          </a:bodyPr>
          <a:lstStyle/>
          <a:p>
            <a:pPr algn="ctr" eaLnBrk="0" hangingPunct="0"/>
            <a:r>
              <a:rPr kumimoji="0" lang="en-US" altLang="ja-JP" sz="2400">
                <a:solidFill>
                  <a:srgbClr val="FFFFFF"/>
                </a:solidFill>
                <a:latin typeface="Helvetica" pitchFamily="34" charset="0"/>
              </a:rPr>
              <a:t>p&lt;0.001</a:t>
            </a:r>
          </a:p>
        </p:txBody>
      </p:sp>
      <p:sp>
        <p:nvSpPr>
          <p:cNvPr id="175136" name="Text Box 68"/>
          <p:cNvSpPr txBox="1">
            <a:spLocks noChangeArrowheads="1"/>
          </p:cNvSpPr>
          <p:nvPr/>
        </p:nvSpPr>
        <p:spPr bwMode="auto">
          <a:xfrm>
            <a:off x="6333920" y="4911731"/>
            <a:ext cx="1322798" cy="461665"/>
          </a:xfrm>
          <a:prstGeom prst="rect">
            <a:avLst/>
          </a:prstGeom>
          <a:noFill/>
          <a:ln w="9525">
            <a:noFill/>
            <a:miter lim="800000"/>
            <a:headEnd/>
            <a:tailEnd/>
          </a:ln>
        </p:spPr>
        <p:txBody>
          <a:bodyPr wrap="none">
            <a:spAutoFit/>
          </a:bodyPr>
          <a:lstStyle/>
          <a:p>
            <a:pPr algn="ctr" eaLnBrk="0" hangingPunct="0"/>
            <a:r>
              <a:rPr kumimoji="0" lang="en-US" altLang="ja-JP" sz="2400">
                <a:solidFill>
                  <a:srgbClr val="FFFFFF"/>
                </a:solidFill>
                <a:latin typeface="Helvetica" pitchFamily="34" charset="0"/>
              </a:rPr>
              <a:t>p&lt;0.001</a:t>
            </a:r>
          </a:p>
        </p:txBody>
      </p:sp>
      <p:sp>
        <p:nvSpPr>
          <p:cNvPr id="175137" name="Freeform 61"/>
          <p:cNvSpPr>
            <a:spLocks/>
          </p:cNvSpPr>
          <p:nvPr/>
        </p:nvSpPr>
        <p:spPr bwMode="auto">
          <a:xfrm>
            <a:off x="2346328" y="1770069"/>
            <a:ext cx="5610225" cy="1660525"/>
          </a:xfrm>
          <a:custGeom>
            <a:avLst/>
            <a:gdLst>
              <a:gd name="T0" fmla="*/ 2147483647 w 3957"/>
              <a:gd name="T1" fmla="*/ 0 h 1046"/>
              <a:gd name="T2" fmla="*/ 0 w 3957"/>
              <a:gd name="T3" fmla="*/ 0 h 1046"/>
              <a:gd name="T4" fmla="*/ 0 w 3957"/>
              <a:gd name="T5" fmla="*/ 2147483647 h 1046"/>
              <a:gd name="T6" fmla="*/ 2147483647 w 3957"/>
              <a:gd name="T7" fmla="*/ 2147483647 h 1046"/>
              <a:gd name="T8" fmla="*/ 0 60000 65536"/>
              <a:gd name="T9" fmla="*/ 0 60000 65536"/>
              <a:gd name="T10" fmla="*/ 0 60000 65536"/>
              <a:gd name="T11" fmla="*/ 0 60000 65536"/>
              <a:gd name="T12" fmla="*/ 0 w 3957"/>
              <a:gd name="T13" fmla="*/ 0 h 1046"/>
              <a:gd name="T14" fmla="*/ 3957 w 3957"/>
              <a:gd name="T15" fmla="*/ 1046 h 1046"/>
            </a:gdLst>
            <a:ahLst/>
            <a:cxnLst>
              <a:cxn ang="T8">
                <a:pos x="T0" y="T1"/>
              </a:cxn>
              <a:cxn ang="T9">
                <a:pos x="T2" y="T3"/>
              </a:cxn>
              <a:cxn ang="T10">
                <a:pos x="T4" y="T5"/>
              </a:cxn>
              <a:cxn ang="T11">
                <a:pos x="T6" y="T7"/>
              </a:cxn>
            </a:cxnLst>
            <a:rect l="T12" t="T13" r="T14" b="T15"/>
            <a:pathLst>
              <a:path w="3957" h="1046">
                <a:moveTo>
                  <a:pt x="80" y="0"/>
                </a:moveTo>
                <a:lnTo>
                  <a:pt x="0" y="0"/>
                </a:lnTo>
                <a:lnTo>
                  <a:pt x="0" y="1040"/>
                </a:lnTo>
                <a:lnTo>
                  <a:pt x="3957" y="1046"/>
                </a:lnTo>
              </a:path>
            </a:pathLst>
          </a:custGeom>
          <a:noFill/>
          <a:ln w="38100">
            <a:solidFill>
              <a:schemeClr val="bg1"/>
            </a:solidFill>
            <a:round/>
            <a:headEnd/>
            <a:tailEnd/>
          </a:ln>
        </p:spPr>
        <p:txBody>
          <a:bodyPr wrap="none" anchor="ctr"/>
          <a:lstStyle/>
          <a:p>
            <a:endParaRPr lang="ja-JP" altLang="en-US">
              <a:solidFill>
                <a:srgbClr val="000000"/>
              </a:solidFill>
            </a:endParaRPr>
          </a:p>
        </p:txBody>
      </p:sp>
      <p:sp>
        <p:nvSpPr>
          <p:cNvPr id="175138" name="Freeform 51"/>
          <p:cNvSpPr>
            <a:spLocks/>
          </p:cNvSpPr>
          <p:nvPr/>
        </p:nvSpPr>
        <p:spPr bwMode="auto">
          <a:xfrm>
            <a:off x="2341563" y="4292600"/>
            <a:ext cx="5599112" cy="1670050"/>
          </a:xfrm>
          <a:custGeom>
            <a:avLst/>
            <a:gdLst>
              <a:gd name="T0" fmla="*/ 2147483647 w 3965"/>
              <a:gd name="T1" fmla="*/ 0 h 1052"/>
              <a:gd name="T2" fmla="*/ 0 w 3965"/>
              <a:gd name="T3" fmla="*/ 0 h 1052"/>
              <a:gd name="T4" fmla="*/ 0 w 3965"/>
              <a:gd name="T5" fmla="*/ 2147483647 h 1052"/>
              <a:gd name="T6" fmla="*/ 2147483647 w 3965"/>
              <a:gd name="T7" fmla="*/ 2147483647 h 1052"/>
              <a:gd name="T8" fmla="*/ 0 60000 65536"/>
              <a:gd name="T9" fmla="*/ 0 60000 65536"/>
              <a:gd name="T10" fmla="*/ 0 60000 65536"/>
              <a:gd name="T11" fmla="*/ 0 60000 65536"/>
              <a:gd name="T12" fmla="*/ 0 w 3965"/>
              <a:gd name="T13" fmla="*/ 0 h 1052"/>
              <a:gd name="T14" fmla="*/ 3965 w 3965"/>
              <a:gd name="T15" fmla="*/ 1052 h 1052"/>
            </a:gdLst>
            <a:ahLst/>
            <a:cxnLst>
              <a:cxn ang="T8">
                <a:pos x="T0" y="T1"/>
              </a:cxn>
              <a:cxn ang="T9">
                <a:pos x="T2" y="T3"/>
              </a:cxn>
              <a:cxn ang="T10">
                <a:pos x="T4" y="T5"/>
              </a:cxn>
              <a:cxn ang="T11">
                <a:pos x="T6" y="T7"/>
              </a:cxn>
            </a:cxnLst>
            <a:rect l="T12" t="T13" r="T14" b="T15"/>
            <a:pathLst>
              <a:path w="3965" h="1052">
                <a:moveTo>
                  <a:pt x="80" y="0"/>
                </a:moveTo>
                <a:lnTo>
                  <a:pt x="0" y="0"/>
                </a:lnTo>
                <a:lnTo>
                  <a:pt x="0" y="1040"/>
                </a:lnTo>
                <a:lnTo>
                  <a:pt x="3965" y="1052"/>
                </a:lnTo>
              </a:path>
            </a:pathLst>
          </a:custGeom>
          <a:noFill/>
          <a:ln w="38100">
            <a:solidFill>
              <a:schemeClr val="bg1"/>
            </a:solidFill>
            <a:round/>
            <a:headEnd/>
            <a:tailEnd/>
          </a:ln>
        </p:spPr>
        <p:txBody>
          <a:bodyPr wrap="none" anchor="ctr"/>
          <a:lstStyle/>
          <a:p>
            <a:endParaRPr lang="ja-JP" altLang="en-US">
              <a:solidFill>
                <a:srgbClr val="000000"/>
              </a:solidFill>
            </a:endParaRPr>
          </a:p>
        </p:txBody>
      </p:sp>
      <p:sp>
        <p:nvSpPr>
          <p:cNvPr id="175139" name="AutoShape 121"/>
          <p:cNvSpPr>
            <a:spLocks noChangeArrowheads="1"/>
          </p:cNvSpPr>
          <p:nvPr/>
        </p:nvSpPr>
        <p:spPr bwMode="auto">
          <a:xfrm>
            <a:off x="222253" y="277819"/>
            <a:ext cx="8653463" cy="568325"/>
          </a:xfrm>
          <a:prstGeom prst="roundRect">
            <a:avLst>
              <a:gd name="adj" fmla="val 50000"/>
            </a:avLst>
          </a:prstGeom>
          <a:solidFill>
            <a:srgbClr val="CCFFFF"/>
          </a:solidFill>
          <a:ln w="28575">
            <a:solidFill>
              <a:schemeClr val="accent2"/>
            </a:solidFill>
            <a:round/>
            <a:headEnd/>
            <a:tailEnd/>
          </a:ln>
        </p:spPr>
        <p:txBody>
          <a:bodyPr wrap="none" anchor="ctr"/>
          <a:lstStyle/>
          <a:p>
            <a:endParaRPr lang="ja-JP" altLang="en-US" sz="1800" b="0">
              <a:solidFill>
                <a:srgbClr val="000000"/>
              </a:solidFill>
            </a:endParaRPr>
          </a:p>
        </p:txBody>
      </p:sp>
      <p:sp>
        <p:nvSpPr>
          <p:cNvPr id="175140" name="Text Box 122"/>
          <p:cNvSpPr txBox="1">
            <a:spLocks noChangeArrowheads="1"/>
          </p:cNvSpPr>
          <p:nvPr/>
        </p:nvSpPr>
        <p:spPr bwMode="auto">
          <a:xfrm>
            <a:off x="3" y="317506"/>
            <a:ext cx="9051925" cy="519113"/>
          </a:xfrm>
          <a:prstGeom prst="rect">
            <a:avLst/>
          </a:prstGeom>
          <a:noFill/>
          <a:ln w="9525">
            <a:noFill/>
            <a:miter lim="800000"/>
            <a:headEnd/>
            <a:tailEnd/>
          </a:ln>
        </p:spPr>
        <p:txBody>
          <a:bodyPr>
            <a:spAutoFit/>
          </a:bodyPr>
          <a:lstStyle/>
          <a:p>
            <a:pPr algn="ctr">
              <a:spcBef>
                <a:spcPct val="50000"/>
              </a:spcBef>
            </a:pPr>
            <a:r>
              <a:rPr lang="ja-JP" altLang="en-US" sz="2800" b="0">
                <a:solidFill>
                  <a:srgbClr val="0000FF"/>
                </a:solidFill>
                <a:latin typeface="Arial Black" pitchFamily="34" charset="0"/>
                <a:ea typeface="HGP創英角ｺﾞｼｯｸUB" pitchFamily="50" charset="-128"/>
              </a:rPr>
              <a:t>血糖がちょっと高めの段階から膵</a:t>
            </a:r>
            <a:r>
              <a:rPr lang="en-US" altLang="ja-JP" sz="2800" b="0">
                <a:solidFill>
                  <a:srgbClr val="0000FF"/>
                </a:solidFill>
                <a:latin typeface="Arial Black" pitchFamily="34" charset="0"/>
                <a:ea typeface="HGP創英角ｺﾞｼｯｸUB" pitchFamily="50" charset="-128"/>
              </a:rPr>
              <a:t>β</a:t>
            </a:r>
            <a:r>
              <a:rPr lang="ja-JP" altLang="en-US" sz="2800" b="0">
                <a:solidFill>
                  <a:srgbClr val="0000FF"/>
                </a:solidFill>
                <a:latin typeface="Arial Black" pitchFamily="34" charset="0"/>
                <a:ea typeface="HGP創英角ｺﾞｼｯｸUB" pitchFamily="50" charset="-128"/>
              </a:rPr>
              <a:t>細胞量は低下している</a:t>
            </a:r>
          </a:p>
        </p:txBody>
      </p:sp>
      <p:sp>
        <p:nvSpPr>
          <p:cNvPr id="175141" name="テキスト ボックス 68"/>
          <p:cNvSpPr txBox="1">
            <a:spLocks noChangeArrowheads="1"/>
          </p:cNvSpPr>
          <p:nvPr/>
        </p:nvSpPr>
        <p:spPr bwMode="auto">
          <a:xfrm>
            <a:off x="7146926" y="1020764"/>
            <a:ext cx="1579278" cy="369332"/>
          </a:xfrm>
          <a:prstGeom prst="rect">
            <a:avLst/>
          </a:prstGeom>
          <a:noFill/>
          <a:ln w="9525">
            <a:noFill/>
            <a:miter lim="800000"/>
            <a:headEnd/>
            <a:tailEnd/>
          </a:ln>
        </p:spPr>
        <p:txBody>
          <a:bodyPr wrap="none">
            <a:spAutoFit/>
          </a:bodyPr>
          <a:lstStyle/>
          <a:p>
            <a:r>
              <a:rPr lang="ja-JP" altLang="en-US" sz="1800">
                <a:solidFill>
                  <a:srgbClr val="FFFFFF"/>
                </a:solidFill>
              </a:rPr>
              <a:t>剖検例の解析</a:t>
            </a:r>
          </a:p>
        </p:txBody>
      </p:sp>
      <p:sp>
        <p:nvSpPr>
          <p:cNvPr id="175142" name="正方形/長方形 69"/>
          <p:cNvSpPr>
            <a:spLocks noChangeArrowheads="1"/>
          </p:cNvSpPr>
          <p:nvPr/>
        </p:nvSpPr>
        <p:spPr bwMode="auto">
          <a:xfrm>
            <a:off x="5500692" y="1020764"/>
            <a:ext cx="1710725" cy="369332"/>
          </a:xfrm>
          <a:prstGeom prst="rect">
            <a:avLst/>
          </a:prstGeom>
          <a:noFill/>
          <a:ln w="9525">
            <a:noFill/>
            <a:miter lim="800000"/>
            <a:headEnd/>
            <a:tailEnd/>
          </a:ln>
        </p:spPr>
        <p:txBody>
          <a:bodyPr wrap="none">
            <a:spAutoFit/>
          </a:bodyPr>
          <a:lstStyle/>
          <a:p>
            <a:r>
              <a:rPr lang="en-US" altLang="ja-JP" sz="1800">
                <a:solidFill>
                  <a:srgbClr val="F2F2F2"/>
                </a:solidFill>
              </a:rPr>
              <a:t>124 autopsies</a:t>
            </a:r>
            <a:endParaRPr lang="ja-JP" altLang="en-US" sz="1800">
              <a:solidFill>
                <a:srgbClr val="F2F2F2"/>
              </a:solidFill>
            </a:endParaRPr>
          </a:p>
        </p:txBody>
      </p:sp>
      <p:sp>
        <p:nvSpPr>
          <p:cNvPr id="175143" name="Text Box 73"/>
          <p:cNvSpPr txBox="1">
            <a:spLocks noChangeArrowheads="1"/>
          </p:cNvSpPr>
          <p:nvPr/>
        </p:nvSpPr>
        <p:spPr bwMode="auto">
          <a:xfrm>
            <a:off x="2698662" y="5959475"/>
            <a:ext cx="1627369" cy="523220"/>
          </a:xfrm>
          <a:prstGeom prst="rect">
            <a:avLst/>
          </a:prstGeom>
          <a:noFill/>
          <a:ln w="76200">
            <a:noFill/>
            <a:miter lim="800000"/>
            <a:headEnd/>
            <a:tailEnd/>
          </a:ln>
        </p:spPr>
        <p:txBody>
          <a:bodyPr wrap="none">
            <a:spAutoFit/>
          </a:bodyPr>
          <a:lstStyle/>
          <a:p>
            <a:pPr algn="ctr" eaLnBrk="0" hangingPunct="0"/>
            <a:r>
              <a:rPr kumimoji="0" lang="ja-JP" altLang="en-US" sz="2800">
                <a:solidFill>
                  <a:srgbClr val="00FF00"/>
                </a:solidFill>
                <a:latin typeface="Helvetica" pitchFamily="34" charset="0"/>
              </a:rPr>
              <a:t>正常血糖</a:t>
            </a:r>
            <a:endParaRPr kumimoji="0" lang="en-US" altLang="ja-JP" sz="2800">
              <a:solidFill>
                <a:srgbClr val="00FF00"/>
              </a:solidFill>
              <a:latin typeface="Helvetica" pitchFamily="34" charset="0"/>
            </a:endParaRPr>
          </a:p>
        </p:txBody>
      </p:sp>
      <p:sp>
        <p:nvSpPr>
          <p:cNvPr id="175144" name="Text Box 74"/>
          <p:cNvSpPr txBox="1">
            <a:spLocks noChangeArrowheads="1"/>
          </p:cNvSpPr>
          <p:nvPr/>
        </p:nvSpPr>
        <p:spPr bwMode="auto">
          <a:xfrm>
            <a:off x="4500474" y="5959475"/>
            <a:ext cx="1627369" cy="523220"/>
          </a:xfrm>
          <a:prstGeom prst="rect">
            <a:avLst/>
          </a:prstGeom>
          <a:noFill/>
          <a:ln w="76200">
            <a:noFill/>
            <a:miter lim="800000"/>
            <a:headEnd/>
            <a:tailEnd/>
          </a:ln>
        </p:spPr>
        <p:txBody>
          <a:bodyPr wrap="none">
            <a:spAutoFit/>
          </a:bodyPr>
          <a:lstStyle/>
          <a:p>
            <a:pPr algn="ctr" eaLnBrk="0" hangingPunct="0"/>
            <a:r>
              <a:rPr kumimoji="0" lang="ja-JP" altLang="en-US" sz="2800">
                <a:solidFill>
                  <a:srgbClr val="FFFF00"/>
                </a:solidFill>
                <a:latin typeface="Helvetica" pitchFamily="34" charset="0"/>
              </a:rPr>
              <a:t>血糖上昇</a:t>
            </a:r>
            <a:endParaRPr kumimoji="0" lang="en-US" altLang="ja-JP" sz="2800">
              <a:solidFill>
                <a:srgbClr val="FFFF00"/>
              </a:solidFill>
              <a:latin typeface="Helvetica" pitchFamily="34" charset="0"/>
            </a:endParaRPr>
          </a:p>
        </p:txBody>
      </p:sp>
      <p:sp>
        <p:nvSpPr>
          <p:cNvPr id="175145" name="Text Box 75"/>
          <p:cNvSpPr txBox="1">
            <a:spLocks noChangeArrowheads="1"/>
          </p:cNvSpPr>
          <p:nvPr/>
        </p:nvSpPr>
        <p:spPr bwMode="auto">
          <a:xfrm>
            <a:off x="6508819" y="5959475"/>
            <a:ext cx="1266693" cy="523220"/>
          </a:xfrm>
          <a:prstGeom prst="rect">
            <a:avLst/>
          </a:prstGeom>
          <a:noFill/>
          <a:ln w="76200">
            <a:noFill/>
            <a:miter lim="800000"/>
            <a:headEnd/>
            <a:tailEnd/>
          </a:ln>
        </p:spPr>
        <p:txBody>
          <a:bodyPr wrap="none">
            <a:spAutoFit/>
          </a:bodyPr>
          <a:lstStyle/>
          <a:p>
            <a:pPr algn="ctr" eaLnBrk="0" hangingPunct="0"/>
            <a:r>
              <a:rPr kumimoji="0" lang="ja-JP" altLang="en-US" sz="2800">
                <a:solidFill>
                  <a:srgbClr val="FF7F00"/>
                </a:solidFill>
                <a:latin typeface="Helvetica" pitchFamily="34" charset="0"/>
              </a:rPr>
              <a:t>糖尿病</a:t>
            </a:r>
            <a:endParaRPr kumimoji="0" lang="en-US" altLang="ja-JP" sz="2800">
              <a:solidFill>
                <a:srgbClr val="FF7F00"/>
              </a:solidFill>
              <a:latin typeface="Helvetica" pitchFamily="34" charset="0"/>
            </a:endParaRPr>
          </a:p>
        </p:txBody>
      </p:sp>
    </p:spTree>
    <p:custDataLst>
      <p:tags r:id="rId1"/>
    </p:custDataLst>
    <p:extLst>
      <p:ext uri="{BB962C8B-B14F-4D97-AF65-F5344CB8AC3E}">
        <p14:creationId xmlns:p14="http://schemas.microsoft.com/office/powerpoint/2010/main" val="269079741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5056" y="1143000"/>
            <a:ext cx="5873724" cy="584775"/>
          </a:xfrm>
          <a:prstGeom prst="rect">
            <a:avLst/>
          </a:prstGeom>
          <a:noFill/>
        </p:spPr>
        <p:txBody>
          <a:bodyPr wrap="none" rtlCol="0">
            <a:spAutoFit/>
          </a:bodyPr>
          <a:lstStyle/>
          <a:p>
            <a:r>
              <a:rPr kumimoji="1" lang="ja-JP" altLang="en-US" sz="3200" dirty="0" smtClean="0"/>
              <a:t>治療で必要な方向性（治療戦略）</a:t>
            </a:r>
            <a:endParaRPr kumimoji="1" lang="ja-JP" altLang="en-US" sz="3200" dirty="0"/>
          </a:p>
        </p:txBody>
      </p:sp>
      <p:sp>
        <p:nvSpPr>
          <p:cNvPr id="3" name="テキスト ボックス 2"/>
          <p:cNvSpPr txBox="1"/>
          <p:nvPr/>
        </p:nvSpPr>
        <p:spPr>
          <a:xfrm>
            <a:off x="647700" y="4186147"/>
            <a:ext cx="8496299" cy="2308324"/>
          </a:xfrm>
          <a:prstGeom prst="rect">
            <a:avLst/>
          </a:prstGeom>
          <a:noFill/>
        </p:spPr>
        <p:txBody>
          <a:bodyPr wrap="square" rtlCol="0">
            <a:spAutoFit/>
          </a:bodyPr>
          <a:lstStyle/>
          <a:p>
            <a:pPr marL="285750" indent="-285750">
              <a:buFont typeface="Wingdings" pitchFamily="2" charset="2"/>
              <a:buChar char="Ø"/>
            </a:pPr>
            <a:r>
              <a:rPr lang="ja-JP" altLang="en-US" sz="2400" dirty="0" smtClean="0"/>
              <a:t>血糖正常化によりインスリン産生負荷を軽減。</a:t>
            </a:r>
            <a:endParaRPr lang="en-US" altLang="ja-JP" sz="2400" dirty="0" smtClean="0"/>
          </a:p>
          <a:p>
            <a:pPr marL="285750" indent="-285750">
              <a:buFont typeface="Wingdings" pitchFamily="2" charset="2"/>
              <a:buChar char="Ø"/>
            </a:pPr>
            <a:r>
              <a:rPr lang="ja-JP" altLang="en-US" sz="2400" dirty="0" smtClean="0"/>
              <a:t>インスリン投与によるインスリン産生負荷の軽減。</a:t>
            </a:r>
            <a:endParaRPr lang="en-US" altLang="ja-JP" sz="2400" dirty="0" smtClean="0"/>
          </a:p>
          <a:p>
            <a:pPr marL="285750" indent="-285750">
              <a:buFont typeface="Wingdings" pitchFamily="2" charset="2"/>
              <a:buChar char="Ø"/>
            </a:pPr>
            <a:r>
              <a:rPr lang="ja-JP" altLang="en-US" sz="2400" dirty="0" smtClean="0"/>
              <a:t>インスリン感受性の改善（食事、運動など生活習慣改善や薬物）により</a:t>
            </a:r>
            <a:r>
              <a:rPr lang="ja-JP" altLang="en-US" sz="2400" dirty="0"/>
              <a:t>インスリン産生負荷の軽減</a:t>
            </a:r>
            <a:r>
              <a:rPr lang="ja-JP" altLang="en-US" sz="2400" dirty="0" smtClean="0"/>
              <a:t>。</a:t>
            </a:r>
            <a:endParaRPr lang="en-US" altLang="ja-JP" sz="2400" dirty="0" smtClean="0"/>
          </a:p>
          <a:p>
            <a:endParaRPr lang="en-US" altLang="ja-JP" sz="2400" dirty="0" smtClean="0"/>
          </a:p>
          <a:p>
            <a:pPr marL="285750" indent="-285750">
              <a:buFont typeface="Wingdings" pitchFamily="2" charset="2"/>
              <a:buChar char="Ø"/>
            </a:pPr>
            <a:r>
              <a:rPr lang="ja-JP" altLang="en-US" sz="2400" dirty="0" smtClean="0"/>
              <a:t>膵</a:t>
            </a:r>
            <a:r>
              <a:rPr lang="en-US" altLang="ja-JP" sz="2400" dirty="0" smtClean="0"/>
              <a:t>β</a:t>
            </a:r>
            <a:r>
              <a:rPr lang="ja-JP" altLang="en-US" sz="2400" dirty="0" smtClean="0"/>
              <a:t>細胞の活性化や増殖の可能性のある介入　？</a:t>
            </a:r>
            <a:endParaRPr lang="en-US" altLang="ja-JP" sz="2400" dirty="0" smtClean="0"/>
          </a:p>
        </p:txBody>
      </p:sp>
      <p:sp>
        <p:nvSpPr>
          <p:cNvPr id="4" name="正方形/長方形 3"/>
          <p:cNvSpPr/>
          <p:nvPr/>
        </p:nvSpPr>
        <p:spPr>
          <a:xfrm>
            <a:off x="659192" y="1727775"/>
            <a:ext cx="8484807" cy="1569660"/>
          </a:xfrm>
          <a:prstGeom prst="rect">
            <a:avLst/>
          </a:prstGeom>
        </p:spPr>
        <p:txBody>
          <a:bodyPr wrap="square">
            <a:spAutoFit/>
          </a:bodyPr>
          <a:lstStyle/>
          <a:p>
            <a:pPr marL="342900" indent="-342900">
              <a:buFont typeface="Wingdings" pitchFamily="2" charset="2"/>
              <a:buChar char="l"/>
            </a:pPr>
            <a:r>
              <a:rPr lang="ja-JP" altLang="en-US" sz="2400" dirty="0" smtClean="0"/>
              <a:t>なるべく早期より残存膵</a:t>
            </a:r>
            <a:r>
              <a:rPr lang="en-US" altLang="ja-JP" sz="2400" dirty="0"/>
              <a:t>β</a:t>
            </a:r>
            <a:r>
              <a:rPr lang="ja-JP" altLang="en-US" sz="2400" dirty="0"/>
              <a:t>細胞の</a:t>
            </a:r>
            <a:r>
              <a:rPr lang="ja-JP" altLang="en-US" sz="2400" dirty="0" smtClean="0"/>
              <a:t>疲弊防ぎ</a:t>
            </a:r>
            <a:r>
              <a:rPr lang="ja-JP" altLang="en-US" sz="2400" dirty="0"/>
              <a:t>機能を回復させる</a:t>
            </a:r>
            <a:r>
              <a:rPr lang="ja-JP" altLang="en-US" sz="2400" dirty="0" smtClean="0"/>
              <a:t>。</a:t>
            </a:r>
            <a:endParaRPr lang="en-US" altLang="ja-JP" sz="2400" dirty="0"/>
          </a:p>
          <a:p>
            <a:pPr marL="342900" indent="-342900">
              <a:buFont typeface="Wingdings" pitchFamily="2" charset="2"/>
              <a:buChar char="l"/>
            </a:pPr>
            <a:r>
              <a:rPr lang="ja-JP" altLang="en-US" sz="2400" dirty="0" smtClean="0"/>
              <a:t>なるべく早期より残存膵</a:t>
            </a:r>
            <a:r>
              <a:rPr lang="en-US" altLang="ja-JP" sz="2400" dirty="0"/>
              <a:t>β</a:t>
            </a:r>
            <a:r>
              <a:rPr lang="ja-JP" altLang="en-US" sz="2400" dirty="0"/>
              <a:t>細胞</a:t>
            </a:r>
            <a:r>
              <a:rPr lang="ja-JP" altLang="en-US" sz="2400" dirty="0" smtClean="0"/>
              <a:t>の破壊を防ぐ。</a:t>
            </a:r>
            <a:endParaRPr lang="en-US" altLang="ja-JP" sz="2400" dirty="0" smtClean="0"/>
          </a:p>
          <a:p>
            <a:pPr marL="342900" indent="-342900">
              <a:buFont typeface="Wingdings" pitchFamily="2" charset="2"/>
              <a:buChar char="l"/>
            </a:pPr>
            <a:endParaRPr lang="en-US" altLang="ja-JP" sz="2400" dirty="0"/>
          </a:p>
          <a:p>
            <a:pPr marL="342900" indent="-342900">
              <a:buFont typeface="Wingdings" pitchFamily="2" charset="2"/>
              <a:buChar char="l"/>
            </a:pPr>
            <a:r>
              <a:rPr lang="ja-JP" altLang="en-US" sz="2400" dirty="0" smtClean="0"/>
              <a:t>膵</a:t>
            </a:r>
            <a:r>
              <a:rPr lang="en-US" altLang="ja-JP" sz="2400" dirty="0" smtClean="0"/>
              <a:t>β</a:t>
            </a:r>
            <a:r>
              <a:rPr lang="ja-JP" altLang="en-US" sz="2400" dirty="0" smtClean="0"/>
              <a:t>細胞の機能を亢進させたり、数を増やす</a:t>
            </a:r>
            <a:r>
              <a:rPr lang="ja-JP" altLang="en-US" sz="2400" dirty="0" err="1" smtClean="0"/>
              <a:t>。？</a:t>
            </a:r>
            <a:endParaRPr lang="en-US" altLang="ja-JP" sz="2400" dirty="0"/>
          </a:p>
        </p:txBody>
      </p:sp>
      <p:sp>
        <p:nvSpPr>
          <p:cNvPr id="5" name="正方形/長方形 4"/>
          <p:cNvSpPr/>
          <p:nvPr/>
        </p:nvSpPr>
        <p:spPr>
          <a:xfrm>
            <a:off x="475056" y="3448257"/>
            <a:ext cx="4540025" cy="584775"/>
          </a:xfrm>
          <a:prstGeom prst="rect">
            <a:avLst/>
          </a:prstGeom>
        </p:spPr>
        <p:txBody>
          <a:bodyPr wrap="none">
            <a:spAutoFit/>
          </a:bodyPr>
          <a:lstStyle/>
          <a:p>
            <a:r>
              <a:rPr lang="ja-JP" altLang="en-US" sz="3200" dirty="0"/>
              <a:t>有効な</a:t>
            </a:r>
            <a:r>
              <a:rPr lang="ja-JP" altLang="en-US" sz="3200" dirty="0" smtClean="0"/>
              <a:t>手段　（治療介入）</a:t>
            </a:r>
            <a:endParaRPr lang="en-US" altLang="ja-JP" sz="3200" dirty="0"/>
          </a:p>
        </p:txBody>
      </p:sp>
      <p:sp>
        <p:nvSpPr>
          <p:cNvPr id="6" name="テキスト ボックス 5"/>
          <p:cNvSpPr txBox="1"/>
          <p:nvPr/>
        </p:nvSpPr>
        <p:spPr>
          <a:xfrm>
            <a:off x="2931166" y="333375"/>
            <a:ext cx="3281668" cy="646331"/>
          </a:xfrm>
          <a:prstGeom prst="rect">
            <a:avLst/>
          </a:prstGeom>
          <a:noFill/>
        </p:spPr>
        <p:txBody>
          <a:bodyPr wrap="none" rtlCol="0">
            <a:spAutoFit/>
          </a:bodyPr>
          <a:lstStyle/>
          <a:p>
            <a:pPr algn="ctr"/>
            <a:r>
              <a:rPr kumimoji="1" lang="ja-JP" altLang="en-US" sz="3600" dirty="0" smtClean="0"/>
              <a:t>２型糖尿病治療</a:t>
            </a:r>
            <a:endParaRPr kumimoji="1" lang="ja-JP" altLang="en-US" sz="3600" dirty="0"/>
          </a:p>
        </p:txBody>
      </p:sp>
    </p:spTree>
    <p:extLst>
      <p:ext uri="{BB962C8B-B14F-4D97-AF65-F5344CB8AC3E}">
        <p14:creationId xmlns:p14="http://schemas.microsoft.com/office/powerpoint/2010/main" val="9732948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0525" y="494349"/>
            <a:ext cx="8677275" cy="3785652"/>
          </a:xfrm>
          <a:prstGeom prst="rect">
            <a:avLst/>
          </a:prstGeom>
        </p:spPr>
        <p:txBody>
          <a:bodyPr wrap="square">
            <a:spAutoFit/>
          </a:bodyPr>
          <a:lstStyle/>
          <a:p>
            <a:r>
              <a:rPr lang="en-US" altLang="ja-JP" sz="2000" dirty="0">
                <a:solidFill>
                  <a:srgbClr val="000000"/>
                </a:solidFill>
              </a:rPr>
              <a:t>A.</a:t>
            </a:r>
            <a:r>
              <a:rPr lang="ja-JP" altLang="ja-JP" sz="2000" dirty="0">
                <a:solidFill>
                  <a:srgbClr val="000000"/>
                </a:solidFill>
              </a:rPr>
              <a:t>遺伝因子として遺伝子異常が同定されたもの</a:t>
            </a:r>
          </a:p>
          <a:p>
            <a:r>
              <a:rPr lang="ja-JP" altLang="ja-JP" sz="2000" dirty="0">
                <a:solidFill>
                  <a:srgbClr val="000000"/>
                </a:solidFill>
              </a:rPr>
              <a:t>①膵β細胞機能にかかわる遺伝子異常</a:t>
            </a:r>
          </a:p>
          <a:p>
            <a:r>
              <a:rPr lang="ja-JP" altLang="ja-JP" sz="2000" dirty="0">
                <a:solidFill>
                  <a:srgbClr val="000000"/>
                </a:solidFill>
              </a:rPr>
              <a:t>②インスリン作用の伝達機構にかかわる遺伝子</a:t>
            </a:r>
            <a:r>
              <a:rPr lang="ja-JP" altLang="ja-JP" sz="2000" dirty="0" smtClean="0">
                <a:solidFill>
                  <a:srgbClr val="000000"/>
                </a:solidFill>
              </a:rPr>
              <a:t>異常</a:t>
            </a:r>
            <a:endParaRPr lang="en-US" altLang="ja-JP" sz="2000" dirty="0" smtClean="0">
              <a:solidFill>
                <a:srgbClr val="000000"/>
              </a:solidFill>
            </a:endParaRPr>
          </a:p>
          <a:p>
            <a:endParaRPr lang="ja-JP" altLang="ja-JP" sz="2000" dirty="0">
              <a:solidFill>
                <a:srgbClr val="000000"/>
              </a:solidFill>
            </a:endParaRPr>
          </a:p>
          <a:p>
            <a:r>
              <a:rPr lang="en-US" altLang="ja-JP" sz="2000" dirty="0">
                <a:solidFill>
                  <a:srgbClr val="000000"/>
                </a:solidFill>
              </a:rPr>
              <a:t>B.</a:t>
            </a:r>
            <a:r>
              <a:rPr lang="ja-JP" altLang="ja-JP" sz="2000" dirty="0">
                <a:solidFill>
                  <a:srgbClr val="000000"/>
                </a:solidFill>
              </a:rPr>
              <a:t>他の疾患、条件に伴うもの</a:t>
            </a:r>
          </a:p>
          <a:p>
            <a:r>
              <a:rPr lang="ja-JP" altLang="ja-JP" sz="2000" dirty="0">
                <a:solidFill>
                  <a:srgbClr val="000000"/>
                </a:solidFill>
              </a:rPr>
              <a:t>①膵外分泌疾患</a:t>
            </a:r>
          </a:p>
          <a:p>
            <a:r>
              <a:rPr lang="ja-JP" altLang="ja-JP" sz="2000" dirty="0">
                <a:solidFill>
                  <a:srgbClr val="000000"/>
                </a:solidFill>
              </a:rPr>
              <a:t>②内分泌疾患</a:t>
            </a:r>
          </a:p>
          <a:p>
            <a:r>
              <a:rPr lang="ja-JP" altLang="ja-JP" sz="2000" dirty="0">
                <a:solidFill>
                  <a:srgbClr val="000000"/>
                </a:solidFill>
              </a:rPr>
              <a:t>③肝疾患</a:t>
            </a:r>
          </a:p>
          <a:p>
            <a:r>
              <a:rPr lang="ja-JP" altLang="ja-JP" sz="2000" dirty="0">
                <a:solidFill>
                  <a:srgbClr val="000000"/>
                </a:solidFill>
              </a:rPr>
              <a:t>④薬剤や化学物質によるもの</a:t>
            </a:r>
          </a:p>
          <a:p>
            <a:r>
              <a:rPr lang="ja-JP" altLang="ja-JP" sz="2000" dirty="0">
                <a:solidFill>
                  <a:srgbClr val="000000"/>
                </a:solidFill>
              </a:rPr>
              <a:t>⑤感染症</a:t>
            </a:r>
          </a:p>
          <a:p>
            <a:r>
              <a:rPr lang="ja-JP" altLang="ja-JP" sz="2000" dirty="0">
                <a:solidFill>
                  <a:srgbClr val="000000"/>
                </a:solidFill>
              </a:rPr>
              <a:t>⑥免疫機序によるまれな病態</a:t>
            </a:r>
          </a:p>
          <a:p>
            <a:r>
              <a:rPr lang="ja-JP" altLang="ja-JP" sz="2000" dirty="0">
                <a:solidFill>
                  <a:srgbClr val="000000"/>
                </a:solidFill>
              </a:rPr>
              <a:t>⑦その他の遺伝的症候群で糖尿病を伴うことの多いもの</a:t>
            </a:r>
          </a:p>
        </p:txBody>
      </p:sp>
      <p:sp>
        <p:nvSpPr>
          <p:cNvPr id="3" name="正方形/長方形 2"/>
          <p:cNvSpPr/>
          <p:nvPr/>
        </p:nvSpPr>
        <p:spPr>
          <a:xfrm>
            <a:off x="0" y="-6637"/>
            <a:ext cx="9144000" cy="461665"/>
          </a:xfrm>
          <a:prstGeom prst="rect">
            <a:avLst/>
          </a:prstGeom>
        </p:spPr>
        <p:txBody>
          <a:bodyPr wrap="square">
            <a:spAutoFit/>
          </a:bodyPr>
          <a:lstStyle/>
          <a:p>
            <a:r>
              <a:rPr lang="ja-JP" altLang="ja-JP" sz="2400" dirty="0">
                <a:solidFill>
                  <a:srgbClr val="7030A0"/>
                </a:solidFill>
              </a:rPr>
              <a:t>その他の糖尿病　膵臓を手術で摘出したなど原因が特定されるもの</a:t>
            </a:r>
          </a:p>
        </p:txBody>
      </p:sp>
      <p:sp>
        <p:nvSpPr>
          <p:cNvPr id="4" name="正方形/長方形 3"/>
          <p:cNvSpPr/>
          <p:nvPr/>
        </p:nvSpPr>
        <p:spPr>
          <a:xfrm>
            <a:off x="523875" y="4231005"/>
            <a:ext cx="8591550" cy="2246769"/>
          </a:xfrm>
          <a:prstGeom prst="rect">
            <a:avLst/>
          </a:prstGeom>
          <a:ln>
            <a:solidFill>
              <a:schemeClr val="bg2">
                <a:lumMod val="75000"/>
              </a:schemeClr>
            </a:solidFill>
          </a:ln>
        </p:spPr>
        <p:txBody>
          <a:bodyPr wrap="square">
            <a:spAutoFit/>
          </a:bodyPr>
          <a:lstStyle/>
          <a:p>
            <a:r>
              <a:rPr lang="ja-JP" altLang="ja-JP" sz="2000" b="0" dirty="0">
                <a:solidFill>
                  <a:srgbClr val="000000"/>
                </a:solidFill>
              </a:rPr>
              <a:t>内分泌</a:t>
            </a:r>
            <a:r>
              <a:rPr lang="ja-JP" altLang="ja-JP" sz="2000" b="0" dirty="0" smtClean="0">
                <a:solidFill>
                  <a:srgbClr val="000000"/>
                </a:solidFill>
              </a:rPr>
              <a:t>疾患</a:t>
            </a:r>
            <a:r>
              <a:rPr lang="en-US" altLang="ja-JP" sz="2000" b="0" dirty="0" smtClean="0">
                <a:solidFill>
                  <a:srgbClr val="000000"/>
                </a:solidFill>
              </a:rPr>
              <a:t>: </a:t>
            </a:r>
            <a:r>
              <a:rPr lang="ja-JP" altLang="ja-JP" sz="2000" b="0" dirty="0" smtClean="0">
                <a:solidFill>
                  <a:srgbClr val="000000"/>
                </a:solidFill>
              </a:rPr>
              <a:t>グルカゴン</a:t>
            </a:r>
            <a:r>
              <a:rPr lang="ja-JP" altLang="ja-JP" sz="2000" b="0" dirty="0">
                <a:solidFill>
                  <a:srgbClr val="000000"/>
                </a:solidFill>
              </a:rPr>
              <a:t>を異常分泌するグルカゴン産生腫瘍、 糖質コルチコイド作用が異常増加するクッシング症候群、原発性アルドステロン症、アドレナリンを異常分泌する褐色細胞腫、成長ホルモンを異常分泌する成長ホルモン産生腫瘍（先端巨大症</a:t>
            </a:r>
            <a:r>
              <a:rPr lang="ja-JP" altLang="ja-JP" sz="2000" b="0" dirty="0" smtClean="0">
                <a:solidFill>
                  <a:srgbClr val="000000"/>
                </a:solidFill>
              </a:rPr>
              <a:t>）</a:t>
            </a:r>
            <a:endParaRPr lang="en-US" altLang="ja-JP" sz="2000" b="0" dirty="0" smtClean="0">
              <a:solidFill>
                <a:srgbClr val="000000"/>
              </a:solidFill>
            </a:endParaRPr>
          </a:p>
          <a:p>
            <a:r>
              <a:rPr lang="ja-JP" altLang="ja-JP" sz="2000" b="0" dirty="0" smtClean="0">
                <a:solidFill>
                  <a:srgbClr val="000000"/>
                </a:solidFill>
              </a:rPr>
              <a:t>消化管</a:t>
            </a:r>
            <a:r>
              <a:rPr lang="ja-JP" altLang="ja-JP" sz="2000" b="0" dirty="0">
                <a:solidFill>
                  <a:srgbClr val="000000"/>
                </a:solidFill>
              </a:rPr>
              <a:t>肝臓</a:t>
            </a:r>
            <a:r>
              <a:rPr lang="ja-JP" altLang="ja-JP" sz="2000" b="0" dirty="0" smtClean="0">
                <a:solidFill>
                  <a:srgbClr val="000000"/>
                </a:solidFill>
              </a:rPr>
              <a:t>疾患</a:t>
            </a:r>
            <a:r>
              <a:rPr lang="en-US" altLang="ja-JP" sz="2000" b="0" dirty="0" smtClean="0">
                <a:solidFill>
                  <a:srgbClr val="000000"/>
                </a:solidFill>
              </a:rPr>
              <a:t>: </a:t>
            </a:r>
            <a:r>
              <a:rPr lang="ja-JP" altLang="ja-JP" sz="2000" b="0" dirty="0" smtClean="0">
                <a:solidFill>
                  <a:srgbClr val="000000"/>
                </a:solidFill>
              </a:rPr>
              <a:t>肝</a:t>
            </a:r>
            <a:r>
              <a:rPr lang="ja-JP" altLang="ja-JP" sz="2000" b="0" dirty="0">
                <a:solidFill>
                  <a:srgbClr val="000000"/>
                </a:solidFill>
              </a:rPr>
              <a:t>硬変、慢性膵炎、ヘモクロマトーシス、膵</a:t>
            </a:r>
            <a:r>
              <a:rPr lang="ja-JP" altLang="ja-JP" sz="2000" b="0" dirty="0" smtClean="0">
                <a:solidFill>
                  <a:srgbClr val="000000"/>
                </a:solidFill>
              </a:rPr>
              <a:t>癌</a:t>
            </a:r>
            <a:endParaRPr lang="en-US" altLang="ja-JP" sz="2000" b="0" dirty="0">
              <a:solidFill>
                <a:srgbClr val="000000"/>
              </a:solidFill>
            </a:endParaRPr>
          </a:p>
          <a:p>
            <a:r>
              <a:rPr lang="ja-JP" altLang="en-US" sz="2000" b="0" dirty="0" smtClean="0">
                <a:solidFill>
                  <a:srgbClr val="000000"/>
                </a:solidFill>
              </a:rPr>
              <a:t>その他： </a:t>
            </a:r>
            <a:r>
              <a:rPr lang="ja-JP" altLang="ja-JP" sz="2000" b="0" dirty="0" smtClean="0">
                <a:solidFill>
                  <a:srgbClr val="000000"/>
                </a:solidFill>
              </a:rPr>
              <a:t>筋</a:t>
            </a:r>
            <a:r>
              <a:rPr lang="ja-JP" altLang="ja-JP" sz="2000" b="0" dirty="0">
                <a:solidFill>
                  <a:srgbClr val="000000"/>
                </a:solidFill>
              </a:rPr>
              <a:t>緊張性</a:t>
            </a:r>
            <a:r>
              <a:rPr lang="ja-JP" altLang="ja-JP" sz="2000" b="0" dirty="0" smtClean="0">
                <a:solidFill>
                  <a:srgbClr val="000000"/>
                </a:solidFill>
              </a:rPr>
              <a:t>ジストロフィー</a:t>
            </a:r>
            <a:r>
              <a:rPr lang="en-US" altLang="ja-JP" sz="2000" b="0" dirty="0" smtClean="0">
                <a:solidFill>
                  <a:srgbClr val="000000"/>
                </a:solidFill>
              </a:rPr>
              <a:t>, Werner</a:t>
            </a:r>
            <a:r>
              <a:rPr lang="ja-JP" altLang="ja-JP" sz="2000" b="0" dirty="0" smtClean="0">
                <a:solidFill>
                  <a:srgbClr val="000000"/>
                </a:solidFill>
              </a:rPr>
              <a:t>症候群</a:t>
            </a:r>
            <a:endParaRPr lang="ja-JP" altLang="ja-JP" sz="2000" b="0" dirty="0">
              <a:solidFill>
                <a:srgbClr val="000000"/>
              </a:solidFill>
            </a:endParaRPr>
          </a:p>
          <a:p>
            <a:r>
              <a:rPr lang="ja-JP" altLang="ja-JP" sz="2000" b="0" dirty="0" smtClean="0">
                <a:solidFill>
                  <a:srgbClr val="000000"/>
                </a:solidFill>
              </a:rPr>
              <a:t>薬剤性</a:t>
            </a:r>
            <a:r>
              <a:rPr lang="en-US" altLang="ja-JP" sz="2000" b="0" dirty="0" smtClean="0">
                <a:solidFill>
                  <a:srgbClr val="000000"/>
                </a:solidFill>
              </a:rPr>
              <a:t>: </a:t>
            </a:r>
            <a:r>
              <a:rPr lang="ja-JP" altLang="ja-JP" sz="2000" b="0" dirty="0" smtClean="0">
                <a:solidFill>
                  <a:srgbClr val="000000"/>
                </a:solidFill>
              </a:rPr>
              <a:t>サイアザイド</a:t>
            </a:r>
            <a:r>
              <a:rPr lang="ja-JP" altLang="ja-JP" sz="2000" b="0" dirty="0">
                <a:solidFill>
                  <a:srgbClr val="000000"/>
                </a:solidFill>
              </a:rPr>
              <a:t>系利尿薬、フェニトイン、糖質コルチコイド（ステロイド）</a:t>
            </a:r>
            <a:r>
              <a:rPr lang="ja-JP" altLang="ja-JP" sz="2000" b="0" dirty="0" smtClean="0">
                <a:solidFill>
                  <a:srgbClr val="000000"/>
                </a:solidFill>
              </a:rPr>
              <a:t>など</a:t>
            </a:r>
            <a:endParaRPr lang="ja-JP" altLang="ja-JP" sz="2000" b="0" dirty="0">
              <a:solidFill>
                <a:srgbClr val="000000"/>
              </a:solidFill>
            </a:endParaRPr>
          </a:p>
        </p:txBody>
      </p:sp>
    </p:spTree>
    <p:extLst>
      <p:ext uri="{BB962C8B-B14F-4D97-AF65-F5344CB8AC3E}">
        <p14:creationId xmlns:p14="http://schemas.microsoft.com/office/powerpoint/2010/main" val="33610248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71475" y="676781"/>
            <a:ext cx="8772525" cy="4524315"/>
          </a:xfrm>
          <a:prstGeom prst="rect">
            <a:avLst/>
          </a:prstGeom>
        </p:spPr>
        <p:txBody>
          <a:bodyPr wrap="square">
            <a:spAutoFit/>
          </a:bodyPr>
          <a:lstStyle/>
          <a:p>
            <a:r>
              <a:rPr lang="ja-JP" altLang="ja-JP" sz="2400" dirty="0">
                <a:solidFill>
                  <a:srgbClr val="000000"/>
                </a:solidFill>
              </a:rPr>
              <a:t>糖尿病が妊娠前から存在している場合を「糖尿病合併妊娠」と言う</a:t>
            </a:r>
            <a:r>
              <a:rPr lang="ja-JP" altLang="ja-JP" sz="2400" dirty="0" smtClean="0">
                <a:solidFill>
                  <a:srgbClr val="000000"/>
                </a:solidFill>
              </a:rPr>
              <a:t>。</a:t>
            </a:r>
            <a:endParaRPr lang="ja-JP" altLang="en-US" sz="2400" dirty="0" smtClean="0">
              <a:solidFill>
                <a:srgbClr val="000000"/>
              </a:solidFill>
            </a:endParaRPr>
          </a:p>
          <a:p>
            <a:r>
              <a:rPr lang="ja-JP" altLang="en-US" sz="2400" dirty="0" smtClean="0">
                <a:solidFill>
                  <a:srgbClr val="000000"/>
                </a:solidFill>
              </a:rPr>
              <a:t>　　　（妊娠糖尿病ではない）</a:t>
            </a:r>
            <a:endParaRPr lang="ja-JP" altLang="en-US" sz="2400" dirty="0">
              <a:solidFill>
                <a:srgbClr val="000000"/>
              </a:solidFill>
            </a:endParaRPr>
          </a:p>
          <a:p>
            <a:endParaRPr lang="en-US" altLang="ja-JP" sz="2400" dirty="0" smtClean="0">
              <a:solidFill>
                <a:srgbClr val="000000"/>
              </a:solidFill>
            </a:endParaRPr>
          </a:p>
          <a:p>
            <a:r>
              <a:rPr lang="ja-JP" altLang="ja-JP" sz="2400" dirty="0" smtClean="0">
                <a:solidFill>
                  <a:srgbClr val="000000"/>
                </a:solidFill>
              </a:rPr>
              <a:t>一般</a:t>
            </a:r>
            <a:r>
              <a:rPr lang="ja-JP" altLang="ja-JP" sz="2400" dirty="0">
                <a:solidFill>
                  <a:srgbClr val="000000"/>
                </a:solidFill>
              </a:rPr>
              <a:t>の後述の糖尿病診断基準で、妊娠してはじめて糖尿病と判明した場合には「妊娠時に診断された糖尿病」とする。それ以外で「妊娠糖尿病」という用語を用いるのは次の基準を満たす場合である。</a:t>
            </a:r>
          </a:p>
          <a:p>
            <a:r>
              <a:rPr lang="en-US" altLang="ja-JP" sz="2400" dirty="0">
                <a:solidFill>
                  <a:srgbClr val="000000"/>
                </a:solidFill>
              </a:rPr>
              <a:t> </a:t>
            </a:r>
            <a:endParaRPr lang="ja-JP" altLang="ja-JP" sz="2400" dirty="0">
              <a:solidFill>
                <a:srgbClr val="000000"/>
              </a:solidFill>
            </a:endParaRPr>
          </a:p>
          <a:p>
            <a:r>
              <a:rPr lang="en-US" altLang="ja-JP" sz="2400" dirty="0">
                <a:solidFill>
                  <a:srgbClr val="000000"/>
                </a:solidFill>
              </a:rPr>
              <a:t>75g</a:t>
            </a:r>
            <a:r>
              <a:rPr lang="ja-JP" altLang="ja-JP" sz="2400" dirty="0">
                <a:solidFill>
                  <a:srgbClr val="000000"/>
                </a:solidFill>
              </a:rPr>
              <a:t>ブドウ糖負荷試験</a:t>
            </a:r>
          </a:p>
          <a:p>
            <a:r>
              <a:rPr lang="ja-JP" altLang="ja-JP" sz="2400" dirty="0">
                <a:solidFill>
                  <a:srgbClr val="000000"/>
                </a:solidFill>
              </a:rPr>
              <a:t>　空腹時血糖値≧　</a:t>
            </a:r>
            <a:r>
              <a:rPr lang="en-US" altLang="ja-JP" sz="2400" dirty="0">
                <a:solidFill>
                  <a:srgbClr val="000000"/>
                </a:solidFill>
              </a:rPr>
              <a:t>92mg/dl</a:t>
            </a:r>
            <a:endParaRPr lang="ja-JP" altLang="ja-JP" sz="2400" dirty="0">
              <a:solidFill>
                <a:srgbClr val="000000"/>
              </a:solidFill>
            </a:endParaRPr>
          </a:p>
          <a:p>
            <a:r>
              <a:rPr lang="ja-JP" altLang="ja-JP" sz="2400" dirty="0">
                <a:solidFill>
                  <a:srgbClr val="000000"/>
                </a:solidFill>
              </a:rPr>
              <a:t>　負荷後１時間値≧　</a:t>
            </a:r>
            <a:r>
              <a:rPr lang="en-US" altLang="ja-JP" sz="2400" dirty="0">
                <a:solidFill>
                  <a:srgbClr val="000000"/>
                </a:solidFill>
              </a:rPr>
              <a:t>180mg/dl</a:t>
            </a:r>
            <a:endParaRPr lang="ja-JP" altLang="ja-JP" sz="2400" dirty="0">
              <a:solidFill>
                <a:srgbClr val="000000"/>
              </a:solidFill>
            </a:endParaRPr>
          </a:p>
          <a:p>
            <a:r>
              <a:rPr lang="ja-JP" altLang="ja-JP" sz="2400" dirty="0">
                <a:solidFill>
                  <a:srgbClr val="000000"/>
                </a:solidFill>
              </a:rPr>
              <a:t>　負荷後２時間値≧</a:t>
            </a:r>
            <a:r>
              <a:rPr lang="en-US" altLang="ja-JP" sz="2400" dirty="0">
                <a:solidFill>
                  <a:srgbClr val="000000"/>
                </a:solidFill>
              </a:rPr>
              <a:t>153mg/dl</a:t>
            </a:r>
            <a:endParaRPr lang="ja-JP" altLang="ja-JP" sz="2400" dirty="0">
              <a:solidFill>
                <a:srgbClr val="000000"/>
              </a:solidFill>
            </a:endParaRPr>
          </a:p>
          <a:p>
            <a:r>
              <a:rPr lang="ja-JP" altLang="ja-JP" sz="2400" dirty="0">
                <a:solidFill>
                  <a:srgbClr val="000000"/>
                </a:solidFill>
              </a:rPr>
              <a:t>どれか上記のうち１つを満たしたもの。</a:t>
            </a:r>
          </a:p>
        </p:txBody>
      </p:sp>
      <p:sp>
        <p:nvSpPr>
          <p:cNvPr id="5" name="正方形/長方形 4"/>
          <p:cNvSpPr/>
          <p:nvPr/>
        </p:nvSpPr>
        <p:spPr>
          <a:xfrm>
            <a:off x="0" y="-6637"/>
            <a:ext cx="9144000" cy="461665"/>
          </a:xfrm>
          <a:prstGeom prst="rect">
            <a:avLst/>
          </a:prstGeom>
        </p:spPr>
        <p:txBody>
          <a:bodyPr wrap="square">
            <a:spAutoFit/>
          </a:bodyPr>
          <a:lstStyle/>
          <a:p>
            <a:r>
              <a:rPr lang="ja-JP" altLang="en-US" sz="2400" dirty="0">
                <a:solidFill>
                  <a:srgbClr val="7030A0"/>
                </a:solidFill>
              </a:rPr>
              <a:t>妊娠糖尿病　妊娠前は糖尿病ではないが妊娠後に血糖が上昇</a:t>
            </a:r>
          </a:p>
        </p:txBody>
      </p:sp>
    </p:spTree>
    <p:extLst>
      <p:ext uri="{BB962C8B-B14F-4D97-AF65-F5344CB8AC3E}">
        <p14:creationId xmlns:p14="http://schemas.microsoft.com/office/powerpoint/2010/main" val="6934828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3" name="直線矢印コネクタ 192"/>
          <p:cNvCxnSpPr/>
          <p:nvPr/>
        </p:nvCxnSpPr>
        <p:spPr>
          <a:xfrm rot="5400000">
            <a:off x="6856413" y="5157788"/>
            <a:ext cx="1004887" cy="1587"/>
          </a:xfrm>
          <a:prstGeom prst="straightConnector1">
            <a:avLst/>
          </a:prstGeom>
          <a:ln w="508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95" name="直線矢印コネクタ 194"/>
          <p:cNvCxnSpPr>
            <a:stCxn id="148" idx="2"/>
          </p:cNvCxnSpPr>
          <p:nvPr/>
        </p:nvCxnSpPr>
        <p:spPr>
          <a:xfrm rot="5400000">
            <a:off x="8045450" y="5211763"/>
            <a:ext cx="893763" cy="1587"/>
          </a:xfrm>
          <a:prstGeom prst="straightConnector1">
            <a:avLst/>
          </a:prstGeom>
          <a:ln w="508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8" name="直線矢印コネクタ 207"/>
          <p:cNvCxnSpPr/>
          <p:nvPr/>
        </p:nvCxnSpPr>
        <p:spPr>
          <a:xfrm rot="5400000">
            <a:off x="7612063" y="6205538"/>
            <a:ext cx="350837" cy="1587"/>
          </a:xfrm>
          <a:prstGeom prst="straightConnector1">
            <a:avLst/>
          </a:prstGeom>
          <a:ln w="508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96" name="直線矢印コネクタ 195"/>
          <p:cNvCxnSpPr/>
          <p:nvPr/>
        </p:nvCxnSpPr>
        <p:spPr>
          <a:xfrm rot="5400000">
            <a:off x="3778250" y="6253163"/>
            <a:ext cx="301625" cy="3175"/>
          </a:xfrm>
          <a:prstGeom prst="straightConnector1">
            <a:avLst/>
          </a:prstGeom>
          <a:ln w="508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85" name="直線矢印コネクタ 184"/>
          <p:cNvCxnSpPr/>
          <p:nvPr/>
        </p:nvCxnSpPr>
        <p:spPr>
          <a:xfrm rot="5400000">
            <a:off x="3507582" y="5164931"/>
            <a:ext cx="844550" cy="1587"/>
          </a:xfrm>
          <a:prstGeom prst="straightConnector1">
            <a:avLst/>
          </a:prstGeom>
          <a:ln w="508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90" name="直線矢印コネクタ 189"/>
          <p:cNvCxnSpPr/>
          <p:nvPr/>
        </p:nvCxnSpPr>
        <p:spPr>
          <a:xfrm rot="16200000" flipH="1">
            <a:off x="5072062" y="4854576"/>
            <a:ext cx="428625" cy="0"/>
          </a:xfrm>
          <a:prstGeom prst="straightConnector1">
            <a:avLst/>
          </a:prstGeom>
          <a:ln w="508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91" name="直線矢印コネクタ 190"/>
          <p:cNvCxnSpPr/>
          <p:nvPr/>
        </p:nvCxnSpPr>
        <p:spPr>
          <a:xfrm rot="16200000" flipH="1">
            <a:off x="6143625" y="4854576"/>
            <a:ext cx="428625" cy="0"/>
          </a:xfrm>
          <a:prstGeom prst="straightConnector1">
            <a:avLst/>
          </a:prstGeom>
          <a:ln w="508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83" name="直線矢印コネクタ 182"/>
          <p:cNvCxnSpPr/>
          <p:nvPr/>
        </p:nvCxnSpPr>
        <p:spPr>
          <a:xfrm rot="16200000" flipH="1">
            <a:off x="1571625" y="4854576"/>
            <a:ext cx="428625" cy="0"/>
          </a:xfrm>
          <a:prstGeom prst="straightConnector1">
            <a:avLst/>
          </a:prstGeom>
          <a:ln w="508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84" name="直線矢印コネクタ 183"/>
          <p:cNvCxnSpPr/>
          <p:nvPr/>
        </p:nvCxnSpPr>
        <p:spPr>
          <a:xfrm rot="16200000" flipH="1">
            <a:off x="2643187" y="4854576"/>
            <a:ext cx="428625" cy="0"/>
          </a:xfrm>
          <a:prstGeom prst="straightConnector1">
            <a:avLst/>
          </a:prstGeom>
          <a:ln w="508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81" name="直線矢印コネクタ 180"/>
          <p:cNvCxnSpPr/>
          <p:nvPr/>
        </p:nvCxnSpPr>
        <p:spPr>
          <a:xfrm rot="16200000" flipH="1">
            <a:off x="357187" y="4854576"/>
            <a:ext cx="428625" cy="0"/>
          </a:xfrm>
          <a:prstGeom prst="straightConnector1">
            <a:avLst/>
          </a:prstGeom>
          <a:ln w="508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a:cxnSpLocks noChangeShapeType="1"/>
          </p:cNvCxnSpPr>
          <p:nvPr/>
        </p:nvCxnSpPr>
        <p:spPr bwMode="auto">
          <a:xfrm rot="5400000">
            <a:off x="7466013" y="4029075"/>
            <a:ext cx="214312" cy="1588"/>
          </a:xfrm>
          <a:prstGeom prst="line">
            <a:avLst/>
          </a:prstGeom>
          <a:noFill/>
          <a:ln w="38100">
            <a:solidFill>
              <a:schemeClr val="tx1"/>
            </a:solidFill>
            <a:round/>
            <a:headEnd/>
            <a:tailEnd/>
          </a:ln>
          <a:effectLst>
            <a:outerShdw blurRad="63500" dist="23000" dir="5400000" rotWithShape="0">
              <a:srgbClr val="000000">
                <a:alpha val="34998"/>
              </a:srgbClr>
            </a:outerShdw>
          </a:effectLst>
        </p:spPr>
      </p:cxnSp>
      <p:cxnSp>
        <p:nvCxnSpPr>
          <p:cNvPr id="132" name="直線コネクタ 131"/>
          <p:cNvCxnSpPr>
            <a:cxnSpLocks noChangeShapeType="1"/>
          </p:cNvCxnSpPr>
          <p:nvPr/>
        </p:nvCxnSpPr>
        <p:spPr bwMode="auto">
          <a:xfrm rot="5400000" flipH="1" flipV="1">
            <a:off x="4215607" y="3993356"/>
            <a:ext cx="285750" cy="1587"/>
          </a:xfrm>
          <a:prstGeom prst="line">
            <a:avLst/>
          </a:prstGeom>
          <a:noFill/>
          <a:ln w="38100">
            <a:solidFill>
              <a:schemeClr val="tx1"/>
            </a:solidFill>
            <a:round/>
            <a:headEnd/>
            <a:tailEnd/>
          </a:ln>
          <a:effectLst>
            <a:outerShdw blurRad="63500" dist="23000" dir="5400000" rotWithShape="0">
              <a:srgbClr val="000000">
                <a:alpha val="34998"/>
              </a:srgbClr>
            </a:outerShdw>
          </a:effectLst>
        </p:spPr>
      </p:cxnSp>
      <p:cxnSp>
        <p:nvCxnSpPr>
          <p:cNvPr id="96" name="直線矢印コネクタ 95"/>
          <p:cNvCxnSpPr/>
          <p:nvPr/>
        </p:nvCxnSpPr>
        <p:spPr>
          <a:xfrm rot="16200000" flipH="1">
            <a:off x="1144587" y="2876551"/>
            <a:ext cx="1330325" cy="0"/>
          </a:xfrm>
          <a:prstGeom prst="straightConnector1">
            <a:avLst/>
          </a:prstGeom>
          <a:ln w="508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rot="5400000">
            <a:off x="4036219" y="2193132"/>
            <a:ext cx="642937" cy="0"/>
          </a:xfrm>
          <a:prstGeom prst="straightConnector1">
            <a:avLst/>
          </a:prstGeom>
          <a:ln w="508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rot="5400000">
            <a:off x="4036219" y="3220244"/>
            <a:ext cx="642938" cy="0"/>
          </a:xfrm>
          <a:prstGeom prst="straightConnector1">
            <a:avLst/>
          </a:prstGeom>
          <a:ln w="508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rot="5400000">
            <a:off x="2893219" y="3220244"/>
            <a:ext cx="642938" cy="0"/>
          </a:xfrm>
          <a:prstGeom prst="straightConnector1">
            <a:avLst/>
          </a:prstGeom>
          <a:ln w="508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86" name="角丸四角形 85"/>
          <p:cNvSpPr/>
          <p:nvPr/>
        </p:nvSpPr>
        <p:spPr>
          <a:xfrm>
            <a:off x="500063" y="1555750"/>
            <a:ext cx="2000250" cy="642938"/>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457200" fontAlgn="auto">
              <a:spcBef>
                <a:spcPts val="0"/>
              </a:spcBef>
              <a:spcAft>
                <a:spcPts val="0"/>
              </a:spcAft>
              <a:defRPr/>
            </a:pPr>
            <a:r>
              <a:rPr lang="ja-JP" altLang="en-US" sz="2000" b="0">
                <a:solidFill>
                  <a:srgbClr val="000000"/>
                </a:solidFill>
                <a:latin typeface="HGP創英角ｺﾞｼｯｸUB" pitchFamily="50" charset="-128"/>
                <a:ea typeface="HGP創英角ｺﾞｼｯｸUB" pitchFamily="50" charset="-128"/>
                <a:cs typeface="HGP創英角ｺﾞｼｯｸUB" pitchFamily="50" charset="-128"/>
              </a:rPr>
              <a:t>血糖値と</a:t>
            </a:r>
            <a:r>
              <a:rPr lang="en-US" altLang="ja-JP" sz="2000" b="0">
                <a:solidFill>
                  <a:srgbClr val="000000"/>
                </a:solidFill>
                <a:latin typeface="HGP創英角ｺﾞｼｯｸUB" pitchFamily="50" charset="-128"/>
                <a:ea typeface="HGP創英角ｺﾞｼｯｸUB" pitchFamily="50" charset="-128"/>
                <a:cs typeface="HGP創英角ｺﾞｼｯｸUB" pitchFamily="50" charset="-128"/>
              </a:rPr>
              <a:t>HbA1c</a:t>
            </a:r>
          </a:p>
          <a:p>
            <a:pPr algn="ctr" defTabSz="457200" fontAlgn="auto">
              <a:spcBef>
                <a:spcPts val="0"/>
              </a:spcBef>
              <a:spcAft>
                <a:spcPts val="0"/>
              </a:spcAft>
              <a:defRPr/>
            </a:pPr>
            <a:r>
              <a:rPr lang="ja-JP" altLang="en-US" sz="2000" b="0">
                <a:solidFill>
                  <a:srgbClr val="000000"/>
                </a:solidFill>
                <a:latin typeface="HGP創英角ｺﾞｼｯｸUB" pitchFamily="50" charset="-128"/>
                <a:ea typeface="HGP創英角ｺﾞｼｯｸUB" pitchFamily="50" charset="-128"/>
                <a:cs typeface="HGP創英角ｺﾞｼｯｸUB" pitchFamily="50" charset="-128"/>
              </a:rPr>
              <a:t>ともに糖尿病型</a:t>
            </a:r>
            <a:endParaRPr lang="en-US" altLang="ja-JP" sz="2000" b="0">
              <a:solidFill>
                <a:srgbClr val="000000"/>
              </a:solidFill>
              <a:latin typeface="HGP創英角ｺﾞｼｯｸUB" pitchFamily="50" charset="-128"/>
              <a:ea typeface="HGP創英角ｺﾞｼｯｸUB" pitchFamily="50" charset="-128"/>
              <a:cs typeface="HGP創英角ｺﾞｼｯｸUB" pitchFamily="50" charset="-128"/>
            </a:endParaRPr>
          </a:p>
        </p:txBody>
      </p:sp>
      <p:sp>
        <p:nvSpPr>
          <p:cNvPr id="87" name="角丸四角形 86"/>
          <p:cNvSpPr/>
          <p:nvPr/>
        </p:nvSpPr>
        <p:spPr>
          <a:xfrm>
            <a:off x="3357563" y="1555750"/>
            <a:ext cx="2000250" cy="642938"/>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457200" fontAlgn="auto">
              <a:spcBef>
                <a:spcPts val="0"/>
              </a:spcBef>
              <a:spcAft>
                <a:spcPts val="0"/>
              </a:spcAft>
              <a:defRPr/>
            </a:pPr>
            <a:r>
              <a:rPr lang="ja-JP" altLang="en-US" sz="2000" b="0">
                <a:solidFill>
                  <a:srgbClr val="000000"/>
                </a:solidFill>
                <a:latin typeface="HGP創英角ｺﾞｼｯｸUB" pitchFamily="50" charset="-128"/>
                <a:ea typeface="HGP創英角ｺﾞｼｯｸUB" pitchFamily="50" charset="-128"/>
                <a:cs typeface="HGP創英角ｺﾞｼｯｸUB" pitchFamily="50" charset="-128"/>
              </a:rPr>
              <a:t>血糖値のみ</a:t>
            </a:r>
            <a:endParaRPr lang="en-US" altLang="ja-JP" sz="2000" b="0">
              <a:solidFill>
                <a:srgbClr val="000000"/>
              </a:solidFill>
              <a:latin typeface="HGP創英角ｺﾞｼｯｸUB" pitchFamily="50" charset="-128"/>
              <a:ea typeface="HGP創英角ｺﾞｼｯｸUB" pitchFamily="50" charset="-128"/>
              <a:cs typeface="HGP創英角ｺﾞｼｯｸUB" pitchFamily="50" charset="-128"/>
            </a:endParaRPr>
          </a:p>
          <a:p>
            <a:pPr algn="ctr" defTabSz="457200" fontAlgn="auto">
              <a:spcBef>
                <a:spcPts val="0"/>
              </a:spcBef>
              <a:spcAft>
                <a:spcPts val="0"/>
              </a:spcAft>
              <a:defRPr/>
            </a:pPr>
            <a:r>
              <a:rPr lang="ja-JP" altLang="en-US" sz="2000" b="0">
                <a:solidFill>
                  <a:srgbClr val="000000"/>
                </a:solidFill>
                <a:latin typeface="HGP創英角ｺﾞｼｯｸUB" pitchFamily="50" charset="-128"/>
                <a:ea typeface="HGP創英角ｺﾞｼｯｸUB" pitchFamily="50" charset="-128"/>
                <a:cs typeface="HGP創英角ｺﾞｼｯｸUB" pitchFamily="50" charset="-128"/>
              </a:rPr>
              <a:t>糖尿病型</a:t>
            </a:r>
            <a:endParaRPr lang="en-US" altLang="ja-JP" sz="2000" b="0">
              <a:solidFill>
                <a:srgbClr val="000000"/>
              </a:solidFill>
              <a:latin typeface="HGP創英角ｺﾞｼｯｸUB" pitchFamily="50" charset="-128"/>
              <a:ea typeface="HGP創英角ｺﾞｼｯｸUB" pitchFamily="50" charset="-128"/>
              <a:cs typeface="HGP創英角ｺﾞｼｯｸUB" pitchFamily="50" charset="-128"/>
            </a:endParaRPr>
          </a:p>
        </p:txBody>
      </p:sp>
      <p:sp>
        <p:nvSpPr>
          <p:cNvPr id="93" name="角丸四角形 92"/>
          <p:cNvSpPr/>
          <p:nvPr/>
        </p:nvSpPr>
        <p:spPr>
          <a:xfrm>
            <a:off x="6500813" y="1555750"/>
            <a:ext cx="2000250" cy="642938"/>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457200" fontAlgn="auto">
              <a:spcBef>
                <a:spcPts val="0"/>
              </a:spcBef>
              <a:spcAft>
                <a:spcPts val="0"/>
              </a:spcAft>
              <a:defRPr/>
            </a:pPr>
            <a:r>
              <a:rPr lang="en-US" altLang="ja-JP" sz="2000" b="0">
                <a:solidFill>
                  <a:srgbClr val="000000"/>
                </a:solidFill>
                <a:latin typeface="HGP創英角ｺﾞｼｯｸUB" pitchFamily="50" charset="-128"/>
                <a:ea typeface="HGP創英角ｺﾞｼｯｸUB" pitchFamily="50" charset="-128"/>
                <a:cs typeface="HGP創英角ｺﾞｼｯｸUB" pitchFamily="50" charset="-128"/>
              </a:rPr>
              <a:t>HbA1c</a:t>
            </a:r>
            <a:r>
              <a:rPr lang="ja-JP" altLang="en-US" sz="2000" b="0">
                <a:solidFill>
                  <a:srgbClr val="000000"/>
                </a:solidFill>
                <a:latin typeface="HGP創英角ｺﾞｼｯｸUB" pitchFamily="50" charset="-128"/>
                <a:ea typeface="HGP創英角ｺﾞｼｯｸUB" pitchFamily="50" charset="-128"/>
                <a:cs typeface="HGP創英角ｺﾞｼｯｸUB" pitchFamily="50" charset="-128"/>
              </a:rPr>
              <a:t>のみ</a:t>
            </a:r>
            <a:endParaRPr lang="en-US" altLang="ja-JP" sz="2000" b="0">
              <a:solidFill>
                <a:srgbClr val="000000"/>
              </a:solidFill>
              <a:latin typeface="HGP創英角ｺﾞｼｯｸUB" pitchFamily="50" charset="-128"/>
              <a:ea typeface="HGP創英角ｺﾞｼｯｸUB" pitchFamily="50" charset="-128"/>
              <a:cs typeface="HGP創英角ｺﾞｼｯｸUB" pitchFamily="50" charset="-128"/>
            </a:endParaRPr>
          </a:p>
          <a:p>
            <a:pPr algn="ctr" defTabSz="457200" fontAlgn="auto">
              <a:spcBef>
                <a:spcPts val="0"/>
              </a:spcBef>
              <a:spcAft>
                <a:spcPts val="0"/>
              </a:spcAft>
              <a:defRPr/>
            </a:pPr>
            <a:r>
              <a:rPr lang="ja-JP" altLang="en-US" sz="2000" b="0">
                <a:solidFill>
                  <a:srgbClr val="000000"/>
                </a:solidFill>
                <a:latin typeface="HGP創英角ｺﾞｼｯｸUB" pitchFamily="50" charset="-128"/>
                <a:ea typeface="HGP創英角ｺﾞｼｯｸUB" pitchFamily="50" charset="-128"/>
                <a:cs typeface="HGP創英角ｺﾞｼｯｸUB" pitchFamily="50" charset="-128"/>
              </a:rPr>
              <a:t>糖尿病型</a:t>
            </a:r>
            <a:endParaRPr lang="en-US" altLang="ja-JP" sz="2000" b="0">
              <a:solidFill>
                <a:srgbClr val="000000"/>
              </a:solidFill>
              <a:latin typeface="HGP創英角ｺﾞｼｯｸUB" pitchFamily="50" charset="-128"/>
              <a:ea typeface="HGP創英角ｺﾞｼｯｸUB" pitchFamily="50" charset="-128"/>
              <a:cs typeface="HGP創英角ｺﾞｼｯｸUB" pitchFamily="50" charset="-128"/>
            </a:endParaRPr>
          </a:p>
        </p:txBody>
      </p:sp>
      <p:sp>
        <p:nvSpPr>
          <p:cNvPr id="99" name="角丸四角形 98"/>
          <p:cNvSpPr/>
          <p:nvPr/>
        </p:nvSpPr>
        <p:spPr>
          <a:xfrm>
            <a:off x="2643188" y="2492375"/>
            <a:ext cx="3714750" cy="674688"/>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defTabSz="457200" fontAlgn="auto">
              <a:spcBef>
                <a:spcPts val="0"/>
              </a:spcBef>
              <a:spcAft>
                <a:spcPts val="0"/>
              </a:spcAft>
              <a:defRPr/>
            </a:pPr>
            <a:r>
              <a:rPr lang="ja-JP" altLang="en-US" sz="1800" b="0" dirty="0">
                <a:solidFill>
                  <a:srgbClr val="000000"/>
                </a:solidFill>
                <a:latin typeface="HGP創英角ｺﾞｼｯｸUB" pitchFamily="50" charset="-128"/>
                <a:ea typeface="HGP創英角ｺﾞｼｯｸUB" pitchFamily="50" charset="-128"/>
                <a:cs typeface="HGP創英角ｺﾞｼｯｸUB" pitchFamily="50" charset="-128"/>
              </a:rPr>
              <a:t>・糖尿病の典型的症状</a:t>
            </a:r>
            <a:endParaRPr lang="en-US" altLang="ja-JP" sz="1800" b="0" dirty="0">
              <a:solidFill>
                <a:srgbClr val="000000"/>
              </a:solidFill>
              <a:latin typeface="HGP創英角ｺﾞｼｯｸUB" pitchFamily="50" charset="-128"/>
              <a:ea typeface="HGP創英角ｺﾞｼｯｸUB" pitchFamily="50" charset="-128"/>
              <a:cs typeface="HGP創英角ｺﾞｼｯｸUB" pitchFamily="50" charset="-128"/>
            </a:endParaRPr>
          </a:p>
          <a:p>
            <a:pPr defTabSz="457200" fontAlgn="auto">
              <a:spcBef>
                <a:spcPts val="0"/>
              </a:spcBef>
              <a:spcAft>
                <a:spcPts val="0"/>
              </a:spcAft>
              <a:defRPr/>
            </a:pPr>
            <a:r>
              <a:rPr lang="ja-JP" altLang="en-US" sz="1800" b="0" dirty="0">
                <a:solidFill>
                  <a:srgbClr val="000000"/>
                </a:solidFill>
                <a:latin typeface="HGP創英角ｺﾞｼｯｸUB" pitchFamily="50" charset="-128"/>
                <a:ea typeface="HGP創英角ｺﾞｼｯｸUB" pitchFamily="50" charset="-128"/>
                <a:cs typeface="HGP創英角ｺﾞｼｯｸUB" pitchFamily="50" charset="-128"/>
              </a:rPr>
              <a:t>・確実な糖尿病網膜症のいずれか</a:t>
            </a:r>
            <a:endParaRPr lang="en-US" altLang="ja-JP" sz="1800" b="0" dirty="0">
              <a:solidFill>
                <a:srgbClr val="000000"/>
              </a:solidFill>
              <a:latin typeface="HGP創英角ｺﾞｼｯｸUB" pitchFamily="50" charset="-128"/>
              <a:ea typeface="HGP創英角ｺﾞｼｯｸUB" pitchFamily="50" charset="-128"/>
              <a:cs typeface="HGP創英角ｺﾞｼｯｸUB" pitchFamily="50" charset="-128"/>
            </a:endParaRPr>
          </a:p>
        </p:txBody>
      </p:sp>
      <p:sp>
        <p:nvSpPr>
          <p:cNvPr id="103" name="角丸四角形 102"/>
          <p:cNvSpPr/>
          <p:nvPr/>
        </p:nvSpPr>
        <p:spPr>
          <a:xfrm>
            <a:off x="285732" y="3541569"/>
            <a:ext cx="3214710" cy="500066"/>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defTabSz="457200" fontAlgn="auto">
              <a:spcBef>
                <a:spcPts val="0"/>
              </a:spcBef>
              <a:spcAft>
                <a:spcPts val="0"/>
              </a:spcAft>
              <a:defRPr/>
            </a:pPr>
            <a:r>
              <a:rPr lang="ja-JP" altLang="en-US" sz="1800" b="0">
                <a:solidFill>
                  <a:srgbClr val="FFFFFF"/>
                </a:solidFill>
                <a:latin typeface="HGP創英角ｺﾞｼｯｸUB" pitchFamily="50" charset="-128"/>
                <a:ea typeface="HGP創英角ｺﾞｼｯｸUB" pitchFamily="50" charset="-128"/>
                <a:cs typeface="HGP創英角ｺﾞｼｯｸUB" pitchFamily="50" charset="-128"/>
              </a:rPr>
              <a:t>糖　尿　病</a:t>
            </a:r>
            <a:endParaRPr lang="en-US" altLang="ja-JP" sz="1800" b="0">
              <a:solidFill>
                <a:srgbClr val="FFFFFF"/>
              </a:solidFill>
              <a:latin typeface="HGP創英角ｺﾞｼｯｸUB" pitchFamily="50" charset="-128"/>
              <a:ea typeface="HGP創英角ｺﾞｼｯｸUB" pitchFamily="50" charset="-128"/>
              <a:cs typeface="HGP創英角ｺﾞｼｯｸUB" pitchFamily="50" charset="-128"/>
            </a:endParaRPr>
          </a:p>
        </p:txBody>
      </p:sp>
      <p:sp>
        <p:nvSpPr>
          <p:cNvPr id="10265" name="テキスト ボックス 105"/>
          <p:cNvSpPr txBox="1">
            <a:spLocks noChangeArrowheads="1"/>
          </p:cNvSpPr>
          <p:nvPr/>
        </p:nvSpPr>
        <p:spPr bwMode="auto">
          <a:xfrm>
            <a:off x="2514600" y="3140075"/>
            <a:ext cx="631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pitchFamily="34" charset="0"/>
                <a:ea typeface="ＭＳ Ｐゴシック" pitchFamily="50" charset="-128"/>
              </a:defRPr>
            </a:lvl1pPr>
            <a:lvl2pPr marL="742950" indent="-285750" defTabSz="457200" eaLnBrk="0" hangingPunct="0">
              <a:defRPr kumimoji="1">
                <a:solidFill>
                  <a:schemeClr val="tx1"/>
                </a:solidFill>
                <a:latin typeface="Arial" pitchFamily="34" charset="0"/>
                <a:ea typeface="ＭＳ Ｐゴシック" pitchFamily="50" charset="-128"/>
              </a:defRPr>
            </a:lvl2pPr>
            <a:lvl3pPr marL="1143000" indent="-228600" defTabSz="457200" eaLnBrk="0" hangingPunct="0">
              <a:defRPr kumimoji="1">
                <a:solidFill>
                  <a:schemeClr val="tx1"/>
                </a:solidFill>
                <a:latin typeface="Arial" pitchFamily="34" charset="0"/>
                <a:ea typeface="ＭＳ Ｐゴシック" pitchFamily="50" charset="-128"/>
              </a:defRPr>
            </a:lvl3pPr>
            <a:lvl4pPr marL="1600200" indent="-228600" defTabSz="457200" eaLnBrk="0" hangingPunct="0">
              <a:defRPr kumimoji="1">
                <a:solidFill>
                  <a:schemeClr val="tx1"/>
                </a:solidFill>
                <a:latin typeface="Arial" pitchFamily="34" charset="0"/>
                <a:ea typeface="ＭＳ Ｐゴシック" pitchFamily="50" charset="-128"/>
              </a:defRPr>
            </a:lvl4pPr>
            <a:lvl5pPr marL="2057400" indent="-228600" defTabSz="457200" eaLnBrk="0" hangingPunct="0">
              <a:defRPr kumimoji="1">
                <a:solidFill>
                  <a:schemeClr val="tx1"/>
                </a:solidFill>
                <a:latin typeface="Arial"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000" b="0" smtClean="0">
                <a:solidFill>
                  <a:srgbClr val="000000"/>
                </a:solidFill>
                <a:latin typeface="HGP創英角ｺﾞｼｯｸUB" pitchFamily="50" charset="-128"/>
                <a:ea typeface="HGP創英角ｺﾞｼｯｸUB" pitchFamily="50" charset="-128"/>
              </a:rPr>
              <a:t>有り</a:t>
            </a:r>
          </a:p>
        </p:txBody>
      </p:sp>
      <p:sp>
        <p:nvSpPr>
          <p:cNvPr id="10266" name="テキスト ボックス 106"/>
          <p:cNvSpPr txBox="1">
            <a:spLocks noChangeArrowheads="1"/>
          </p:cNvSpPr>
          <p:nvPr/>
        </p:nvSpPr>
        <p:spPr bwMode="auto">
          <a:xfrm>
            <a:off x="3687763" y="3140075"/>
            <a:ext cx="636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pitchFamily="34" charset="0"/>
                <a:ea typeface="ＭＳ Ｐゴシック" pitchFamily="50" charset="-128"/>
              </a:defRPr>
            </a:lvl1pPr>
            <a:lvl2pPr marL="742950" indent="-285750" defTabSz="457200" eaLnBrk="0" hangingPunct="0">
              <a:defRPr kumimoji="1">
                <a:solidFill>
                  <a:schemeClr val="tx1"/>
                </a:solidFill>
                <a:latin typeface="Arial" pitchFamily="34" charset="0"/>
                <a:ea typeface="ＭＳ Ｐゴシック" pitchFamily="50" charset="-128"/>
              </a:defRPr>
            </a:lvl2pPr>
            <a:lvl3pPr marL="1143000" indent="-228600" defTabSz="457200" eaLnBrk="0" hangingPunct="0">
              <a:defRPr kumimoji="1">
                <a:solidFill>
                  <a:schemeClr val="tx1"/>
                </a:solidFill>
                <a:latin typeface="Arial" pitchFamily="34" charset="0"/>
                <a:ea typeface="ＭＳ Ｐゴシック" pitchFamily="50" charset="-128"/>
              </a:defRPr>
            </a:lvl3pPr>
            <a:lvl4pPr marL="1600200" indent="-228600" defTabSz="457200" eaLnBrk="0" hangingPunct="0">
              <a:defRPr kumimoji="1">
                <a:solidFill>
                  <a:schemeClr val="tx1"/>
                </a:solidFill>
                <a:latin typeface="Arial" pitchFamily="34" charset="0"/>
                <a:ea typeface="ＭＳ Ｐゴシック" pitchFamily="50" charset="-128"/>
              </a:defRPr>
            </a:lvl4pPr>
            <a:lvl5pPr marL="2057400" indent="-228600" defTabSz="457200" eaLnBrk="0" hangingPunct="0">
              <a:defRPr kumimoji="1">
                <a:solidFill>
                  <a:schemeClr val="tx1"/>
                </a:solidFill>
                <a:latin typeface="Arial"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000" b="0" smtClean="0">
                <a:solidFill>
                  <a:srgbClr val="000000"/>
                </a:solidFill>
                <a:latin typeface="HGP創英角ｺﾞｼｯｸUB" pitchFamily="50" charset="-128"/>
                <a:ea typeface="HGP創英角ｺﾞｼｯｸUB" pitchFamily="50" charset="-128"/>
              </a:rPr>
              <a:t>無し</a:t>
            </a:r>
          </a:p>
        </p:txBody>
      </p:sp>
      <p:sp>
        <p:nvSpPr>
          <p:cNvPr id="108" name="正方形/長方形 107"/>
          <p:cNvSpPr/>
          <p:nvPr/>
        </p:nvSpPr>
        <p:spPr>
          <a:xfrm>
            <a:off x="3684250" y="3554423"/>
            <a:ext cx="1357322" cy="42942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defTabSz="457200" fontAlgn="auto">
              <a:spcBef>
                <a:spcPts val="0"/>
              </a:spcBef>
              <a:spcAft>
                <a:spcPts val="0"/>
              </a:spcAft>
              <a:defRPr/>
            </a:pPr>
            <a:r>
              <a:rPr lang="ja-JP" altLang="en-US" sz="2400" b="0">
                <a:solidFill>
                  <a:srgbClr val="FFFFFF"/>
                </a:solidFill>
                <a:latin typeface="HGP創英角ｺﾞｼｯｸUB" pitchFamily="50" charset="-128"/>
                <a:ea typeface="HGP創英角ｺﾞｼｯｸUB" pitchFamily="50" charset="-128"/>
                <a:cs typeface="HGP創英角ｺﾞｼｯｸUB" pitchFamily="50" charset="-128"/>
              </a:rPr>
              <a:t>再検査</a:t>
            </a:r>
          </a:p>
        </p:txBody>
      </p:sp>
      <p:sp>
        <p:nvSpPr>
          <p:cNvPr id="109" name="正方形/長方形 108"/>
          <p:cNvSpPr/>
          <p:nvPr/>
        </p:nvSpPr>
        <p:spPr>
          <a:xfrm>
            <a:off x="6352674" y="3253641"/>
            <a:ext cx="2362731" cy="74605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defTabSz="457200" fontAlgn="auto">
              <a:spcBef>
                <a:spcPts val="0"/>
              </a:spcBef>
              <a:spcAft>
                <a:spcPts val="0"/>
              </a:spcAft>
              <a:defRPr/>
            </a:pPr>
            <a:r>
              <a:rPr lang="ja-JP" altLang="en-US" sz="2000" b="0">
                <a:solidFill>
                  <a:srgbClr val="FFFFFF"/>
                </a:solidFill>
                <a:latin typeface="HGP創英角ｺﾞｼｯｸUB" pitchFamily="50" charset="-128"/>
                <a:ea typeface="HGP創英角ｺﾞｼｯｸUB" pitchFamily="50" charset="-128"/>
                <a:cs typeface="HGP創英角ｺﾞｼｯｸUB" pitchFamily="50" charset="-128"/>
              </a:rPr>
              <a:t>再検査</a:t>
            </a:r>
            <a:endParaRPr lang="en-US" altLang="ja-JP" sz="2000" b="0">
              <a:solidFill>
                <a:srgbClr val="FFFFFF"/>
              </a:solidFill>
              <a:latin typeface="HGP創英角ｺﾞｼｯｸUB" pitchFamily="50" charset="-128"/>
              <a:ea typeface="HGP創英角ｺﾞｼｯｸUB" pitchFamily="50" charset="-128"/>
              <a:cs typeface="HGP創英角ｺﾞｼｯｸUB" pitchFamily="50" charset="-128"/>
            </a:endParaRPr>
          </a:p>
          <a:p>
            <a:pPr algn="ctr" defTabSz="457200" fontAlgn="auto">
              <a:spcBef>
                <a:spcPts val="0"/>
              </a:spcBef>
              <a:spcAft>
                <a:spcPts val="0"/>
              </a:spcAft>
              <a:defRPr/>
            </a:pPr>
            <a:r>
              <a:rPr lang="ja-JP" altLang="en-US" sz="2000" b="0">
                <a:solidFill>
                  <a:srgbClr val="FFFFFF"/>
                </a:solidFill>
                <a:latin typeface="HGP創英角ｺﾞｼｯｸUB" pitchFamily="50" charset="-128"/>
                <a:ea typeface="HGP創英角ｺﾞｼｯｸUB" pitchFamily="50" charset="-128"/>
                <a:cs typeface="HGP創英角ｺﾞｼｯｸUB" pitchFamily="50" charset="-128"/>
              </a:rPr>
              <a:t>（血糖検査は必須）</a:t>
            </a:r>
            <a:endParaRPr lang="ja-JP" altLang="en-US" sz="1200" b="0">
              <a:solidFill>
                <a:srgbClr val="FFFFFF"/>
              </a:solidFill>
              <a:latin typeface="HGP創英角ｺﾞｼｯｸUB" pitchFamily="50" charset="-128"/>
              <a:ea typeface="HGP創英角ｺﾞｼｯｸUB" pitchFamily="50" charset="-128"/>
              <a:cs typeface="HGP創英角ｺﾞｼｯｸUB" pitchFamily="50" charset="-128"/>
            </a:endParaRPr>
          </a:p>
        </p:txBody>
      </p:sp>
      <p:cxnSp>
        <p:nvCxnSpPr>
          <p:cNvPr id="113" name="直線コネクタ 112"/>
          <p:cNvCxnSpPr>
            <a:cxnSpLocks noChangeShapeType="1"/>
          </p:cNvCxnSpPr>
          <p:nvPr/>
        </p:nvCxnSpPr>
        <p:spPr bwMode="auto">
          <a:xfrm rot="10800000">
            <a:off x="571500" y="4137025"/>
            <a:ext cx="3786188" cy="1588"/>
          </a:xfrm>
          <a:prstGeom prst="line">
            <a:avLst/>
          </a:prstGeom>
          <a:noFill/>
          <a:ln w="38100">
            <a:solidFill>
              <a:schemeClr val="tx1"/>
            </a:solidFill>
            <a:round/>
            <a:headEnd/>
            <a:tailEnd/>
          </a:ln>
          <a:effectLst>
            <a:outerShdw blurRad="63500" dist="23000" dir="5400000" rotWithShape="0">
              <a:srgbClr val="000000">
                <a:alpha val="34998"/>
              </a:srgbClr>
            </a:outerShdw>
          </a:effectLst>
        </p:spPr>
      </p:cxnSp>
      <p:cxnSp>
        <p:nvCxnSpPr>
          <p:cNvPr id="116" name="直線コネクタ 115"/>
          <p:cNvCxnSpPr>
            <a:cxnSpLocks noChangeShapeType="1"/>
          </p:cNvCxnSpPr>
          <p:nvPr/>
        </p:nvCxnSpPr>
        <p:spPr bwMode="auto">
          <a:xfrm rot="5400000">
            <a:off x="465137" y="4243388"/>
            <a:ext cx="214313" cy="1588"/>
          </a:xfrm>
          <a:prstGeom prst="line">
            <a:avLst/>
          </a:prstGeom>
          <a:noFill/>
          <a:ln w="38100">
            <a:solidFill>
              <a:schemeClr val="tx1"/>
            </a:solidFill>
            <a:round/>
            <a:headEnd/>
            <a:tailEnd/>
          </a:ln>
          <a:effectLst>
            <a:outerShdw blurRad="63500" dist="23000" dir="5400000" rotWithShape="0">
              <a:srgbClr val="000000">
                <a:alpha val="34998"/>
              </a:srgbClr>
            </a:outerShdw>
          </a:effectLst>
        </p:spPr>
      </p:cxnSp>
      <p:cxnSp>
        <p:nvCxnSpPr>
          <p:cNvPr id="117" name="直線コネクタ 116"/>
          <p:cNvCxnSpPr>
            <a:cxnSpLocks noChangeShapeType="1"/>
          </p:cNvCxnSpPr>
          <p:nvPr/>
        </p:nvCxnSpPr>
        <p:spPr bwMode="auto">
          <a:xfrm rot="5400000">
            <a:off x="3822700" y="4243388"/>
            <a:ext cx="214313" cy="1587"/>
          </a:xfrm>
          <a:prstGeom prst="line">
            <a:avLst/>
          </a:prstGeom>
          <a:noFill/>
          <a:ln w="38100">
            <a:solidFill>
              <a:schemeClr val="tx1"/>
            </a:solidFill>
            <a:round/>
            <a:headEnd/>
            <a:tailEnd/>
          </a:ln>
          <a:effectLst>
            <a:outerShdw blurRad="63500" dist="23000" dir="5400000" rotWithShape="0">
              <a:srgbClr val="000000">
                <a:alpha val="34998"/>
              </a:srgbClr>
            </a:outerShdw>
          </a:effectLst>
        </p:spPr>
      </p:cxnSp>
      <p:cxnSp>
        <p:nvCxnSpPr>
          <p:cNvPr id="118" name="直線コネクタ 117"/>
          <p:cNvCxnSpPr>
            <a:cxnSpLocks noChangeShapeType="1"/>
          </p:cNvCxnSpPr>
          <p:nvPr/>
        </p:nvCxnSpPr>
        <p:spPr bwMode="auto">
          <a:xfrm rot="5400000">
            <a:off x="1679575" y="4243388"/>
            <a:ext cx="214313" cy="1587"/>
          </a:xfrm>
          <a:prstGeom prst="line">
            <a:avLst/>
          </a:prstGeom>
          <a:noFill/>
          <a:ln w="38100">
            <a:solidFill>
              <a:schemeClr val="tx1"/>
            </a:solidFill>
            <a:round/>
            <a:headEnd/>
            <a:tailEnd/>
          </a:ln>
          <a:effectLst>
            <a:outerShdw blurRad="63500" dist="23000" dir="5400000" rotWithShape="0">
              <a:srgbClr val="000000">
                <a:alpha val="34998"/>
              </a:srgbClr>
            </a:outerShdw>
          </a:effectLst>
        </p:spPr>
      </p:cxnSp>
      <p:cxnSp>
        <p:nvCxnSpPr>
          <p:cNvPr id="119" name="直線コネクタ 118"/>
          <p:cNvCxnSpPr>
            <a:cxnSpLocks noChangeShapeType="1"/>
          </p:cNvCxnSpPr>
          <p:nvPr/>
        </p:nvCxnSpPr>
        <p:spPr bwMode="auto">
          <a:xfrm rot="5400000">
            <a:off x="2751137" y="4243388"/>
            <a:ext cx="214313" cy="1588"/>
          </a:xfrm>
          <a:prstGeom prst="line">
            <a:avLst/>
          </a:prstGeom>
          <a:noFill/>
          <a:ln w="38100">
            <a:solidFill>
              <a:schemeClr val="tx1"/>
            </a:solidFill>
            <a:round/>
            <a:headEnd/>
            <a:tailEnd/>
          </a:ln>
          <a:effectLst>
            <a:outerShdw blurRad="63500" dist="23000" dir="5400000" rotWithShape="0">
              <a:srgbClr val="000000">
                <a:alpha val="34998"/>
              </a:srgbClr>
            </a:outerShdw>
          </a:effectLst>
        </p:spPr>
      </p:cxnSp>
      <p:sp>
        <p:nvSpPr>
          <p:cNvPr id="120" name="角丸四角形 119"/>
          <p:cNvSpPr>
            <a:spLocks noChangeArrowheads="1"/>
          </p:cNvSpPr>
          <p:nvPr/>
        </p:nvSpPr>
        <p:spPr bwMode="auto">
          <a:xfrm>
            <a:off x="30163" y="4337050"/>
            <a:ext cx="1179512" cy="428625"/>
          </a:xfrm>
          <a:prstGeom prst="roundRect">
            <a:avLst>
              <a:gd name="adj" fmla="val 16667"/>
            </a:avLst>
          </a:prstGeom>
          <a:gradFill rotWithShape="1">
            <a:gsLst>
              <a:gs pos="0">
                <a:srgbClr val="A3C4FF"/>
              </a:gs>
              <a:gs pos="35001">
                <a:srgbClr val="BFD5FF"/>
              </a:gs>
              <a:gs pos="100000">
                <a:srgbClr val="E5EEFF"/>
              </a:gs>
            </a:gsLst>
            <a:lin ang="16200000" scaled="1"/>
          </a:gradFill>
          <a:ln w="28575">
            <a:solidFill>
              <a:srgbClr val="4A7EBB"/>
            </a:solidFill>
            <a:round/>
            <a:headEnd/>
            <a:tailEnd/>
          </a:ln>
          <a:effectLst>
            <a:outerShdw blurRad="63500" dist="20000" dir="5400000" rotWithShape="0">
              <a:srgbClr val="000000">
                <a:alpha val="37999"/>
              </a:srgbClr>
            </a:outerShdw>
          </a:effectLst>
        </p:spPr>
        <p:txBody>
          <a:bodyPr anchor="ctr"/>
          <a:lstStyle/>
          <a:p>
            <a:pPr algn="ctr" defTabSz="457200" fontAlgn="auto">
              <a:spcBef>
                <a:spcPts val="0"/>
              </a:spcBef>
              <a:spcAft>
                <a:spcPts val="0"/>
              </a:spcAft>
              <a:defRPr/>
            </a:pP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血糖値と</a:t>
            </a:r>
            <a:r>
              <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rPr>
              <a:t>HbA1c</a:t>
            </a:r>
          </a:p>
          <a:p>
            <a:pPr algn="ctr" defTabSz="457200" fontAlgn="auto">
              <a:spcBef>
                <a:spcPts val="0"/>
              </a:spcBef>
              <a:spcAft>
                <a:spcPts val="0"/>
              </a:spcAft>
              <a:defRPr/>
            </a:pP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ともに糖尿病型</a:t>
            </a:r>
            <a:endPar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endParaRPr>
          </a:p>
        </p:txBody>
      </p:sp>
      <p:sp>
        <p:nvSpPr>
          <p:cNvPr id="122" name="角丸四角形 121"/>
          <p:cNvSpPr>
            <a:spLocks noChangeArrowheads="1"/>
          </p:cNvSpPr>
          <p:nvPr/>
        </p:nvSpPr>
        <p:spPr bwMode="auto">
          <a:xfrm>
            <a:off x="1273175" y="4337050"/>
            <a:ext cx="917575" cy="428625"/>
          </a:xfrm>
          <a:prstGeom prst="roundRect">
            <a:avLst>
              <a:gd name="adj" fmla="val 16667"/>
            </a:avLst>
          </a:prstGeom>
          <a:gradFill rotWithShape="1">
            <a:gsLst>
              <a:gs pos="0">
                <a:srgbClr val="A3C4FF"/>
              </a:gs>
              <a:gs pos="35001">
                <a:srgbClr val="BFD5FF"/>
              </a:gs>
              <a:gs pos="100000">
                <a:srgbClr val="E5EEFF"/>
              </a:gs>
            </a:gsLst>
            <a:lin ang="16200000" scaled="1"/>
          </a:gradFill>
          <a:ln w="28575">
            <a:solidFill>
              <a:srgbClr val="4A7EBB"/>
            </a:solidFill>
            <a:round/>
            <a:headEnd/>
            <a:tailEnd/>
          </a:ln>
          <a:effectLst>
            <a:outerShdw blurRad="63500" dist="20000" dir="5400000" rotWithShape="0">
              <a:srgbClr val="000000">
                <a:alpha val="37999"/>
              </a:srgbClr>
            </a:outerShdw>
          </a:effectLst>
        </p:spPr>
        <p:txBody>
          <a:bodyPr anchor="ctr"/>
          <a:lstStyle/>
          <a:p>
            <a:pPr algn="ctr" defTabSz="457200" fontAlgn="auto">
              <a:spcBef>
                <a:spcPts val="0"/>
              </a:spcBef>
              <a:spcAft>
                <a:spcPts val="0"/>
              </a:spcAft>
              <a:defRPr/>
            </a:pP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血糖値のみ</a:t>
            </a:r>
            <a:endPar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endParaRPr>
          </a:p>
          <a:p>
            <a:pPr algn="ctr" defTabSz="457200" fontAlgn="auto">
              <a:spcBef>
                <a:spcPts val="0"/>
              </a:spcBef>
              <a:spcAft>
                <a:spcPts val="0"/>
              </a:spcAft>
              <a:defRPr/>
            </a:pP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糖尿病型</a:t>
            </a:r>
            <a:endPar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endParaRPr>
          </a:p>
        </p:txBody>
      </p:sp>
      <p:sp>
        <p:nvSpPr>
          <p:cNvPr id="135" name="角丸四角形 134"/>
          <p:cNvSpPr>
            <a:spLocks noChangeArrowheads="1"/>
          </p:cNvSpPr>
          <p:nvPr/>
        </p:nvSpPr>
        <p:spPr bwMode="auto">
          <a:xfrm>
            <a:off x="2259013" y="4337050"/>
            <a:ext cx="1000125" cy="428625"/>
          </a:xfrm>
          <a:prstGeom prst="roundRect">
            <a:avLst>
              <a:gd name="adj" fmla="val 16667"/>
            </a:avLst>
          </a:prstGeom>
          <a:gradFill rotWithShape="1">
            <a:gsLst>
              <a:gs pos="0">
                <a:srgbClr val="A3C4FF"/>
              </a:gs>
              <a:gs pos="35001">
                <a:srgbClr val="BFD5FF"/>
              </a:gs>
              <a:gs pos="100000">
                <a:srgbClr val="E5EEFF"/>
              </a:gs>
            </a:gsLst>
            <a:lin ang="16200000" scaled="1"/>
          </a:gradFill>
          <a:ln w="28575">
            <a:solidFill>
              <a:srgbClr val="4A7EBB"/>
            </a:solidFill>
            <a:round/>
            <a:headEnd/>
            <a:tailEnd/>
          </a:ln>
          <a:effectLst>
            <a:outerShdw blurRad="63500" dist="20000" dir="5400000" rotWithShape="0">
              <a:srgbClr val="000000">
                <a:alpha val="37999"/>
              </a:srgbClr>
            </a:outerShdw>
          </a:effectLst>
        </p:spPr>
        <p:txBody>
          <a:bodyPr anchor="ctr"/>
          <a:lstStyle/>
          <a:p>
            <a:pPr algn="ctr" defTabSz="457200" fontAlgn="auto">
              <a:spcBef>
                <a:spcPts val="0"/>
              </a:spcBef>
              <a:spcAft>
                <a:spcPts val="0"/>
              </a:spcAft>
              <a:defRPr/>
            </a:pPr>
            <a:r>
              <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rPr>
              <a:t>HbA1c</a:t>
            </a: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のみ</a:t>
            </a:r>
            <a:endPar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endParaRPr>
          </a:p>
          <a:p>
            <a:pPr algn="ctr" defTabSz="457200" fontAlgn="auto">
              <a:spcBef>
                <a:spcPts val="0"/>
              </a:spcBef>
              <a:spcAft>
                <a:spcPts val="0"/>
              </a:spcAft>
              <a:defRPr/>
            </a:pP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糖尿病型</a:t>
            </a:r>
            <a:endPar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endParaRPr>
          </a:p>
        </p:txBody>
      </p:sp>
      <p:sp>
        <p:nvSpPr>
          <p:cNvPr id="136" name="角丸四角形 135"/>
          <p:cNvSpPr>
            <a:spLocks noChangeArrowheads="1"/>
          </p:cNvSpPr>
          <p:nvPr/>
        </p:nvSpPr>
        <p:spPr bwMode="auto">
          <a:xfrm>
            <a:off x="3316288" y="4337050"/>
            <a:ext cx="1214437" cy="428625"/>
          </a:xfrm>
          <a:prstGeom prst="roundRect">
            <a:avLst>
              <a:gd name="adj" fmla="val 16667"/>
            </a:avLst>
          </a:prstGeom>
          <a:gradFill rotWithShape="1">
            <a:gsLst>
              <a:gs pos="0">
                <a:srgbClr val="A3C4FF"/>
              </a:gs>
              <a:gs pos="35001">
                <a:srgbClr val="BFD5FF"/>
              </a:gs>
              <a:gs pos="100000">
                <a:srgbClr val="E5EEFF"/>
              </a:gs>
            </a:gsLst>
            <a:lin ang="16200000" scaled="1"/>
          </a:gradFill>
          <a:ln w="28575">
            <a:solidFill>
              <a:srgbClr val="4A7EBB"/>
            </a:solidFill>
            <a:round/>
            <a:headEnd/>
            <a:tailEnd/>
          </a:ln>
          <a:effectLst>
            <a:outerShdw blurRad="63500" dist="20000" dir="5400000" rotWithShape="0">
              <a:srgbClr val="000000">
                <a:alpha val="37999"/>
              </a:srgbClr>
            </a:outerShdw>
          </a:effectLst>
        </p:spPr>
        <p:txBody>
          <a:bodyPr anchor="ctr"/>
          <a:lstStyle/>
          <a:p>
            <a:pPr algn="ctr" defTabSz="457200" fontAlgn="auto">
              <a:spcBef>
                <a:spcPts val="0"/>
              </a:spcBef>
              <a:spcAft>
                <a:spcPts val="0"/>
              </a:spcAft>
              <a:defRPr/>
            </a:pP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いずれも</a:t>
            </a:r>
            <a:endPar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endParaRPr>
          </a:p>
          <a:p>
            <a:pPr algn="ctr" defTabSz="457200" fontAlgn="auto">
              <a:spcBef>
                <a:spcPts val="0"/>
              </a:spcBef>
              <a:spcAft>
                <a:spcPts val="0"/>
              </a:spcAft>
              <a:defRPr/>
            </a:pP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糖尿病型でない</a:t>
            </a:r>
            <a:endPar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endParaRPr>
          </a:p>
        </p:txBody>
      </p:sp>
      <p:cxnSp>
        <p:nvCxnSpPr>
          <p:cNvPr id="138" name="直線コネクタ 137"/>
          <p:cNvCxnSpPr>
            <a:cxnSpLocks noChangeShapeType="1"/>
          </p:cNvCxnSpPr>
          <p:nvPr/>
        </p:nvCxnSpPr>
        <p:spPr bwMode="auto">
          <a:xfrm rot="10800000">
            <a:off x="5286375" y="4137025"/>
            <a:ext cx="3214688" cy="1588"/>
          </a:xfrm>
          <a:prstGeom prst="line">
            <a:avLst/>
          </a:prstGeom>
          <a:noFill/>
          <a:ln w="38100">
            <a:solidFill>
              <a:schemeClr val="tx1"/>
            </a:solidFill>
            <a:round/>
            <a:headEnd/>
            <a:tailEnd/>
          </a:ln>
          <a:effectLst>
            <a:outerShdw blurRad="63500" dist="23000" dir="5400000" rotWithShape="0">
              <a:srgbClr val="000000">
                <a:alpha val="34998"/>
              </a:srgbClr>
            </a:outerShdw>
          </a:effectLst>
        </p:spPr>
      </p:cxnSp>
      <p:cxnSp>
        <p:nvCxnSpPr>
          <p:cNvPr id="139" name="直線コネクタ 138"/>
          <p:cNvCxnSpPr>
            <a:cxnSpLocks noChangeShapeType="1"/>
          </p:cNvCxnSpPr>
          <p:nvPr/>
        </p:nvCxnSpPr>
        <p:spPr bwMode="auto">
          <a:xfrm rot="5400000">
            <a:off x="5178425" y="4243388"/>
            <a:ext cx="214313" cy="1587"/>
          </a:xfrm>
          <a:prstGeom prst="line">
            <a:avLst/>
          </a:prstGeom>
          <a:noFill/>
          <a:ln w="38100">
            <a:solidFill>
              <a:schemeClr val="tx1"/>
            </a:solidFill>
            <a:round/>
            <a:headEnd/>
            <a:tailEnd/>
          </a:ln>
          <a:effectLst>
            <a:outerShdw blurRad="63500" dist="23000" dir="5400000" rotWithShape="0">
              <a:srgbClr val="000000">
                <a:alpha val="34998"/>
              </a:srgbClr>
            </a:outerShdw>
          </a:effectLst>
        </p:spPr>
      </p:cxnSp>
      <p:cxnSp>
        <p:nvCxnSpPr>
          <p:cNvPr id="140" name="直線コネクタ 139"/>
          <p:cNvCxnSpPr>
            <a:cxnSpLocks noChangeShapeType="1"/>
          </p:cNvCxnSpPr>
          <p:nvPr/>
        </p:nvCxnSpPr>
        <p:spPr bwMode="auto">
          <a:xfrm rot="5400000">
            <a:off x="8394700" y="4243388"/>
            <a:ext cx="214313" cy="1587"/>
          </a:xfrm>
          <a:prstGeom prst="line">
            <a:avLst/>
          </a:prstGeom>
          <a:noFill/>
          <a:ln w="38100">
            <a:solidFill>
              <a:schemeClr val="tx1"/>
            </a:solidFill>
            <a:round/>
            <a:headEnd/>
            <a:tailEnd/>
          </a:ln>
          <a:effectLst>
            <a:outerShdw blurRad="63500" dist="23000" dir="5400000" rotWithShape="0">
              <a:srgbClr val="000000">
                <a:alpha val="34998"/>
              </a:srgbClr>
            </a:outerShdw>
          </a:effectLst>
        </p:spPr>
      </p:cxnSp>
      <p:cxnSp>
        <p:nvCxnSpPr>
          <p:cNvPr id="141" name="直線コネクタ 140"/>
          <p:cNvCxnSpPr>
            <a:cxnSpLocks noChangeShapeType="1"/>
          </p:cNvCxnSpPr>
          <p:nvPr/>
        </p:nvCxnSpPr>
        <p:spPr bwMode="auto">
          <a:xfrm rot="5400000">
            <a:off x="6205537" y="4243388"/>
            <a:ext cx="214313" cy="1588"/>
          </a:xfrm>
          <a:prstGeom prst="line">
            <a:avLst/>
          </a:prstGeom>
          <a:noFill/>
          <a:ln w="38100">
            <a:solidFill>
              <a:schemeClr val="tx1"/>
            </a:solidFill>
            <a:round/>
            <a:headEnd/>
            <a:tailEnd/>
          </a:ln>
          <a:effectLst>
            <a:outerShdw blurRad="63500" dist="23000" dir="5400000" rotWithShape="0">
              <a:srgbClr val="000000">
                <a:alpha val="34998"/>
              </a:srgbClr>
            </a:outerShdw>
          </a:effectLst>
        </p:spPr>
      </p:cxnSp>
      <p:cxnSp>
        <p:nvCxnSpPr>
          <p:cNvPr id="142" name="直線コネクタ 141"/>
          <p:cNvCxnSpPr>
            <a:cxnSpLocks noChangeShapeType="1"/>
          </p:cNvCxnSpPr>
          <p:nvPr/>
        </p:nvCxnSpPr>
        <p:spPr bwMode="auto">
          <a:xfrm rot="5400000">
            <a:off x="7251700" y="4243388"/>
            <a:ext cx="214313" cy="1587"/>
          </a:xfrm>
          <a:prstGeom prst="line">
            <a:avLst/>
          </a:prstGeom>
          <a:noFill/>
          <a:ln w="38100">
            <a:solidFill>
              <a:schemeClr val="tx1"/>
            </a:solidFill>
            <a:round/>
            <a:headEnd/>
            <a:tailEnd/>
          </a:ln>
          <a:effectLst>
            <a:outerShdw blurRad="63500" dist="23000" dir="5400000" rotWithShape="0">
              <a:srgbClr val="000000">
                <a:alpha val="34998"/>
              </a:srgbClr>
            </a:outerShdw>
          </a:effectLst>
        </p:spPr>
      </p:cxnSp>
      <p:sp>
        <p:nvSpPr>
          <p:cNvPr id="145" name="角丸四角形 144"/>
          <p:cNvSpPr>
            <a:spLocks noChangeArrowheads="1"/>
          </p:cNvSpPr>
          <p:nvPr/>
        </p:nvSpPr>
        <p:spPr bwMode="auto">
          <a:xfrm>
            <a:off x="4633913" y="4337050"/>
            <a:ext cx="1179512" cy="428625"/>
          </a:xfrm>
          <a:prstGeom prst="roundRect">
            <a:avLst>
              <a:gd name="adj" fmla="val 16667"/>
            </a:avLst>
          </a:prstGeom>
          <a:gradFill rotWithShape="1">
            <a:gsLst>
              <a:gs pos="0">
                <a:srgbClr val="A3C4FF"/>
              </a:gs>
              <a:gs pos="35001">
                <a:srgbClr val="BFD5FF"/>
              </a:gs>
              <a:gs pos="100000">
                <a:srgbClr val="E5EEFF"/>
              </a:gs>
            </a:gsLst>
            <a:lin ang="16200000" scaled="1"/>
          </a:gradFill>
          <a:ln w="28575">
            <a:solidFill>
              <a:srgbClr val="4A7EBB"/>
            </a:solidFill>
            <a:round/>
            <a:headEnd/>
            <a:tailEnd/>
          </a:ln>
          <a:effectLst>
            <a:outerShdw blurRad="63500" dist="20000" dir="5400000" rotWithShape="0">
              <a:srgbClr val="000000">
                <a:alpha val="37999"/>
              </a:srgbClr>
            </a:outerShdw>
          </a:effectLst>
        </p:spPr>
        <p:txBody>
          <a:bodyPr anchor="ctr"/>
          <a:lstStyle/>
          <a:p>
            <a:pPr algn="ctr" defTabSz="457200" fontAlgn="auto">
              <a:spcBef>
                <a:spcPts val="0"/>
              </a:spcBef>
              <a:spcAft>
                <a:spcPts val="0"/>
              </a:spcAft>
              <a:defRPr/>
            </a:pP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血糖値と</a:t>
            </a:r>
            <a:r>
              <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rPr>
              <a:t>HbA1c</a:t>
            </a:r>
          </a:p>
          <a:p>
            <a:pPr algn="ctr" defTabSz="457200" fontAlgn="auto">
              <a:spcBef>
                <a:spcPts val="0"/>
              </a:spcBef>
              <a:spcAft>
                <a:spcPts val="0"/>
              </a:spcAft>
              <a:defRPr/>
            </a:pP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ともに糖尿病型</a:t>
            </a:r>
            <a:endPar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endParaRPr>
          </a:p>
        </p:txBody>
      </p:sp>
      <p:sp>
        <p:nvSpPr>
          <p:cNvPr id="146" name="角丸四角形 145"/>
          <p:cNvSpPr>
            <a:spLocks noChangeArrowheads="1"/>
          </p:cNvSpPr>
          <p:nvPr/>
        </p:nvSpPr>
        <p:spPr bwMode="auto">
          <a:xfrm>
            <a:off x="5865813" y="4337050"/>
            <a:ext cx="919162" cy="428625"/>
          </a:xfrm>
          <a:prstGeom prst="roundRect">
            <a:avLst>
              <a:gd name="adj" fmla="val 16667"/>
            </a:avLst>
          </a:prstGeom>
          <a:gradFill rotWithShape="1">
            <a:gsLst>
              <a:gs pos="0">
                <a:srgbClr val="A3C4FF"/>
              </a:gs>
              <a:gs pos="35001">
                <a:srgbClr val="BFD5FF"/>
              </a:gs>
              <a:gs pos="100000">
                <a:srgbClr val="E5EEFF"/>
              </a:gs>
            </a:gsLst>
            <a:lin ang="16200000" scaled="1"/>
          </a:gradFill>
          <a:ln w="28575">
            <a:solidFill>
              <a:srgbClr val="4A7EBB"/>
            </a:solidFill>
            <a:round/>
            <a:headEnd/>
            <a:tailEnd/>
          </a:ln>
          <a:effectLst>
            <a:outerShdw blurRad="63500" dist="20000" dir="5400000" rotWithShape="0">
              <a:srgbClr val="000000">
                <a:alpha val="37999"/>
              </a:srgbClr>
            </a:outerShdw>
          </a:effectLst>
        </p:spPr>
        <p:txBody>
          <a:bodyPr anchor="ctr"/>
          <a:lstStyle/>
          <a:p>
            <a:pPr algn="ctr" defTabSz="457200" fontAlgn="auto">
              <a:spcBef>
                <a:spcPts val="0"/>
              </a:spcBef>
              <a:spcAft>
                <a:spcPts val="0"/>
              </a:spcAft>
              <a:defRPr/>
            </a:pP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血糖値のみ</a:t>
            </a:r>
            <a:endPar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endParaRPr>
          </a:p>
          <a:p>
            <a:pPr algn="ctr" defTabSz="457200" fontAlgn="auto">
              <a:spcBef>
                <a:spcPts val="0"/>
              </a:spcBef>
              <a:spcAft>
                <a:spcPts val="0"/>
              </a:spcAft>
              <a:defRPr/>
            </a:pP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糖尿病型</a:t>
            </a:r>
            <a:endPar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endParaRPr>
          </a:p>
        </p:txBody>
      </p:sp>
      <p:sp>
        <p:nvSpPr>
          <p:cNvPr id="147" name="角丸四角形 146"/>
          <p:cNvSpPr>
            <a:spLocks noChangeArrowheads="1"/>
          </p:cNvSpPr>
          <p:nvPr/>
        </p:nvSpPr>
        <p:spPr bwMode="auto">
          <a:xfrm>
            <a:off x="6840538" y="4337050"/>
            <a:ext cx="1000125" cy="428625"/>
          </a:xfrm>
          <a:prstGeom prst="roundRect">
            <a:avLst>
              <a:gd name="adj" fmla="val 16667"/>
            </a:avLst>
          </a:prstGeom>
          <a:gradFill rotWithShape="1">
            <a:gsLst>
              <a:gs pos="0">
                <a:srgbClr val="A3C4FF"/>
              </a:gs>
              <a:gs pos="35001">
                <a:srgbClr val="BFD5FF"/>
              </a:gs>
              <a:gs pos="100000">
                <a:srgbClr val="E5EEFF"/>
              </a:gs>
            </a:gsLst>
            <a:lin ang="16200000" scaled="1"/>
          </a:gradFill>
          <a:ln w="28575">
            <a:solidFill>
              <a:srgbClr val="4A7EBB"/>
            </a:solidFill>
            <a:round/>
            <a:headEnd/>
            <a:tailEnd/>
          </a:ln>
          <a:effectLst>
            <a:outerShdw blurRad="63500" dist="20000" dir="5400000" rotWithShape="0">
              <a:srgbClr val="000000">
                <a:alpha val="37999"/>
              </a:srgbClr>
            </a:outerShdw>
          </a:effectLst>
        </p:spPr>
        <p:txBody>
          <a:bodyPr anchor="ctr"/>
          <a:lstStyle/>
          <a:p>
            <a:pPr algn="ctr" defTabSz="457200" fontAlgn="auto">
              <a:spcBef>
                <a:spcPts val="0"/>
              </a:spcBef>
              <a:spcAft>
                <a:spcPts val="0"/>
              </a:spcAft>
              <a:defRPr/>
            </a:pPr>
            <a:r>
              <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rPr>
              <a:t>HbA1c</a:t>
            </a: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のみ</a:t>
            </a:r>
            <a:endPar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endParaRPr>
          </a:p>
          <a:p>
            <a:pPr algn="ctr" defTabSz="457200" fontAlgn="auto">
              <a:spcBef>
                <a:spcPts val="0"/>
              </a:spcBef>
              <a:spcAft>
                <a:spcPts val="0"/>
              </a:spcAft>
              <a:defRPr/>
            </a:pP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糖尿病型</a:t>
            </a:r>
            <a:endPar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endParaRPr>
          </a:p>
        </p:txBody>
      </p:sp>
      <p:sp>
        <p:nvSpPr>
          <p:cNvPr id="148" name="角丸四角形 147"/>
          <p:cNvSpPr>
            <a:spLocks noChangeArrowheads="1"/>
          </p:cNvSpPr>
          <p:nvPr/>
        </p:nvSpPr>
        <p:spPr bwMode="auto">
          <a:xfrm>
            <a:off x="7885113" y="4337050"/>
            <a:ext cx="1214437" cy="428625"/>
          </a:xfrm>
          <a:prstGeom prst="roundRect">
            <a:avLst>
              <a:gd name="adj" fmla="val 16667"/>
            </a:avLst>
          </a:prstGeom>
          <a:gradFill rotWithShape="1">
            <a:gsLst>
              <a:gs pos="0">
                <a:srgbClr val="A3C4FF"/>
              </a:gs>
              <a:gs pos="35001">
                <a:srgbClr val="BFD5FF"/>
              </a:gs>
              <a:gs pos="100000">
                <a:srgbClr val="E5EEFF"/>
              </a:gs>
            </a:gsLst>
            <a:lin ang="16200000" scaled="1"/>
          </a:gradFill>
          <a:ln w="28575">
            <a:solidFill>
              <a:srgbClr val="4A7EBB"/>
            </a:solidFill>
            <a:round/>
            <a:headEnd/>
            <a:tailEnd/>
          </a:ln>
          <a:effectLst>
            <a:outerShdw blurRad="63500" dist="20000" dir="5400000" rotWithShape="0">
              <a:srgbClr val="000000">
                <a:alpha val="37999"/>
              </a:srgbClr>
            </a:outerShdw>
          </a:effectLst>
        </p:spPr>
        <p:txBody>
          <a:bodyPr anchor="ctr"/>
          <a:lstStyle/>
          <a:p>
            <a:pPr algn="ctr" defTabSz="457200" fontAlgn="auto">
              <a:spcBef>
                <a:spcPts val="0"/>
              </a:spcBef>
              <a:spcAft>
                <a:spcPts val="0"/>
              </a:spcAft>
              <a:defRPr/>
            </a:pP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いずれも</a:t>
            </a:r>
            <a:endPar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endParaRPr>
          </a:p>
          <a:p>
            <a:pPr algn="ctr" defTabSz="457200" fontAlgn="auto">
              <a:spcBef>
                <a:spcPts val="0"/>
              </a:spcBef>
              <a:spcAft>
                <a:spcPts val="0"/>
              </a:spcAft>
              <a:defRPr/>
            </a:pPr>
            <a:r>
              <a:rPr lang="ja-JP" altLang="en-US" sz="1100" b="0">
                <a:solidFill>
                  <a:srgbClr val="000000"/>
                </a:solidFill>
                <a:latin typeface="HGP創英角ｺﾞｼｯｸUB" pitchFamily="50" charset="-128"/>
                <a:ea typeface="HGP創英角ｺﾞｼｯｸUB" pitchFamily="50" charset="-128"/>
                <a:cs typeface="HGP創英角ｺﾞｼｯｸUB" pitchFamily="50" charset="-128"/>
              </a:rPr>
              <a:t>糖尿病型でない</a:t>
            </a:r>
            <a:endParaRPr lang="en-US" altLang="ja-JP" sz="1100" b="0">
              <a:solidFill>
                <a:srgbClr val="000000"/>
              </a:solidFill>
              <a:latin typeface="HGP創英角ｺﾞｼｯｸUB" pitchFamily="50" charset="-128"/>
              <a:ea typeface="HGP創英角ｺﾞｼｯｸUB" pitchFamily="50" charset="-128"/>
              <a:cs typeface="HGP創英角ｺﾞｼｯｸUB" pitchFamily="50" charset="-128"/>
            </a:endParaRPr>
          </a:p>
        </p:txBody>
      </p:sp>
      <p:cxnSp>
        <p:nvCxnSpPr>
          <p:cNvPr id="151" name="直線矢印コネクタ 150"/>
          <p:cNvCxnSpPr/>
          <p:nvPr/>
        </p:nvCxnSpPr>
        <p:spPr>
          <a:xfrm rot="16200000" flipH="1">
            <a:off x="6978650" y="2670176"/>
            <a:ext cx="942975" cy="0"/>
          </a:xfrm>
          <a:prstGeom prst="straightConnector1">
            <a:avLst/>
          </a:prstGeom>
          <a:ln w="508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10292" name="テキスト ボックス 156"/>
          <p:cNvSpPr txBox="1">
            <a:spLocks noChangeArrowheads="1"/>
          </p:cNvSpPr>
          <p:nvPr/>
        </p:nvSpPr>
        <p:spPr bwMode="auto">
          <a:xfrm>
            <a:off x="5054600" y="3489325"/>
            <a:ext cx="1122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pitchFamily="34" charset="0"/>
                <a:ea typeface="ＭＳ Ｐゴシック" pitchFamily="50" charset="-128"/>
              </a:defRPr>
            </a:lvl1pPr>
            <a:lvl2pPr marL="742950" indent="-285750" defTabSz="457200" eaLnBrk="0" hangingPunct="0">
              <a:defRPr kumimoji="1">
                <a:solidFill>
                  <a:schemeClr val="tx1"/>
                </a:solidFill>
                <a:latin typeface="Arial" pitchFamily="34" charset="0"/>
                <a:ea typeface="ＭＳ Ｐゴシック" pitchFamily="50" charset="-128"/>
              </a:defRPr>
            </a:lvl2pPr>
            <a:lvl3pPr marL="1143000" indent="-228600" defTabSz="457200" eaLnBrk="0" hangingPunct="0">
              <a:defRPr kumimoji="1">
                <a:solidFill>
                  <a:schemeClr val="tx1"/>
                </a:solidFill>
                <a:latin typeface="Arial" pitchFamily="34" charset="0"/>
                <a:ea typeface="ＭＳ Ｐゴシック" pitchFamily="50" charset="-128"/>
              </a:defRPr>
            </a:lvl3pPr>
            <a:lvl4pPr marL="1600200" indent="-228600" defTabSz="457200" eaLnBrk="0" hangingPunct="0">
              <a:defRPr kumimoji="1">
                <a:solidFill>
                  <a:schemeClr val="tx1"/>
                </a:solidFill>
                <a:latin typeface="Arial" pitchFamily="34" charset="0"/>
                <a:ea typeface="ＭＳ Ｐゴシック" pitchFamily="50" charset="-128"/>
              </a:defRPr>
            </a:lvl4pPr>
            <a:lvl5pPr marL="2057400" indent="-228600" defTabSz="457200" eaLnBrk="0" hangingPunct="0">
              <a:defRPr kumimoji="1">
                <a:solidFill>
                  <a:schemeClr val="tx1"/>
                </a:solidFill>
                <a:latin typeface="Arial"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400" b="0" smtClean="0">
                <a:solidFill>
                  <a:srgbClr val="000000"/>
                </a:solidFill>
                <a:latin typeface="HGP創英角ｺﾞｼｯｸUB" pitchFamily="50" charset="-128"/>
                <a:ea typeface="HGP創英角ｺﾞｼｯｸUB" pitchFamily="50" charset="-128"/>
              </a:rPr>
              <a:t>なるべく</a:t>
            </a:r>
            <a:endParaRPr lang="en-US" altLang="ja-JP" sz="1400" b="0" smtClean="0">
              <a:solidFill>
                <a:srgbClr val="000000"/>
              </a:solidFill>
              <a:latin typeface="HGP創英角ｺﾞｼｯｸUB" pitchFamily="50" charset="-128"/>
              <a:ea typeface="HGP創英角ｺﾞｼｯｸUB" pitchFamily="50" charset="-128"/>
            </a:endParaRPr>
          </a:p>
          <a:p>
            <a:pPr eaLnBrk="1" hangingPunct="1"/>
            <a:r>
              <a:rPr lang="en-US" altLang="ja-JP" sz="1400" b="0" smtClean="0">
                <a:solidFill>
                  <a:srgbClr val="000000"/>
                </a:solidFill>
                <a:latin typeface="HGP創英角ｺﾞｼｯｸUB" pitchFamily="50" charset="-128"/>
                <a:ea typeface="HGP創英角ｺﾞｼｯｸUB" pitchFamily="50" charset="-128"/>
              </a:rPr>
              <a:t>1</a:t>
            </a:r>
            <a:r>
              <a:rPr lang="ja-JP" altLang="en-US" sz="1400" b="0" smtClean="0">
                <a:solidFill>
                  <a:srgbClr val="000000"/>
                </a:solidFill>
                <a:latin typeface="HGP創英角ｺﾞｼｯｸUB" pitchFamily="50" charset="-128"/>
                <a:ea typeface="HGP創英角ｺﾞｼｯｸUB" pitchFamily="50" charset="-128"/>
              </a:rPr>
              <a:t>ヶ月以内に</a:t>
            </a:r>
          </a:p>
        </p:txBody>
      </p:sp>
      <p:sp>
        <p:nvSpPr>
          <p:cNvPr id="180" name="角丸四角形 179"/>
          <p:cNvSpPr/>
          <p:nvPr/>
        </p:nvSpPr>
        <p:spPr>
          <a:xfrm>
            <a:off x="142844" y="5088007"/>
            <a:ext cx="3429024" cy="418256"/>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defTabSz="457200" fontAlgn="auto">
              <a:spcBef>
                <a:spcPts val="0"/>
              </a:spcBef>
              <a:spcAft>
                <a:spcPts val="0"/>
              </a:spcAft>
              <a:defRPr/>
            </a:pPr>
            <a:r>
              <a:rPr lang="ja-JP" altLang="en-US" sz="1800" b="0">
                <a:solidFill>
                  <a:srgbClr val="FFFFFF"/>
                </a:solidFill>
                <a:latin typeface="HGP創英角ｺﾞｼｯｸUB" pitchFamily="50" charset="-128"/>
                <a:ea typeface="HGP創英角ｺﾞｼｯｸUB" pitchFamily="50" charset="-128"/>
                <a:cs typeface="HGP創英角ｺﾞｼｯｸUB" pitchFamily="50" charset="-128"/>
              </a:rPr>
              <a:t>糖　尿　病</a:t>
            </a:r>
            <a:endParaRPr lang="en-US" altLang="ja-JP" sz="1800" b="0">
              <a:solidFill>
                <a:srgbClr val="FFFFFF"/>
              </a:solidFill>
              <a:latin typeface="HGP創英角ｺﾞｼｯｸUB" pitchFamily="50" charset="-128"/>
              <a:ea typeface="HGP創英角ｺﾞｼｯｸUB" pitchFamily="50" charset="-128"/>
              <a:cs typeface="HGP創英角ｺﾞｼｯｸUB" pitchFamily="50" charset="-128"/>
            </a:endParaRPr>
          </a:p>
        </p:txBody>
      </p:sp>
      <p:sp>
        <p:nvSpPr>
          <p:cNvPr id="188" name="角丸四角形 187"/>
          <p:cNvSpPr>
            <a:spLocks noChangeArrowheads="1"/>
          </p:cNvSpPr>
          <p:nvPr/>
        </p:nvSpPr>
        <p:spPr bwMode="auto">
          <a:xfrm>
            <a:off x="2357438" y="5670550"/>
            <a:ext cx="3214687" cy="374650"/>
          </a:xfrm>
          <a:prstGeom prst="roundRect">
            <a:avLst>
              <a:gd name="adj" fmla="val 16667"/>
            </a:avLst>
          </a:prstGeom>
          <a:gradFill rotWithShape="1">
            <a:gsLst>
              <a:gs pos="0">
                <a:srgbClr val="9EEAFF"/>
              </a:gs>
              <a:gs pos="35001">
                <a:srgbClr val="BBEFFF"/>
              </a:gs>
              <a:gs pos="100000">
                <a:srgbClr val="E4F9FF"/>
              </a:gs>
            </a:gsLst>
            <a:lin ang="16200000" scaled="1"/>
          </a:gradFill>
          <a:ln w="38100">
            <a:solidFill>
              <a:srgbClr val="002060"/>
            </a:solidFill>
            <a:round/>
            <a:headEnd/>
            <a:tailEnd/>
          </a:ln>
          <a:effectLst>
            <a:outerShdw blurRad="63500" dist="20000" dir="5400000" rotWithShape="0">
              <a:srgbClr val="000000">
                <a:alpha val="37999"/>
              </a:srgbClr>
            </a:outerShdw>
          </a:effectLst>
        </p:spPr>
        <p:txBody>
          <a:bodyPr anchor="ctr"/>
          <a:lstStyle/>
          <a:p>
            <a:pPr algn="ctr" defTabSz="457200" fontAlgn="auto">
              <a:spcBef>
                <a:spcPts val="0"/>
              </a:spcBef>
              <a:spcAft>
                <a:spcPts val="0"/>
              </a:spcAft>
              <a:defRPr/>
            </a:pPr>
            <a:r>
              <a:rPr lang="ja-JP" altLang="en-US" sz="2400" b="0">
                <a:solidFill>
                  <a:srgbClr val="002060"/>
                </a:solidFill>
                <a:latin typeface="HGP創英角ｺﾞｼｯｸUB" pitchFamily="50" charset="-128"/>
                <a:ea typeface="HGP創英角ｺﾞｼｯｸUB" pitchFamily="50" charset="-128"/>
                <a:cs typeface="HGP創英角ｺﾞｼｯｸUB" pitchFamily="50" charset="-128"/>
              </a:rPr>
              <a:t>糖尿病疑い</a:t>
            </a:r>
            <a:endParaRPr lang="en-US" altLang="ja-JP" sz="2400" b="0">
              <a:solidFill>
                <a:srgbClr val="002060"/>
              </a:solidFill>
              <a:latin typeface="HGP創英角ｺﾞｼｯｸUB" pitchFamily="50" charset="-128"/>
              <a:ea typeface="HGP創英角ｺﾞｼｯｸUB" pitchFamily="50" charset="-128"/>
              <a:cs typeface="HGP創英角ｺﾞｼｯｸUB" pitchFamily="50" charset="-128"/>
            </a:endParaRPr>
          </a:p>
        </p:txBody>
      </p:sp>
      <p:sp>
        <p:nvSpPr>
          <p:cNvPr id="189" name="角丸四角形 188"/>
          <p:cNvSpPr/>
          <p:nvPr/>
        </p:nvSpPr>
        <p:spPr>
          <a:xfrm>
            <a:off x="4657086" y="5073259"/>
            <a:ext cx="2214578" cy="418256"/>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defTabSz="457200" fontAlgn="auto">
              <a:spcBef>
                <a:spcPts val="0"/>
              </a:spcBef>
              <a:spcAft>
                <a:spcPts val="0"/>
              </a:spcAft>
              <a:defRPr/>
            </a:pPr>
            <a:r>
              <a:rPr lang="ja-JP" altLang="en-US" sz="1800" b="0">
                <a:solidFill>
                  <a:srgbClr val="FFFFFF"/>
                </a:solidFill>
                <a:latin typeface="HGP創英角ｺﾞｼｯｸUB" pitchFamily="50" charset="-128"/>
                <a:ea typeface="HGP創英角ｺﾞｼｯｸUB" pitchFamily="50" charset="-128"/>
                <a:cs typeface="HGP創英角ｺﾞｼｯｸUB" pitchFamily="50" charset="-128"/>
              </a:rPr>
              <a:t>糖　尿　病</a:t>
            </a:r>
            <a:endParaRPr lang="en-US" altLang="ja-JP" sz="1800" b="0">
              <a:solidFill>
                <a:srgbClr val="FFFFFF"/>
              </a:solidFill>
              <a:latin typeface="HGP創英角ｺﾞｼｯｸUB" pitchFamily="50" charset="-128"/>
              <a:ea typeface="HGP創英角ｺﾞｼｯｸUB" pitchFamily="50" charset="-128"/>
              <a:cs typeface="HGP創英角ｺﾞｼｯｸUB" pitchFamily="50" charset="-128"/>
            </a:endParaRPr>
          </a:p>
        </p:txBody>
      </p:sp>
      <p:sp>
        <p:nvSpPr>
          <p:cNvPr id="192" name="角丸四角形 191"/>
          <p:cNvSpPr>
            <a:spLocks noChangeArrowheads="1"/>
          </p:cNvSpPr>
          <p:nvPr/>
        </p:nvSpPr>
        <p:spPr bwMode="auto">
          <a:xfrm>
            <a:off x="6715125" y="5670550"/>
            <a:ext cx="2357438" cy="374650"/>
          </a:xfrm>
          <a:prstGeom prst="roundRect">
            <a:avLst>
              <a:gd name="adj" fmla="val 16667"/>
            </a:avLst>
          </a:prstGeom>
          <a:gradFill rotWithShape="1">
            <a:gsLst>
              <a:gs pos="0">
                <a:srgbClr val="9EEAFF"/>
              </a:gs>
              <a:gs pos="35001">
                <a:srgbClr val="BBEFFF"/>
              </a:gs>
              <a:gs pos="100000">
                <a:srgbClr val="E4F9FF"/>
              </a:gs>
            </a:gsLst>
            <a:lin ang="16200000" scaled="1"/>
          </a:gradFill>
          <a:ln w="38100">
            <a:solidFill>
              <a:srgbClr val="002060"/>
            </a:solidFill>
            <a:round/>
            <a:headEnd/>
            <a:tailEnd/>
          </a:ln>
          <a:effectLst>
            <a:outerShdw blurRad="63500" dist="20000" dir="5400000" rotWithShape="0">
              <a:srgbClr val="000000">
                <a:alpha val="37999"/>
              </a:srgbClr>
            </a:outerShdw>
          </a:effectLst>
        </p:spPr>
        <p:txBody>
          <a:bodyPr anchor="ctr"/>
          <a:lstStyle/>
          <a:p>
            <a:pPr algn="ctr" defTabSz="457200" fontAlgn="auto">
              <a:spcBef>
                <a:spcPts val="0"/>
              </a:spcBef>
              <a:spcAft>
                <a:spcPts val="0"/>
              </a:spcAft>
              <a:defRPr/>
            </a:pPr>
            <a:r>
              <a:rPr lang="ja-JP" altLang="en-US" sz="2400" b="0">
                <a:solidFill>
                  <a:srgbClr val="002060"/>
                </a:solidFill>
                <a:latin typeface="HGP創英角ｺﾞｼｯｸUB" pitchFamily="50" charset="-128"/>
                <a:ea typeface="HGP創英角ｺﾞｼｯｸUB" pitchFamily="50" charset="-128"/>
                <a:cs typeface="HGP創英角ｺﾞｼｯｸUB" pitchFamily="50" charset="-128"/>
              </a:rPr>
              <a:t>糖尿病疑い</a:t>
            </a:r>
            <a:endParaRPr lang="en-US" altLang="ja-JP" sz="2400" b="0">
              <a:solidFill>
                <a:srgbClr val="002060"/>
              </a:solidFill>
              <a:latin typeface="HGP創英角ｺﾞｼｯｸUB" pitchFamily="50" charset="-128"/>
              <a:ea typeface="HGP創英角ｺﾞｼｯｸUB" pitchFamily="50" charset="-128"/>
              <a:cs typeface="HGP創英角ｺﾞｼｯｸUB" pitchFamily="50" charset="-128"/>
            </a:endParaRPr>
          </a:p>
        </p:txBody>
      </p:sp>
      <p:sp>
        <p:nvSpPr>
          <p:cNvPr id="209" name="正方形/長方形 208"/>
          <p:cNvSpPr>
            <a:spLocks noChangeArrowheads="1"/>
          </p:cNvSpPr>
          <p:nvPr/>
        </p:nvSpPr>
        <p:spPr bwMode="auto">
          <a:xfrm>
            <a:off x="2449513" y="6410325"/>
            <a:ext cx="5980112" cy="284163"/>
          </a:xfrm>
          <a:prstGeom prst="rect">
            <a:avLst/>
          </a:prstGeom>
          <a:gradFill rotWithShape="1">
            <a:gsLst>
              <a:gs pos="0">
                <a:srgbClr val="FFBE86"/>
              </a:gs>
              <a:gs pos="35001">
                <a:srgbClr val="FFD0AA"/>
              </a:gs>
              <a:gs pos="100000">
                <a:srgbClr val="FFEBDB"/>
              </a:gs>
            </a:gsLst>
            <a:lin ang="16200000" scaled="1"/>
          </a:gradFill>
          <a:ln w="28575">
            <a:solidFill>
              <a:srgbClr val="F69240"/>
            </a:solidFill>
            <a:miter lim="800000"/>
            <a:headEnd/>
            <a:tailEnd/>
          </a:ln>
          <a:effectLst>
            <a:outerShdw blurRad="63500" dist="20000" dir="5400000" rotWithShape="0">
              <a:srgbClr val="000000">
                <a:alpha val="37999"/>
              </a:srgbClr>
            </a:outerShdw>
          </a:effectLst>
        </p:spPr>
        <p:txBody>
          <a:bodyPr anchor="ctr"/>
          <a:lstStyle/>
          <a:p>
            <a:pPr algn="ctr" defTabSz="457200" fontAlgn="auto">
              <a:spcBef>
                <a:spcPts val="0"/>
              </a:spcBef>
              <a:spcAft>
                <a:spcPts val="0"/>
              </a:spcAft>
              <a:defRPr/>
            </a:pPr>
            <a:r>
              <a:rPr lang="en-US" altLang="ja-JP" sz="2000" b="0">
                <a:solidFill>
                  <a:srgbClr val="000000"/>
                </a:solidFill>
                <a:latin typeface="HGP創英角ｺﾞｼｯｸUB" pitchFamily="50" charset="-128"/>
                <a:ea typeface="HGP創英角ｺﾞｼｯｸUB" pitchFamily="50" charset="-128"/>
                <a:cs typeface="HGP創英角ｺﾞｼｯｸUB" pitchFamily="50" charset="-128"/>
              </a:rPr>
              <a:t>3</a:t>
            </a:r>
            <a:r>
              <a:rPr lang="ja-JP" altLang="en-US" sz="2000" b="0">
                <a:solidFill>
                  <a:srgbClr val="000000"/>
                </a:solidFill>
                <a:latin typeface="HGP創英角ｺﾞｼｯｸUB" pitchFamily="50" charset="-128"/>
                <a:ea typeface="HGP創英角ｺﾞｼｯｸUB" pitchFamily="50" charset="-128"/>
                <a:cs typeface="HGP創英角ｺﾞｼｯｸUB" pitchFamily="50" charset="-128"/>
              </a:rPr>
              <a:t>～</a:t>
            </a:r>
            <a:r>
              <a:rPr lang="en-US" altLang="ja-JP" sz="2000" b="0">
                <a:solidFill>
                  <a:srgbClr val="000000"/>
                </a:solidFill>
                <a:latin typeface="HGP創英角ｺﾞｼｯｸUB" pitchFamily="50" charset="-128"/>
                <a:ea typeface="HGP創英角ｺﾞｼｯｸUB" pitchFamily="50" charset="-128"/>
                <a:cs typeface="HGP創英角ｺﾞｼｯｸUB" pitchFamily="50" charset="-128"/>
              </a:rPr>
              <a:t>6</a:t>
            </a:r>
            <a:r>
              <a:rPr lang="ja-JP" altLang="en-US" sz="2000" b="0">
                <a:solidFill>
                  <a:srgbClr val="000000"/>
                </a:solidFill>
                <a:latin typeface="HGP創英角ｺﾞｼｯｸUB" pitchFamily="50" charset="-128"/>
                <a:ea typeface="HGP創英角ｺﾞｼｯｸUB" pitchFamily="50" charset="-128"/>
                <a:cs typeface="HGP創英角ｺﾞｼｯｸUB" pitchFamily="50" charset="-128"/>
              </a:rPr>
              <a:t>ヶ月以内に血糖値・</a:t>
            </a:r>
            <a:r>
              <a:rPr lang="en-US" altLang="ja-JP" sz="2000" b="0">
                <a:solidFill>
                  <a:srgbClr val="000000"/>
                </a:solidFill>
                <a:latin typeface="HGP創英角ｺﾞｼｯｸUB" pitchFamily="50" charset="-128"/>
                <a:ea typeface="HGP創英角ｺﾞｼｯｸUB" pitchFamily="50" charset="-128"/>
                <a:cs typeface="HGP創英角ｺﾞｼｯｸUB" pitchFamily="50" charset="-128"/>
              </a:rPr>
              <a:t>HbA1c</a:t>
            </a:r>
            <a:r>
              <a:rPr lang="ja-JP" altLang="en-US" sz="2000" b="0">
                <a:solidFill>
                  <a:srgbClr val="000000"/>
                </a:solidFill>
                <a:latin typeface="HGP創英角ｺﾞｼｯｸUB" pitchFamily="50" charset="-128"/>
                <a:ea typeface="HGP創英角ｺﾞｼｯｸUB" pitchFamily="50" charset="-128"/>
                <a:cs typeface="HGP創英角ｺﾞｼｯｸUB" pitchFamily="50" charset="-128"/>
              </a:rPr>
              <a:t>を再検査</a:t>
            </a:r>
          </a:p>
        </p:txBody>
      </p:sp>
      <p:sp>
        <p:nvSpPr>
          <p:cNvPr id="10302" name="正方形/長方形 101"/>
          <p:cNvSpPr>
            <a:spLocks noChangeArrowheads="1"/>
          </p:cNvSpPr>
          <p:nvPr/>
        </p:nvSpPr>
        <p:spPr bwMode="auto">
          <a:xfrm>
            <a:off x="0" y="2403475"/>
            <a:ext cx="17478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ja-JP" altLang="ja-JP" sz="1400" smtClean="0">
                <a:solidFill>
                  <a:srgbClr val="FF0000"/>
                </a:solidFill>
                <a:latin typeface="Calibri" pitchFamily="34" charset="0"/>
                <a:cs typeface="Arial" pitchFamily="34" charset="0"/>
              </a:rPr>
              <a:t>早期診断・早期介入</a:t>
            </a:r>
            <a:r>
              <a:rPr kumimoji="0" lang="ja-JP" altLang="en-US" sz="1400" smtClean="0">
                <a:solidFill>
                  <a:srgbClr val="FF0000"/>
                </a:solidFill>
                <a:latin typeface="Calibri" pitchFamily="34" charset="0"/>
                <a:cs typeface="Arial" pitchFamily="34" charset="0"/>
              </a:rPr>
              <a:t>を</a:t>
            </a:r>
            <a:r>
              <a:rPr kumimoji="0" lang="ja-JP" altLang="ja-JP" sz="1400" smtClean="0">
                <a:solidFill>
                  <a:srgbClr val="FF0000"/>
                </a:solidFill>
                <a:latin typeface="Calibri" pitchFamily="34" charset="0"/>
                <a:cs typeface="Arial" pitchFamily="34" charset="0"/>
              </a:rPr>
              <a:t>促進</a:t>
            </a:r>
            <a:r>
              <a:rPr kumimoji="0" lang="ja-JP" altLang="en-US" sz="1400" smtClean="0">
                <a:solidFill>
                  <a:srgbClr val="FF0000"/>
                </a:solidFill>
                <a:latin typeface="Calibri" pitchFamily="34" charset="0"/>
                <a:cs typeface="Arial" pitchFamily="34" charset="0"/>
              </a:rPr>
              <a:t>するため，</a:t>
            </a:r>
            <a:r>
              <a:rPr kumimoji="0" lang="en-US" altLang="ja-JP" sz="1400" smtClean="0">
                <a:solidFill>
                  <a:srgbClr val="0000CC"/>
                </a:solidFill>
                <a:latin typeface="Calibri" pitchFamily="34" charset="0"/>
                <a:cs typeface="Arial" pitchFamily="34" charset="0"/>
              </a:rPr>
              <a:t>HbA1c</a:t>
            </a:r>
            <a:r>
              <a:rPr kumimoji="0" lang="ja-JP" altLang="en-US" sz="1400" smtClean="0">
                <a:solidFill>
                  <a:srgbClr val="0000CC"/>
                </a:solidFill>
                <a:latin typeface="Calibri" pitchFamily="34" charset="0"/>
                <a:cs typeface="Arial" pitchFamily="34" charset="0"/>
              </a:rPr>
              <a:t>と血糖値の同時測定を推奨</a:t>
            </a:r>
            <a:endParaRPr kumimoji="0" lang="ja-JP" altLang="en-US" sz="1400" smtClean="0">
              <a:solidFill>
                <a:srgbClr val="0000CC"/>
              </a:solidFill>
              <a:latin typeface="Calibri" pitchFamily="34" charset="0"/>
            </a:endParaRPr>
          </a:p>
        </p:txBody>
      </p:sp>
      <p:grpSp>
        <p:nvGrpSpPr>
          <p:cNvPr id="10303" name="グループ化 100"/>
          <p:cNvGrpSpPr>
            <a:grpSpLocks/>
          </p:cNvGrpSpPr>
          <p:nvPr/>
        </p:nvGrpSpPr>
        <p:grpSpPr bwMode="auto">
          <a:xfrm>
            <a:off x="6843713" y="2366963"/>
            <a:ext cx="2479675" cy="3538537"/>
            <a:chOff x="6843252" y="2051347"/>
            <a:chExt cx="2479373" cy="3538292"/>
          </a:xfrm>
        </p:grpSpPr>
        <p:sp>
          <p:nvSpPr>
            <p:cNvPr id="65" name="円/楕円 92"/>
            <p:cNvSpPr>
              <a:spLocks noChangeArrowheads="1"/>
            </p:cNvSpPr>
            <p:nvPr/>
          </p:nvSpPr>
          <p:spPr bwMode="auto">
            <a:xfrm>
              <a:off x="6843252" y="3864146"/>
              <a:ext cx="1003178" cy="1725493"/>
            </a:xfrm>
            <a:prstGeom prst="ellipse">
              <a:avLst/>
            </a:prstGeom>
            <a:noFill/>
            <a:ln w="57150" algn="ctr">
              <a:solidFill>
                <a:srgbClr val="FF0000"/>
              </a:solidFill>
              <a:prstDash val="sysDash"/>
              <a:round/>
              <a:headEnd/>
              <a:tailEnd/>
            </a:ln>
          </p:spPr>
          <p:txBody>
            <a:bodyPr/>
            <a:lstStyle/>
            <a:p>
              <a:pPr fontAlgn="auto">
                <a:spcBef>
                  <a:spcPts val="0"/>
                </a:spcBef>
                <a:spcAft>
                  <a:spcPts val="0"/>
                </a:spcAft>
                <a:defRPr/>
              </a:pPr>
              <a:endParaRPr kumimoji="0" lang="ja-JP" altLang="en-US" sz="1800" b="0" kern="0">
                <a:solidFill>
                  <a:srgbClr val="FFFFFF"/>
                </a:solidFill>
                <a:ea typeface="ＭＳ Ｐゴシック"/>
              </a:endParaRPr>
            </a:p>
          </p:txBody>
        </p:sp>
        <p:sp>
          <p:nvSpPr>
            <p:cNvPr id="10310" name="正方形/長方形 97"/>
            <p:cNvSpPr>
              <a:spLocks noChangeArrowheads="1"/>
            </p:cNvSpPr>
            <p:nvPr/>
          </p:nvSpPr>
          <p:spPr bwMode="auto">
            <a:xfrm>
              <a:off x="7287761" y="2051347"/>
              <a:ext cx="2034864" cy="7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altLang="ja-JP" sz="1400" dirty="0" smtClean="0">
                  <a:solidFill>
                    <a:srgbClr val="FF0000"/>
                  </a:solidFill>
                  <a:latin typeface="Calibri" pitchFamily="34" charset="0"/>
                  <a:cs typeface="Arial" pitchFamily="34" charset="0"/>
                </a:rPr>
                <a:t>HbA1c</a:t>
              </a:r>
              <a:r>
                <a:rPr kumimoji="0" lang="ja-JP" altLang="en-US" sz="1400" dirty="0" smtClean="0">
                  <a:solidFill>
                    <a:srgbClr val="FF0000"/>
                  </a:solidFill>
                  <a:latin typeface="Calibri" pitchFamily="34" charset="0"/>
                  <a:cs typeface="Arial" pitchFamily="34" charset="0"/>
                </a:rPr>
                <a:t>のみ反復陽性</a:t>
              </a:r>
              <a:endParaRPr kumimoji="0" lang="en-US" altLang="ja-JP" sz="1400" dirty="0" smtClean="0">
                <a:solidFill>
                  <a:srgbClr val="FF0000"/>
                </a:solidFill>
                <a:latin typeface="Calibri" pitchFamily="34" charset="0"/>
                <a:cs typeface="Arial" pitchFamily="34" charset="0"/>
              </a:endParaRPr>
            </a:p>
            <a:p>
              <a:pPr algn="ctr"/>
              <a:r>
                <a:rPr kumimoji="0" lang="ja-JP" altLang="en-US" sz="1400" dirty="0" smtClean="0">
                  <a:solidFill>
                    <a:srgbClr val="FF0000"/>
                  </a:solidFill>
                  <a:latin typeface="Calibri" pitchFamily="34" charset="0"/>
                  <a:cs typeface="Arial" pitchFamily="34" charset="0"/>
                </a:rPr>
                <a:t>では糖尿病と診断</a:t>
              </a:r>
              <a:endParaRPr kumimoji="0" lang="en-US" altLang="ja-JP" sz="1400" dirty="0" smtClean="0">
                <a:solidFill>
                  <a:srgbClr val="FF0000"/>
                </a:solidFill>
                <a:latin typeface="Calibri" pitchFamily="34" charset="0"/>
                <a:cs typeface="Arial" pitchFamily="34" charset="0"/>
              </a:endParaRPr>
            </a:p>
            <a:p>
              <a:pPr algn="ctr"/>
              <a:r>
                <a:rPr kumimoji="0" lang="ja-JP" altLang="en-US" sz="1400" dirty="0" smtClean="0">
                  <a:solidFill>
                    <a:srgbClr val="FF0000"/>
                  </a:solidFill>
                  <a:latin typeface="Calibri" pitchFamily="34" charset="0"/>
                  <a:cs typeface="Arial" pitchFamily="34" charset="0"/>
                </a:rPr>
                <a:t>できない</a:t>
              </a:r>
              <a:endParaRPr kumimoji="0" lang="ja-JP" altLang="en-US" sz="1400" dirty="0" smtClean="0">
                <a:solidFill>
                  <a:srgbClr val="FF0000"/>
                </a:solidFill>
                <a:latin typeface="Calibri" pitchFamily="34" charset="0"/>
              </a:endParaRPr>
            </a:p>
          </p:txBody>
        </p:sp>
        <p:cxnSp>
          <p:nvCxnSpPr>
            <p:cNvPr id="10311" name="直線コネクタ 99"/>
            <p:cNvCxnSpPr>
              <a:cxnSpLocks noChangeShapeType="1"/>
              <a:stCxn id="10310" idx="2"/>
            </p:cNvCxnSpPr>
            <p:nvPr/>
          </p:nvCxnSpPr>
          <p:spPr bwMode="auto">
            <a:xfrm rot="5400000">
              <a:off x="7255344" y="3179398"/>
              <a:ext cx="1439289" cy="660412"/>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cxnSp>
      </p:grpSp>
      <p:sp>
        <p:nvSpPr>
          <p:cNvPr id="68" name="テキスト ボックス 11"/>
          <p:cNvSpPr txBox="1">
            <a:spLocks noChangeArrowheads="1"/>
          </p:cNvSpPr>
          <p:nvPr/>
        </p:nvSpPr>
        <p:spPr bwMode="auto">
          <a:xfrm>
            <a:off x="117475" y="803275"/>
            <a:ext cx="8929688" cy="646113"/>
          </a:xfrm>
          <a:prstGeom prst="rect">
            <a:avLst/>
          </a:prstGeom>
          <a:gradFill rotWithShape="1">
            <a:gsLst>
              <a:gs pos="0">
                <a:srgbClr val="9EEAFF"/>
              </a:gs>
              <a:gs pos="35001">
                <a:srgbClr val="BBEFFF"/>
              </a:gs>
              <a:gs pos="100000">
                <a:srgbClr val="E4F9FF"/>
              </a:gs>
            </a:gsLst>
            <a:lin ang="16200000" scaled="1"/>
          </a:gradFill>
          <a:ln w="28575">
            <a:solidFill>
              <a:srgbClr val="46AAC5"/>
            </a:solidFill>
            <a:miter lim="800000"/>
            <a:headEnd/>
            <a:tailEnd/>
          </a:ln>
          <a:effectLst>
            <a:outerShdw blurRad="63500" dist="20000" dir="5400000" rotWithShape="0">
              <a:srgbClr val="000000">
                <a:alpha val="37999"/>
              </a:srgbClr>
            </a:outerShdw>
          </a:effectLst>
        </p:spPr>
        <p:txBody>
          <a:bodyPr>
            <a:spAutoFit/>
          </a:bodyPr>
          <a:lstStyle/>
          <a:p>
            <a:pPr defTabSz="457200" fontAlgn="auto">
              <a:spcBef>
                <a:spcPts val="0"/>
              </a:spcBef>
              <a:spcAft>
                <a:spcPts val="0"/>
              </a:spcAft>
              <a:defRPr/>
            </a:pPr>
            <a:r>
              <a:rPr lang="ja-JP" altLang="en-US" b="0" dirty="0">
                <a:solidFill>
                  <a:srgbClr val="000000"/>
                </a:solidFill>
                <a:latin typeface="HGP創英角ｺﾞｼｯｸUB" pitchFamily="50" charset="-128"/>
                <a:ea typeface="HGP創英角ｺﾞｼｯｸUB" pitchFamily="50" charset="-128"/>
                <a:cs typeface="HGP創英角ｺﾞｼｯｸUB" pitchFamily="50" charset="-128"/>
              </a:rPr>
              <a:t>糖尿病型；血糖値（空腹時≧</a:t>
            </a:r>
            <a:r>
              <a:rPr lang="en-US" altLang="ja-JP" b="0" dirty="0">
                <a:solidFill>
                  <a:srgbClr val="000000"/>
                </a:solidFill>
                <a:latin typeface="HGP創英角ｺﾞｼｯｸUB" pitchFamily="50" charset="-128"/>
                <a:ea typeface="HGP創英角ｺﾞｼｯｸUB" pitchFamily="50" charset="-128"/>
                <a:cs typeface="HGP創英角ｺﾞｼｯｸUB" pitchFamily="50" charset="-128"/>
              </a:rPr>
              <a:t>126mg/dl</a:t>
            </a:r>
            <a:r>
              <a:rPr lang="ja-JP" altLang="en-US" b="0" dirty="0" err="1">
                <a:solidFill>
                  <a:srgbClr val="000000"/>
                </a:solidFill>
                <a:latin typeface="HGP創英角ｺﾞｼｯｸUB" pitchFamily="50" charset="-128"/>
                <a:ea typeface="HGP創英角ｺﾞｼｯｸUB" pitchFamily="50" charset="-128"/>
                <a:cs typeface="HGP創英角ｺﾞｼｯｸUB" pitchFamily="50" charset="-128"/>
              </a:rPr>
              <a:t>，</a:t>
            </a:r>
            <a:r>
              <a:rPr lang="ja-JP" altLang="en-US" b="0" dirty="0">
                <a:solidFill>
                  <a:srgbClr val="000000"/>
                </a:solidFill>
                <a:latin typeface="HGP創英角ｺﾞｼｯｸUB" pitchFamily="50" charset="-128"/>
                <a:ea typeface="HGP創英角ｺﾞｼｯｸUB" pitchFamily="50" charset="-128"/>
                <a:cs typeface="HGP創英角ｺﾞｼｯｸUB" pitchFamily="50" charset="-128"/>
              </a:rPr>
              <a:t>ＯＧＴＴ</a:t>
            </a:r>
            <a:r>
              <a:rPr lang="en-US" altLang="ja-JP" b="0" dirty="0">
                <a:solidFill>
                  <a:srgbClr val="000000"/>
                </a:solidFill>
                <a:latin typeface="HGP創英角ｺﾞｼｯｸUB" pitchFamily="50" charset="-128"/>
                <a:ea typeface="HGP創英角ｺﾞｼｯｸUB" pitchFamily="50" charset="-128"/>
                <a:cs typeface="HGP創英角ｺﾞｼｯｸUB" pitchFamily="50" charset="-128"/>
              </a:rPr>
              <a:t>2</a:t>
            </a:r>
            <a:r>
              <a:rPr lang="ja-JP" altLang="en-US" b="0" dirty="0">
                <a:solidFill>
                  <a:srgbClr val="000000"/>
                </a:solidFill>
                <a:latin typeface="HGP創英角ｺﾞｼｯｸUB" pitchFamily="50" charset="-128"/>
                <a:ea typeface="HGP創英角ｺﾞｼｯｸUB" pitchFamily="50" charset="-128"/>
                <a:cs typeface="HGP創英角ｺﾞｼｯｸUB" pitchFamily="50" charset="-128"/>
              </a:rPr>
              <a:t>時間≧</a:t>
            </a:r>
            <a:r>
              <a:rPr lang="en-US" altLang="ja-JP" b="0" dirty="0">
                <a:solidFill>
                  <a:srgbClr val="000000"/>
                </a:solidFill>
                <a:latin typeface="HGP創英角ｺﾞｼｯｸUB" pitchFamily="50" charset="-128"/>
                <a:ea typeface="HGP創英角ｺﾞｼｯｸUB" pitchFamily="50" charset="-128"/>
                <a:cs typeface="HGP創英角ｺﾞｼｯｸUB" pitchFamily="50" charset="-128"/>
              </a:rPr>
              <a:t> </a:t>
            </a:r>
            <a:r>
              <a:rPr lang="en-US" altLang="ja-JP" b="0" dirty="0" smtClean="0">
                <a:solidFill>
                  <a:srgbClr val="000000"/>
                </a:solidFill>
                <a:latin typeface="HGP創英角ｺﾞｼｯｸUB" pitchFamily="50" charset="-128"/>
                <a:ea typeface="HGP創英角ｺﾞｼｯｸUB" pitchFamily="50" charset="-128"/>
                <a:cs typeface="HGP創英角ｺﾞｼｯｸUB" pitchFamily="50" charset="-128"/>
              </a:rPr>
              <a:t>200mg/dl</a:t>
            </a:r>
            <a:r>
              <a:rPr lang="ja-JP" altLang="en-US" b="0" dirty="0" err="1" smtClean="0">
                <a:solidFill>
                  <a:srgbClr val="000000"/>
                </a:solidFill>
                <a:latin typeface="HGP創英角ｺﾞｼｯｸUB" pitchFamily="50" charset="-128"/>
                <a:ea typeface="HGP創英角ｺﾞｼｯｸUB" pitchFamily="50" charset="-128"/>
                <a:cs typeface="HGP創英角ｺﾞｼｯｸUB" pitchFamily="50" charset="-128"/>
              </a:rPr>
              <a:t>，</a:t>
            </a:r>
            <a:r>
              <a:rPr lang="ja-JP" altLang="en-US" b="0" dirty="0">
                <a:solidFill>
                  <a:srgbClr val="000000"/>
                </a:solidFill>
                <a:latin typeface="HGP創英角ｺﾞｼｯｸUB" pitchFamily="50" charset="-128"/>
                <a:ea typeface="HGP創英角ｺﾞｼｯｸUB" pitchFamily="50" charset="-128"/>
                <a:cs typeface="HGP創英角ｺﾞｼｯｸUB" pitchFamily="50" charset="-128"/>
              </a:rPr>
              <a:t>随時≧</a:t>
            </a:r>
            <a:r>
              <a:rPr lang="en-US" altLang="ja-JP" b="0" dirty="0">
                <a:solidFill>
                  <a:srgbClr val="000000"/>
                </a:solidFill>
                <a:latin typeface="HGP創英角ｺﾞｼｯｸUB" pitchFamily="50" charset="-128"/>
                <a:ea typeface="HGP創英角ｺﾞｼｯｸUB" pitchFamily="50" charset="-128"/>
                <a:cs typeface="HGP創英角ｺﾞｼｯｸUB" pitchFamily="50" charset="-128"/>
              </a:rPr>
              <a:t> 200mg/dl</a:t>
            </a:r>
            <a:r>
              <a:rPr lang="ja-JP" altLang="en-US" b="0" dirty="0">
                <a:solidFill>
                  <a:srgbClr val="000000"/>
                </a:solidFill>
                <a:latin typeface="HGP創英角ｺﾞｼｯｸUB" pitchFamily="50" charset="-128"/>
                <a:ea typeface="HGP創英角ｺﾞｼｯｸUB" pitchFamily="50" charset="-128"/>
                <a:cs typeface="HGP創英角ｺﾞｼｯｸUB" pitchFamily="50" charset="-128"/>
              </a:rPr>
              <a:t>のいずれか）</a:t>
            </a:r>
            <a:r>
              <a:rPr lang="en-US" altLang="ja-JP" b="0" dirty="0">
                <a:solidFill>
                  <a:srgbClr val="000000"/>
                </a:solidFill>
                <a:latin typeface="HGP創英角ｺﾞｼｯｸUB" pitchFamily="50" charset="-128"/>
                <a:ea typeface="HGP創英角ｺﾞｼｯｸUB" pitchFamily="50" charset="-128"/>
                <a:cs typeface="HGP創英角ｺﾞｼｯｸUB" pitchFamily="50" charset="-128"/>
              </a:rPr>
              <a:t> </a:t>
            </a:r>
          </a:p>
          <a:p>
            <a:pPr defTabSz="457200" fontAlgn="auto">
              <a:spcBef>
                <a:spcPts val="0"/>
              </a:spcBef>
              <a:spcAft>
                <a:spcPts val="0"/>
              </a:spcAft>
              <a:defRPr/>
            </a:pPr>
            <a:endParaRPr lang="en-US" altLang="ja-JP" sz="600" b="0" baseline="30000" dirty="0">
              <a:solidFill>
                <a:srgbClr val="000000"/>
              </a:solidFill>
              <a:latin typeface="HGP創英角ｺﾞｼｯｸUB" pitchFamily="50" charset="-128"/>
              <a:ea typeface="HGP創英角ｺﾞｼｯｸUB" pitchFamily="50" charset="-128"/>
              <a:cs typeface="HGP創英角ｺﾞｼｯｸUB" pitchFamily="50" charset="-128"/>
            </a:endParaRPr>
          </a:p>
          <a:p>
            <a:pPr defTabSz="457200" fontAlgn="auto">
              <a:spcBef>
                <a:spcPts val="0"/>
              </a:spcBef>
              <a:spcAft>
                <a:spcPts val="0"/>
              </a:spcAft>
              <a:defRPr/>
            </a:pPr>
            <a:r>
              <a:rPr lang="ja-JP" altLang="en-US" b="0" baseline="30000" dirty="0">
                <a:solidFill>
                  <a:srgbClr val="000000"/>
                </a:solidFill>
                <a:latin typeface="HGP創英角ｺﾞｼｯｸUB" pitchFamily="50" charset="-128"/>
                <a:ea typeface="HGP創英角ｺﾞｼｯｸUB" pitchFamily="50" charset="-128"/>
                <a:cs typeface="HGP創英角ｺﾞｼｯｸUB" pitchFamily="50" charset="-128"/>
              </a:rPr>
              <a:t>　　　</a:t>
            </a:r>
            <a:r>
              <a:rPr lang="ja-JP" altLang="en-US" b="0" baseline="30000" dirty="0">
                <a:latin typeface="HGP創英角ｺﾞｼｯｸUB" pitchFamily="50" charset="-128"/>
                <a:ea typeface="HGP創英角ｺﾞｼｯｸUB" pitchFamily="50" charset="-128"/>
                <a:cs typeface="HGP創英角ｺﾞｼｯｸUB" pitchFamily="50" charset="-128"/>
              </a:rPr>
              <a:t>　　　　　　　 </a:t>
            </a:r>
            <a:r>
              <a:rPr lang="en-US" altLang="ja-JP" b="0" dirty="0">
                <a:latin typeface="HGP創英角ｺﾞｼｯｸUB" pitchFamily="50" charset="-128"/>
                <a:ea typeface="HGP創英角ｺﾞｼｯｸUB" pitchFamily="50" charset="-128"/>
                <a:cs typeface="HGP創英角ｺﾞｼｯｸUB" pitchFamily="50" charset="-128"/>
              </a:rPr>
              <a:t>HbA1c(NGSP)</a:t>
            </a:r>
            <a:r>
              <a:rPr lang="ja-JP" altLang="en-US" b="0" dirty="0">
                <a:latin typeface="HGP創英角ｺﾞｼｯｸUB" pitchFamily="50" charset="-128"/>
                <a:ea typeface="HGP創英角ｺﾞｼｯｸUB" pitchFamily="50" charset="-128"/>
                <a:cs typeface="HGP創英角ｺﾞｼｯｸUB" pitchFamily="50" charset="-128"/>
              </a:rPr>
              <a:t>≧</a:t>
            </a:r>
            <a:r>
              <a:rPr lang="en-US" altLang="ja-JP" b="0" dirty="0">
                <a:latin typeface="HGP創英角ｺﾞｼｯｸUB" pitchFamily="50" charset="-128"/>
                <a:ea typeface="HGP創英角ｺﾞｼｯｸUB" pitchFamily="50" charset="-128"/>
                <a:cs typeface="HGP創英角ｺﾞｼｯｸUB" pitchFamily="50" charset="-128"/>
              </a:rPr>
              <a:t>6.5% </a:t>
            </a:r>
          </a:p>
        </p:txBody>
      </p:sp>
      <p:sp>
        <p:nvSpPr>
          <p:cNvPr id="10305" name="正方形/長方形 103"/>
          <p:cNvSpPr>
            <a:spLocks noChangeArrowheads="1"/>
          </p:cNvSpPr>
          <p:nvPr/>
        </p:nvSpPr>
        <p:spPr bwMode="auto">
          <a:xfrm>
            <a:off x="1549400" y="93663"/>
            <a:ext cx="7389813"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2200"/>
              </a:lnSpc>
              <a:spcBef>
                <a:spcPct val="50000"/>
              </a:spcBef>
            </a:pPr>
            <a:r>
              <a:rPr lang="ja-JP" altLang="en-US" sz="2800" b="0" dirty="0" smtClean="0">
                <a:solidFill>
                  <a:srgbClr val="0000FF"/>
                </a:solidFill>
                <a:latin typeface="HG創英角ｺﾞｼｯｸUB" pitchFamily="49" charset="-128"/>
                <a:ea typeface="HG創英角ｺﾞｼｯｸUB" pitchFamily="49" charset="-128"/>
              </a:rPr>
              <a:t>糖尿病の臨床診断のフローチャート</a:t>
            </a:r>
            <a:r>
              <a:rPr lang="ja-JP" altLang="en-US" sz="1800" b="0" dirty="0" smtClean="0">
                <a:solidFill>
                  <a:srgbClr val="0000FF"/>
                </a:solidFill>
                <a:latin typeface="HG創英角ｺﾞｼｯｸUB" pitchFamily="49" charset="-128"/>
                <a:ea typeface="HG創英角ｺﾞｼｯｸUB" pitchFamily="49" charset="-128"/>
              </a:rPr>
              <a:t>）</a:t>
            </a:r>
          </a:p>
        </p:txBody>
      </p:sp>
      <p:pic>
        <p:nvPicPr>
          <p:cNvPr id="10307"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3175"/>
            <a:ext cx="2133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74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4300" y="163146"/>
            <a:ext cx="9029700" cy="5955476"/>
          </a:xfrm>
          <a:prstGeom prst="rect">
            <a:avLst/>
          </a:prstGeom>
        </p:spPr>
        <p:txBody>
          <a:bodyPr wrap="square">
            <a:spAutoFit/>
          </a:bodyPr>
          <a:lstStyle/>
          <a:p>
            <a:r>
              <a:rPr lang="ja-JP" altLang="en-US" sz="2900" dirty="0">
                <a:solidFill>
                  <a:srgbClr val="000000"/>
                </a:solidFill>
              </a:rPr>
              <a:t>達成の評価</a:t>
            </a:r>
          </a:p>
          <a:p>
            <a:pPr marL="514350" indent="-514350">
              <a:buFont typeface="+mj-lt"/>
              <a:buAutoNum type="arabicPeriod"/>
            </a:pPr>
            <a:r>
              <a:rPr lang="ja-JP" altLang="ja-JP" sz="3200" dirty="0" smtClean="0">
                <a:solidFill>
                  <a:srgbClr val="000000"/>
                </a:solidFill>
              </a:rPr>
              <a:t>健</a:t>
            </a:r>
            <a:r>
              <a:rPr lang="ja-JP" altLang="ja-JP" sz="3200" dirty="0">
                <a:solidFill>
                  <a:srgbClr val="000000"/>
                </a:solidFill>
              </a:rPr>
              <a:t>常者における血中ブドウ糖濃度調節を理解する。</a:t>
            </a:r>
          </a:p>
          <a:p>
            <a:pPr marL="514350" indent="-514350">
              <a:buFont typeface="+mj-lt"/>
              <a:buAutoNum type="arabicPeriod"/>
            </a:pPr>
            <a:r>
              <a:rPr lang="ja-JP" altLang="ja-JP" sz="3200" dirty="0" smtClean="0">
                <a:solidFill>
                  <a:srgbClr val="000000"/>
                </a:solidFill>
              </a:rPr>
              <a:t>糖尿病</a:t>
            </a:r>
            <a:r>
              <a:rPr lang="ja-JP" altLang="ja-JP" sz="3200" dirty="0">
                <a:solidFill>
                  <a:srgbClr val="000000"/>
                </a:solidFill>
              </a:rPr>
              <a:t>における血中ブドウ糖濃度調節の異常を説明できる。</a:t>
            </a:r>
          </a:p>
          <a:p>
            <a:pPr marL="514350" indent="-514350">
              <a:buFont typeface="+mj-lt"/>
              <a:buAutoNum type="arabicPeriod"/>
            </a:pPr>
            <a:r>
              <a:rPr lang="ja-JP" altLang="ja-JP" sz="3200" dirty="0" smtClean="0">
                <a:solidFill>
                  <a:srgbClr val="000000"/>
                </a:solidFill>
              </a:rPr>
              <a:t>糖尿病</a:t>
            </a:r>
            <a:r>
              <a:rPr lang="ja-JP" altLang="ja-JP" sz="3200" dirty="0">
                <a:solidFill>
                  <a:srgbClr val="000000"/>
                </a:solidFill>
              </a:rPr>
              <a:t>におけるインスリン分泌障害の意義を理解できる。</a:t>
            </a:r>
          </a:p>
          <a:p>
            <a:pPr marL="514350" indent="-514350">
              <a:buFont typeface="+mj-lt"/>
              <a:buAutoNum type="arabicPeriod"/>
            </a:pPr>
            <a:r>
              <a:rPr lang="ja-JP" altLang="ja-JP" sz="3200" dirty="0" smtClean="0">
                <a:solidFill>
                  <a:srgbClr val="000000"/>
                </a:solidFill>
              </a:rPr>
              <a:t>急性</a:t>
            </a:r>
            <a:r>
              <a:rPr lang="ja-JP" altLang="ja-JP" sz="3200" dirty="0">
                <a:solidFill>
                  <a:srgbClr val="000000"/>
                </a:solidFill>
              </a:rPr>
              <a:t>・慢性の血糖上昇の結果惹起される状態</a:t>
            </a:r>
            <a:r>
              <a:rPr lang="en-US" altLang="ja-JP" sz="3200" dirty="0">
                <a:solidFill>
                  <a:srgbClr val="000000"/>
                </a:solidFill>
              </a:rPr>
              <a:t>(</a:t>
            </a:r>
            <a:r>
              <a:rPr lang="ja-JP" altLang="ja-JP" sz="3200" dirty="0">
                <a:solidFill>
                  <a:srgbClr val="000000"/>
                </a:solidFill>
              </a:rPr>
              <a:t>合併症</a:t>
            </a:r>
            <a:r>
              <a:rPr lang="en-US" altLang="ja-JP" sz="3200" dirty="0">
                <a:solidFill>
                  <a:srgbClr val="000000"/>
                </a:solidFill>
              </a:rPr>
              <a:t>)</a:t>
            </a:r>
            <a:r>
              <a:rPr lang="ja-JP" altLang="ja-JP" sz="3200" dirty="0">
                <a:solidFill>
                  <a:srgbClr val="000000"/>
                </a:solidFill>
              </a:rPr>
              <a:t>を説明できる。</a:t>
            </a:r>
          </a:p>
          <a:p>
            <a:pPr marL="514350" indent="-514350">
              <a:buFont typeface="+mj-lt"/>
              <a:buAutoNum type="arabicPeriod"/>
            </a:pPr>
            <a:r>
              <a:rPr lang="ja-JP" altLang="ja-JP" sz="3200" dirty="0" smtClean="0">
                <a:solidFill>
                  <a:srgbClr val="000000"/>
                </a:solidFill>
              </a:rPr>
              <a:t>血糖</a:t>
            </a:r>
            <a:r>
              <a:rPr lang="ja-JP" altLang="ja-JP" sz="3200" dirty="0">
                <a:solidFill>
                  <a:srgbClr val="000000"/>
                </a:solidFill>
              </a:rPr>
              <a:t>上昇の原因となりうる状態を列挙できる</a:t>
            </a:r>
            <a:r>
              <a:rPr lang="ja-JP" altLang="ja-JP" sz="3200" dirty="0" smtClean="0">
                <a:solidFill>
                  <a:srgbClr val="000000"/>
                </a:solidFill>
              </a:rPr>
              <a:t>。</a:t>
            </a:r>
            <a:endParaRPr lang="en-US" altLang="ja-JP" sz="3200" dirty="0">
              <a:solidFill>
                <a:srgbClr val="000000"/>
              </a:solidFill>
            </a:endParaRPr>
          </a:p>
          <a:p>
            <a:pPr marL="514350" indent="-514350">
              <a:buFont typeface="+mj-lt"/>
              <a:buAutoNum type="arabicPeriod"/>
            </a:pPr>
            <a:endParaRPr lang="ja-JP" altLang="ja-JP" sz="3200" dirty="0">
              <a:solidFill>
                <a:srgbClr val="000000"/>
              </a:solidFill>
            </a:endParaRPr>
          </a:p>
          <a:p>
            <a:pPr marL="514350" indent="-514350">
              <a:buFont typeface="+mj-lt"/>
              <a:buAutoNum type="arabicPeriod"/>
            </a:pPr>
            <a:r>
              <a:rPr lang="ja-JP" altLang="ja-JP" sz="3200" dirty="0" smtClean="0">
                <a:solidFill>
                  <a:srgbClr val="000000"/>
                </a:solidFill>
              </a:rPr>
              <a:t>糖尿病</a:t>
            </a:r>
            <a:r>
              <a:rPr lang="ja-JP" altLang="ja-JP" sz="3200" dirty="0">
                <a:solidFill>
                  <a:srgbClr val="000000"/>
                </a:solidFill>
              </a:rPr>
              <a:t>が成因により分類されることを理解する。</a:t>
            </a:r>
          </a:p>
        </p:txBody>
      </p:sp>
    </p:spTree>
    <p:extLst>
      <p:ext uri="{BB962C8B-B14F-4D97-AF65-F5344CB8AC3E}">
        <p14:creationId xmlns:p14="http://schemas.microsoft.com/office/powerpoint/2010/main" val="3434972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65"/>
          <p:cNvSpPr>
            <a:spLocks noChangeArrowheads="1"/>
          </p:cNvSpPr>
          <p:nvPr/>
        </p:nvSpPr>
        <p:spPr bwMode="auto">
          <a:xfrm>
            <a:off x="3851275" y="1557338"/>
            <a:ext cx="1584325" cy="431800"/>
          </a:xfrm>
          <a:prstGeom prst="roundRect">
            <a:avLst>
              <a:gd name="adj" fmla="val 16667"/>
            </a:avLst>
          </a:prstGeom>
          <a:solidFill>
            <a:schemeClr val="accent1"/>
          </a:solidFill>
          <a:ln w="9525">
            <a:solidFill>
              <a:srgbClr val="00FFFF"/>
            </a:solidFill>
            <a:round/>
            <a:headEnd/>
            <a:tailEnd/>
          </a:ln>
          <a:effectLst>
            <a:prstShdw prst="shdw17" dist="17961" dir="2700000">
              <a:srgbClr val="009999"/>
            </a:prstShdw>
          </a:effectLst>
        </p:spPr>
        <p:txBody>
          <a:bodyPr wrap="none" anchor="ctr"/>
          <a:lstStyle/>
          <a:p>
            <a:pPr>
              <a:spcBef>
                <a:spcPct val="50000"/>
              </a:spcBef>
            </a:pPr>
            <a:endParaRPr lang="ja-JP" altLang="en-US">
              <a:solidFill>
                <a:srgbClr val="000000"/>
              </a:solidFill>
              <a:latin typeface="ＭＳ Ｐゴシック" pitchFamily="50" charset="-128"/>
            </a:endParaRPr>
          </a:p>
        </p:txBody>
      </p:sp>
      <p:pic>
        <p:nvPicPr>
          <p:cNvPr id="70659" name="Picture 64" descr="Gut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137150"/>
            <a:ext cx="23764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6765" name="Rectangle 29"/>
          <p:cNvSpPr>
            <a:spLocks noChangeArrowheads="1"/>
          </p:cNvSpPr>
          <p:nvPr/>
        </p:nvSpPr>
        <p:spPr bwMode="invGray">
          <a:xfrm>
            <a:off x="1187450" y="115888"/>
            <a:ext cx="6704013" cy="646112"/>
          </a:xfrm>
          <a:prstGeom prst="rect">
            <a:avLst/>
          </a:prstGeom>
          <a:noFill/>
          <a:ln w="9525">
            <a:noFill/>
            <a:miter lim="800000"/>
            <a:headEnd/>
            <a:tailEnd/>
          </a:ln>
        </p:spPr>
        <p:txBody>
          <a:bodyPr lIns="0" tIns="0" rIns="0" bIns="0">
            <a:spAutoFit/>
          </a:bodyPr>
          <a:lstStyle/>
          <a:p>
            <a:pPr algn="ctr">
              <a:defRPr/>
            </a:pPr>
            <a:r>
              <a:rPr lang="ja-JP" altLang="en-US" sz="4200">
                <a:solidFill>
                  <a:srgbClr val="FFFF00"/>
                </a:solidFill>
                <a:effectLst>
                  <a:outerShdw blurRad="38100" dist="38100" dir="2700000" algn="tl">
                    <a:srgbClr val="000000"/>
                  </a:outerShdw>
                </a:effectLst>
                <a:latin typeface="ＭＳ Ｐゴシック" pitchFamily="50" charset="-128"/>
              </a:rPr>
              <a:t>血糖値の調節</a:t>
            </a:r>
            <a:endParaRPr lang="ja-JP" altLang="en-US" sz="4200">
              <a:solidFill>
                <a:srgbClr val="FFFFAA"/>
              </a:solidFill>
              <a:effectLst>
                <a:outerShdw blurRad="38100" dist="38100" dir="2700000" algn="tl">
                  <a:srgbClr val="000000"/>
                </a:outerShdw>
              </a:effectLst>
              <a:latin typeface="ＭＳ Ｐゴシック" pitchFamily="50" charset="-128"/>
            </a:endParaRPr>
          </a:p>
        </p:txBody>
      </p:sp>
      <p:pic>
        <p:nvPicPr>
          <p:cNvPr id="70661" name="Picture 2" descr="INS1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5867400" y="1042988"/>
            <a:ext cx="7921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3" descr="INS1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2909888" y="2066925"/>
            <a:ext cx="7921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4" descr="INS1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5435600" y="2276475"/>
            <a:ext cx="7921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Line 5"/>
          <p:cNvSpPr>
            <a:spLocks noChangeShapeType="1"/>
          </p:cNvSpPr>
          <p:nvPr/>
        </p:nvSpPr>
        <p:spPr bwMode="invGray">
          <a:xfrm flipH="1">
            <a:off x="2557463" y="1985963"/>
            <a:ext cx="1606550" cy="1671637"/>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0665" name="Freeform 6"/>
          <p:cNvSpPr>
            <a:spLocks/>
          </p:cNvSpPr>
          <p:nvPr/>
        </p:nvSpPr>
        <p:spPr bwMode="invGray">
          <a:xfrm>
            <a:off x="3084513" y="842963"/>
            <a:ext cx="2568575" cy="1138237"/>
          </a:xfrm>
          <a:custGeom>
            <a:avLst/>
            <a:gdLst>
              <a:gd name="T0" fmla="*/ 2147483647 w 2058"/>
              <a:gd name="T1" fmla="*/ 2147483647 h 810"/>
              <a:gd name="T2" fmla="*/ 2147483647 w 2058"/>
              <a:gd name="T3" fmla="*/ 2147483647 h 810"/>
              <a:gd name="T4" fmla="*/ 2147483647 w 2058"/>
              <a:gd name="T5" fmla="*/ 2147483647 h 810"/>
              <a:gd name="T6" fmla="*/ 2147483647 w 2058"/>
              <a:gd name="T7" fmla="*/ 2147483647 h 810"/>
              <a:gd name="T8" fmla="*/ 2147483647 w 2058"/>
              <a:gd name="T9" fmla="*/ 2147483647 h 810"/>
              <a:gd name="T10" fmla="*/ 2147483647 w 2058"/>
              <a:gd name="T11" fmla="*/ 2147483647 h 810"/>
              <a:gd name="T12" fmla="*/ 2147483647 w 2058"/>
              <a:gd name="T13" fmla="*/ 2147483647 h 810"/>
              <a:gd name="T14" fmla="*/ 2147483647 w 2058"/>
              <a:gd name="T15" fmla="*/ 2147483647 h 810"/>
              <a:gd name="T16" fmla="*/ 2147483647 w 2058"/>
              <a:gd name="T17" fmla="*/ 2147483647 h 810"/>
              <a:gd name="T18" fmla="*/ 2147483647 w 2058"/>
              <a:gd name="T19" fmla="*/ 2147483647 h 810"/>
              <a:gd name="T20" fmla="*/ 0 w 2058"/>
              <a:gd name="T21" fmla="*/ 2147483647 h 810"/>
              <a:gd name="T22" fmla="*/ 2147483647 w 2058"/>
              <a:gd name="T23" fmla="*/ 2147483647 h 810"/>
              <a:gd name="T24" fmla="*/ 2147483647 w 2058"/>
              <a:gd name="T25" fmla="*/ 2147483647 h 810"/>
              <a:gd name="T26" fmla="*/ 2147483647 w 2058"/>
              <a:gd name="T27" fmla="*/ 2147483647 h 810"/>
              <a:gd name="T28" fmla="*/ 2147483647 w 2058"/>
              <a:gd name="T29" fmla="*/ 2147483647 h 810"/>
              <a:gd name="T30" fmla="*/ 2147483647 w 2058"/>
              <a:gd name="T31" fmla="*/ 2147483647 h 810"/>
              <a:gd name="T32" fmla="*/ 2147483647 w 2058"/>
              <a:gd name="T33" fmla="*/ 2147483647 h 810"/>
              <a:gd name="T34" fmla="*/ 2147483647 w 2058"/>
              <a:gd name="T35" fmla="*/ 2147483647 h 810"/>
              <a:gd name="T36" fmla="*/ 2147483647 w 2058"/>
              <a:gd name="T37" fmla="*/ 2147483647 h 810"/>
              <a:gd name="T38" fmla="*/ 2147483647 w 2058"/>
              <a:gd name="T39" fmla="*/ 2147483647 h 810"/>
              <a:gd name="T40" fmla="*/ 2147483647 w 2058"/>
              <a:gd name="T41" fmla="*/ 2147483647 h 810"/>
              <a:gd name="T42" fmla="*/ 2147483647 w 2058"/>
              <a:gd name="T43" fmla="*/ 2147483647 h 810"/>
              <a:gd name="T44" fmla="*/ 2147483647 w 2058"/>
              <a:gd name="T45" fmla="*/ 2147483647 h 810"/>
              <a:gd name="T46" fmla="*/ 2147483647 w 2058"/>
              <a:gd name="T47" fmla="*/ 0 h 810"/>
              <a:gd name="T48" fmla="*/ 2147483647 w 2058"/>
              <a:gd name="T49" fmla="*/ 2147483647 h 810"/>
              <a:gd name="T50" fmla="*/ 2147483647 w 2058"/>
              <a:gd name="T51" fmla="*/ 2147483647 h 810"/>
              <a:gd name="T52" fmla="*/ 2147483647 w 2058"/>
              <a:gd name="T53" fmla="*/ 2147483647 h 810"/>
              <a:gd name="T54" fmla="*/ 2147483647 w 2058"/>
              <a:gd name="T55" fmla="*/ 2147483647 h 810"/>
              <a:gd name="T56" fmla="*/ 2147483647 w 2058"/>
              <a:gd name="T57" fmla="*/ 2147483647 h 810"/>
              <a:gd name="T58" fmla="*/ 2147483647 w 2058"/>
              <a:gd name="T59" fmla="*/ 2147483647 h 810"/>
              <a:gd name="T60" fmla="*/ 2147483647 w 2058"/>
              <a:gd name="T61" fmla="*/ 2147483647 h 810"/>
              <a:gd name="T62" fmla="*/ 2147483647 w 2058"/>
              <a:gd name="T63" fmla="*/ 2147483647 h 810"/>
              <a:gd name="T64" fmla="*/ 2147483647 w 2058"/>
              <a:gd name="T65" fmla="*/ 2147483647 h 810"/>
              <a:gd name="T66" fmla="*/ 2147483647 w 2058"/>
              <a:gd name="T67" fmla="*/ 2147483647 h 810"/>
              <a:gd name="T68" fmla="*/ 2147483647 w 2058"/>
              <a:gd name="T69" fmla="*/ 2147483647 h 810"/>
              <a:gd name="T70" fmla="*/ 2147483647 w 2058"/>
              <a:gd name="T71" fmla="*/ 2147483647 h 810"/>
              <a:gd name="T72" fmla="*/ 2147483647 w 2058"/>
              <a:gd name="T73" fmla="*/ 2147483647 h 810"/>
              <a:gd name="T74" fmla="*/ 2147483647 w 2058"/>
              <a:gd name="T75" fmla="*/ 2147483647 h 810"/>
              <a:gd name="T76" fmla="*/ 2147483647 w 2058"/>
              <a:gd name="T77" fmla="*/ 2147483647 h 810"/>
              <a:gd name="T78" fmla="*/ 2147483647 w 2058"/>
              <a:gd name="T79" fmla="*/ 2147483647 h 810"/>
              <a:gd name="T80" fmla="*/ 2147483647 w 2058"/>
              <a:gd name="T81" fmla="*/ 2147483647 h 810"/>
              <a:gd name="T82" fmla="*/ 2147483647 w 2058"/>
              <a:gd name="T83" fmla="*/ 2147483647 h 810"/>
              <a:gd name="T84" fmla="*/ 2147483647 w 2058"/>
              <a:gd name="T85" fmla="*/ 2147483647 h 810"/>
              <a:gd name="T86" fmla="*/ 2147483647 w 2058"/>
              <a:gd name="T87" fmla="*/ 2147483647 h 810"/>
              <a:gd name="T88" fmla="*/ 2147483647 w 2058"/>
              <a:gd name="T89" fmla="*/ 2147483647 h 810"/>
              <a:gd name="T90" fmla="*/ 2147483647 w 2058"/>
              <a:gd name="T91" fmla="*/ 2147483647 h 810"/>
              <a:gd name="T92" fmla="*/ 2147483647 w 2058"/>
              <a:gd name="T93" fmla="*/ 2147483647 h 810"/>
              <a:gd name="T94" fmla="*/ 2147483647 w 2058"/>
              <a:gd name="T95" fmla="*/ 2147483647 h 810"/>
              <a:gd name="T96" fmla="*/ 2147483647 w 2058"/>
              <a:gd name="T97" fmla="*/ 2147483647 h 810"/>
              <a:gd name="T98" fmla="*/ 2147483647 w 2058"/>
              <a:gd name="T99" fmla="*/ 2147483647 h 810"/>
              <a:gd name="T100" fmla="*/ 2147483647 w 2058"/>
              <a:gd name="T101" fmla="*/ 2147483647 h 810"/>
              <a:gd name="T102" fmla="*/ 2147483647 w 2058"/>
              <a:gd name="T103" fmla="*/ 2147483647 h 810"/>
              <a:gd name="T104" fmla="*/ 2147483647 w 2058"/>
              <a:gd name="T105" fmla="*/ 2147483647 h 810"/>
              <a:gd name="T106" fmla="*/ 2147483647 w 2058"/>
              <a:gd name="T107" fmla="*/ 2147483647 h 810"/>
              <a:gd name="T108" fmla="*/ 2147483647 w 2058"/>
              <a:gd name="T109" fmla="*/ 2147483647 h 810"/>
              <a:gd name="T110" fmla="*/ 2147483647 w 2058"/>
              <a:gd name="T111" fmla="*/ 2147483647 h 810"/>
              <a:gd name="T112" fmla="*/ 2147483647 w 2058"/>
              <a:gd name="T113" fmla="*/ 2147483647 h 810"/>
              <a:gd name="T114" fmla="*/ 2147483647 w 2058"/>
              <a:gd name="T115" fmla="*/ 2147483647 h 810"/>
              <a:gd name="T116" fmla="*/ 2147483647 w 2058"/>
              <a:gd name="T117" fmla="*/ 2147483647 h 810"/>
              <a:gd name="T118" fmla="*/ 2147483647 w 2058"/>
              <a:gd name="T119" fmla="*/ 2147483647 h 810"/>
              <a:gd name="T120" fmla="*/ 2147483647 w 2058"/>
              <a:gd name="T121" fmla="*/ 2147483647 h 810"/>
              <a:gd name="T122" fmla="*/ 2147483647 w 2058"/>
              <a:gd name="T123" fmla="*/ 2147483647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8"/>
              <a:gd name="T187" fmla="*/ 0 h 810"/>
              <a:gd name="T188" fmla="*/ 2058 w 205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8" h="810">
                <a:moveTo>
                  <a:pt x="600" y="489"/>
                </a:moveTo>
                <a:lnTo>
                  <a:pt x="592" y="497"/>
                </a:lnTo>
                <a:lnTo>
                  <a:pt x="584" y="497"/>
                </a:lnTo>
                <a:lnTo>
                  <a:pt x="584" y="505"/>
                </a:lnTo>
                <a:lnTo>
                  <a:pt x="584" y="513"/>
                </a:lnTo>
                <a:lnTo>
                  <a:pt x="576" y="529"/>
                </a:lnTo>
                <a:lnTo>
                  <a:pt x="576" y="537"/>
                </a:lnTo>
                <a:lnTo>
                  <a:pt x="568" y="537"/>
                </a:lnTo>
                <a:lnTo>
                  <a:pt x="568" y="545"/>
                </a:lnTo>
                <a:lnTo>
                  <a:pt x="568" y="553"/>
                </a:lnTo>
                <a:lnTo>
                  <a:pt x="560" y="553"/>
                </a:lnTo>
                <a:lnTo>
                  <a:pt x="560" y="561"/>
                </a:lnTo>
                <a:lnTo>
                  <a:pt x="560" y="570"/>
                </a:lnTo>
                <a:lnTo>
                  <a:pt x="560" y="585"/>
                </a:lnTo>
                <a:lnTo>
                  <a:pt x="560" y="594"/>
                </a:lnTo>
                <a:lnTo>
                  <a:pt x="560" y="601"/>
                </a:lnTo>
                <a:lnTo>
                  <a:pt x="552" y="609"/>
                </a:lnTo>
                <a:lnTo>
                  <a:pt x="544" y="618"/>
                </a:lnTo>
                <a:lnTo>
                  <a:pt x="544" y="625"/>
                </a:lnTo>
                <a:lnTo>
                  <a:pt x="536" y="625"/>
                </a:lnTo>
                <a:lnTo>
                  <a:pt x="536" y="633"/>
                </a:lnTo>
                <a:lnTo>
                  <a:pt x="536" y="649"/>
                </a:lnTo>
                <a:lnTo>
                  <a:pt x="528" y="649"/>
                </a:lnTo>
                <a:lnTo>
                  <a:pt x="520" y="666"/>
                </a:lnTo>
                <a:lnTo>
                  <a:pt x="504" y="681"/>
                </a:lnTo>
                <a:lnTo>
                  <a:pt x="496" y="697"/>
                </a:lnTo>
                <a:lnTo>
                  <a:pt x="496" y="705"/>
                </a:lnTo>
                <a:lnTo>
                  <a:pt x="496" y="714"/>
                </a:lnTo>
                <a:lnTo>
                  <a:pt x="496" y="721"/>
                </a:lnTo>
                <a:lnTo>
                  <a:pt x="488" y="721"/>
                </a:lnTo>
                <a:lnTo>
                  <a:pt x="488" y="729"/>
                </a:lnTo>
                <a:lnTo>
                  <a:pt x="480" y="729"/>
                </a:lnTo>
                <a:lnTo>
                  <a:pt x="472" y="745"/>
                </a:lnTo>
                <a:lnTo>
                  <a:pt x="456" y="745"/>
                </a:lnTo>
                <a:lnTo>
                  <a:pt x="448" y="745"/>
                </a:lnTo>
                <a:lnTo>
                  <a:pt x="448" y="753"/>
                </a:lnTo>
                <a:lnTo>
                  <a:pt x="440" y="762"/>
                </a:lnTo>
                <a:lnTo>
                  <a:pt x="432" y="762"/>
                </a:lnTo>
                <a:lnTo>
                  <a:pt x="432" y="769"/>
                </a:lnTo>
                <a:lnTo>
                  <a:pt x="424" y="769"/>
                </a:lnTo>
                <a:lnTo>
                  <a:pt x="416" y="769"/>
                </a:lnTo>
                <a:lnTo>
                  <a:pt x="408" y="777"/>
                </a:lnTo>
                <a:lnTo>
                  <a:pt x="400" y="777"/>
                </a:lnTo>
                <a:lnTo>
                  <a:pt x="384" y="786"/>
                </a:lnTo>
                <a:lnTo>
                  <a:pt x="368" y="793"/>
                </a:lnTo>
                <a:lnTo>
                  <a:pt x="360" y="793"/>
                </a:lnTo>
                <a:lnTo>
                  <a:pt x="352" y="801"/>
                </a:lnTo>
                <a:lnTo>
                  <a:pt x="336" y="801"/>
                </a:lnTo>
                <a:lnTo>
                  <a:pt x="328" y="801"/>
                </a:lnTo>
                <a:lnTo>
                  <a:pt x="320" y="801"/>
                </a:lnTo>
                <a:lnTo>
                  <a:pt x="312" y="801"/>
                </a:lnTo>
                <a:lnTo>
                  <a:pt x="304" y="801"/>
                </a:lnTo>
                <a:lnTo>
                  <a:pt x="295" y="801"/>
                </a:lnTo>
                <a:lnTo>
                  <a:pt x="288" y="801"/>
                </a:lnTo>
                <a:lnTo>
                  <a:pt x="280" y="801"/>
                </a:lnTo>
                <a:lnTo>
                  <a:pt x="271" y="801"/>
                </a:lnTo>
                <a:lnTo>
                  <a:pt x="271" y="810"/>
                </a:lnTo>
                <a:lnTo>
                  <a:pt x="264" y="810"/>
                </a:lnTo>
                <a:lnTo>
                  <a:pt x="247" y="810"/>
                </a:lnTo>
                <a:lnTo>
                  <a:pt x="240" y="810"/>
                </a:lnTo>
                <a:lnTo>
                  <a:pt x="232" y="810"/>
                </a:lnTo>
                <a:lnTo>
                  <a:pt x="223" y="810"/>
                </a:lnTo>
                <a:lnTo>
                  <a:pt x="216" y="810"/>
                </a:lnTo>
                <a:lnTo>
                  <a:pt x="199" y="810"/>
                </a:lnTo>
                <a:lnTo>
                  <a:pt x="192" y="810"/>
                </a:lnTo>
                <a:lnTo>
                  <a:pt x="184" y="810"/>
                </a:lnTo>
                <a:lnTo>
                  <a:pt x="175" y="801"/>
                </a:lnTo>
                <a:lnTo>
                  <a:pt x="168" y="801"/>
                </a:lnTo>
                <a:lnTo>
                  <a:pt x="151" y="801"/>
                </a:lnTo>
                <a:lnTo>
                  <a:pt x="144" y="801"/>
                </a:lnTo>
                <a:lnTo>
                  <a:pt x="136" y="801"/>
                </a:lnTo>
                <a:lnTo>
                  <a:pt x="120" y="801"/>
                </a:lnTo>
                <a:lnTo>
                  <a:pt x="103" y="786"/>
                </a:lnTo>
                <a:lnTo>
                  <a:pt x="96" y="786"/>
                </a:lnTo>
                <a:lnTo>
                  <a:pt x="96" y="777"/>
                </a:lnTo>
                <a:lnTo>
                  <a:pt x="88" y="769"/>
                </a:lnTo>
                <a:lnTo>
                  <a:pt x="72" y="769"/>
                </a:lnTo>
                <a:lnTo>
                  <a:pt x="64" y="762"/>
                </a:lnTo>
                <a:lnTo>
                  <a:pt x="55" y="745"/>
                </a:lnTo>
                <a:lnTo>
                  <a:pt x="48" y="745"/>
                </a:lnTo>
                <a:lnTo>
                  <a:pt x="31" y="745"/>
                </a:lnTo>
                <a:lnTo>
                  <a:pt x="31" y="729"/>
                </a:lnTo>
                <a:lnTo>
                  <a:pt x="31" y="721"/>
                </a:lnTo>
                <a:lnTo>
                  <a:pt x="31" y="714"/>
                </a:lnTo>
                <a:lnTo>
                  <a:pt x="24" y="714"/>
                </a:lnTo>
                <a:lnTo>
                  <a:pt x="24" y="697"/>
                </a:lnTo>
                <a:lnTo>
                  <a:pt x="24" y="690"/>
                </a:lnTo>
                <a:lnTo>
                  <a:pt x="16" y="690"/>
                </a:lnTo>
                <a:lnTo>
                  <a:pt x="16" y="681"/>
                </a:lnTo>
                <a:lnTo>
                  <a:pt x="7" y="681"/>
                </a:lnTo>
                <a:lnTo>
                  <a:pt x="7" y="666"/>
                </a:lnTo>
                <a:lnTo>
                  <a:pt x="7" y="657"/>
                </a:lnTo>
                <a:lnTo>
                  <a:pt x="7" y="649"/>
                </a:lnTo>
                <a:lnTo>
                  <a:pt x="0" y="649"/>
                </a:lnTo>
                <a:lnTo>
                  <a:pt x="0" y="642"/>
                </a:lnTo>
                <a:lnTo>
                  <a:pt x="0" y="633"/>
                </a:lnTo>
                <a:lnTo>
                  <a:pt x="0" y="625"/>
                </a:lnTo>
                <a:lnTo>
                  <a:pt x="0" y="618"/>
                </a:lnTo>
                <a:lnTo>
                  <a:pt x="0" y="609"/>
                </a:lnTo>
                <a:lnTo>
                  <a:pt x="0" y="601"/>
                </a:lnTo>
                <a:lnTo>
                  <a:pt x="0" y="594"/>
                </a:lnTo>
                <a:lnTo>
                  <a:pt x="0" y="585"/>
                </a:lnTo>
                <a:lnTo>
                  <a:pt x="0" y="577"/>
                </a:lnTo>
                <a:lnTo>
                  <a:pt x="0" y="570"/>
                </a:lnTo>
                <a:lnTo>
                  <a:pt x="0" y="561"/>
                </a:lnTo>
                <a:lnTo>
                  <a:pt x="7" y="553"/>
                </a:lnTo>
                <a:lnTo>
                  <a:pt x="7" y="537"/>
                </a:lnTo>
                <a:lnTo>
                  <a:pt x="7" y="529"/>
                </a:lnTo>
                <a:lnTo>
                  <a:pt x="7" y="513"/>
                </a:lnTo>
                <a:lnTo>
                  <a:pt x="7" y="505"/>
                </a:lnTo>
                <a:lnTo>
                  <a:pt x="7" y="497"/>
                </a:lnTo>
                <a:lnTo>
                  <a:pt x="0" y="497"/>
                </a:lnTo>
                <a:lnTo>
                  <a:pt x="0" y="481"/>
                </a:lnTo>
                <a:lnTo>
                  <a:pt x="0" y="473"/>
                </a:lnTo>
                <a:lnTo>
                  <a:pt x="0" y="465"/>
                </a:lnTo>
                <a:lnTo>
                  <a:pt x="7" y="457"/>
                </a:lnTo>
                <a:lnTo>
                  <a:pt x="7" y="449"/>
                </a:lnTo>
                <a:lnTo>
                  <a:pt x="7" y="441"/>
                </a:lnTo>
                <a:lnTo>
                  <a:pt x="16" y="441"/>
                </a:lnTo>
                <a:lnTo>
                  <a:pt x="16" y="433"/>
                </a:lnTo>
                <a:lnTo>
                  <a:pt x="24" y="417"/>
                </a:lnTo>
                <a:lnTo>
                  <a:pt x="24" y="409"/>
                </a:lnTo>
                <a:lnTo>
                  <a:pt x="24" y="401"/>
                </a:lnTo>
                <a:lnTo>
                  <a:pt x="24" y="385"/>
                </a:lnTo>
                <a:lnTo>
                  <a:pt x="31" y="385"/>
                </a:lnTo>
                <a:lnTo>
                  <a:pt x="31" y="377"/>
                </a:lnTo>
                <a:lnTo>
                  <a:pt x="31" y="369"/>
                </a:lnTo>
                <a:lnTo>
                  <a:pt x="40" y="353"/>
                </a:lnTo>
                <a:lnTo>
                  <a:pt x="40" y="345"/>
                </a:lnTo>
                <a:lnTo>
                  <a:pt x="48" y="337"/>
                </a:lnTo>
                <a:lnTo>
                  <a:pt x="48" y="329"/>
                </a:lnTo>
                <a:lnTo>
                  <a:pt x="55" y="329"/>
                </a:lnTo>
                <a:lnTo>
                  <a:pt x="55" y="321"/>
                </a:lnTo>
                <a:lnTo>
                  <a:pt x="64" y="321"/>
                </a:lnTo>
                <a:lnTo>
                  <a:pt x="64" y="305"/>
                </a:lnTo>
                <a:lnTo>
                  <a:pt x="64" y="297"/>
                </a:lnTo>
                <a:lnTo>
                  <a:pt x="72" y="297"/>
                </a:lnTo>
                <a:lnTo>
                  <a:pt x="72" y="289"/>
                </a:lnTo>
                <a:lnTo>
                  <a:pt x="88" y="289"/>
                </a:lnTo>
                <a:lnTo>
                  <a:pt x="96" y="281"/>
                </a:lnTo>
                <a:lnTo>
                  <a:pt x="96" y="264"/>
                </a:lnTo>
                <a:lnTo>
                  <a:pt x="103" y="257"/>
                </a:lnTo>
                <a:lnTo>
                  <a:pt x="103" y="249"/>
                </a:lnTo>
                <a:lnTo>
                  <a:pt x="112" y="249"/>
                </a:lnTo>
                <a:lnTo>
                  <a:pt x="112" y="240"/>
                </a:lnTo>
                <a:lnTo>
                  <a:pt x="112" y="233"/>
                </a:lnTo>
                <a:lnTo>
                  <a:pt x="120" y="233"/>
                </a:lnTo>
                <a:lnTo>
                  <a:pt x="120" y="225"/>
                </a:lnTo>
                <a:lnTo>
                  <a:pt x="127" y="225"/>
                </a:lnTo>
                <a:lnTo>
                  <a:pt x="136" y="216"/>
                </a:lnTo>
                <a:lnTo>
                  <a:pt x="151" y="201"/>
                </a:lnTo>
                <a:lnTo>
                  <a:pt x="160" y="201"/>
                </a:lnTo>
                <a:lnTo>
                  <a:pt x="168" y="192"/>
                </a:lnTo>
                <a:lnTo>
                  <a:pt x="168" y="185"/>
                </a:lnTo>
                <a:lnTo>
                  <a:pt x="168" y="177"/>
                </a:lnTo>
                <a:lnTo>
                  <a:pt x="175" y="177"/>
                </a:lnTo>
                <a:lnTo>
                  <a:pt x="192" y="168"/>
                </a:lnTo>
                <a:lnTo>
                  <a:pt x="192" y="161"/>
                </a:lnTo>
                <a:lnTo>
                  <a:pt x="208" y="161"/>
                </a:lnTo>
                <a:lnTo>
                  <a:pt x="208" y="153"/>
                </a:lnTo>
                <a:lnTo>
                  <a:pt x="216" y="153"/>
                </a:lnTo>
                <a:lnTo>
                  <a:pt x="216" y="137"/>
                </a:lnTo>
                <a:lnTo>
                  <a:pt x="223" y="137"/>
                </a:lnTo>
                <a:lnTo>
                  <a:pt x="232" y="129"/>
                </a:lnTo>
                <a:lnTo>
                  <a:pt x="240" y="113"/>
                </a:lnTo>
                <a:lnTo>
                  <a:pt x="247" y="113"/>
                </a:lnTo>
                <a:lnTo>
                  <a:pt x="256" y="105"/>
                </a:lnTo>
                <a:lnTo>
                  <a:pt x="271" y="105"/>
                </a:lnTo>
                <a:lnTo>
                  <a:pt x="280" y="105"/>
                </a:lnTo>
                <a:lnTo>
                  <a:pt x="288" y="96"/>
                </a:lnTo>
                <a:lnTo>
                  <a:pt x="295" y="96"/>
                </a:lnTo>
                <a:lnTo>
                  <a:pt x="304" y="96"/>
                </a:lnTo>
                <a:lnTo>
                  <a:pt x="320" y="89"/>
                </a:lnTo>
                <a:lnTo>
                  <a:pt x="328" y="89"/>
                </a:lnTo>
                <a:lnTo>
                  <a:pt x="344" y="81"/>
                </a:lnTo>
                <a:lnTo>
                  <a:pt x="360" y="72"/>
                </a:lnTo>
                <a:lnTo>
                  <a:pt x="368" y="72"/>
                </a:lnTo>
                <a:lnTo>
                  <a:pt x="376" y="72"/>
                </a:lnTo>
                <a:lnTo>
                  <a:pt x="392" y="72"/>
                </a:lnTo>
                <a:lnTo>
                  <a:pt x="400" y="72"/>
                </a:lnTo>
                <a:lnTo>
                  <a:pt x="416" y="72"/>
                </a:lnTo>
                <a:lnTo>
                  <a:pt x="416" y="65"/>
                </a:lnTo>
                <a:lnTo>
                  <a:pt x="424" y="65"/>
                </a:lnTo>
                <a:lnTo>
                  <a:pt x="432" y="65"/>
                </a:lnTo>
                <a:lnTo>
                  <a:pt x="448" y="57"/>
                </a:lnTo>
                <a:lnTo>
                  <a:pt x="448" y="48"/>
                </a:lnTo>
                <a:lnTo>
                  <a:pt x="456" y="48"/>
                </a:lnTo>
                <a:lnTo>
                  <a:pt x="464" y="48"/>
                </a:lnTo>
                <a:lnTo>
                  <a:pt x="480" y="48"/>
                </a:lnTo>
                <a:lnTo>
                  <a:pt x="488" y="48"/>
                </a:lnTo>
                <a:lnTo>
                  <a:pt x="496" y="48"/>
                </a:lnTo>
                <a:lnTo>
                  <a:pt x="504" y="48"/>
                </a:lnTo>
                <a:lnTo>
                  <a:pt x="512" y="48"/>
                </a:lnTo>
                <a:lnTo>
                  <a:pt x="520" y="48"/>
                </a:lnTo>
                <a:lnTo>
                  <a:pt x="528" y="48"/>
                </a:lnTo>
                <a:lnTo>
                  <a:pt x="544" y="33"/>
                </a:lnTo>
                <a:lnTo>
                  <a:pt x="552" y="33"/>
                </a:lnTo>
                <a:lnTo>
                  <a:pt x="560" y="17"/>
                </a:lnTo>
                <a:lnTo>
                  <a:pt x="568" y="17"/>
                </a:lnTo>
                <a:lnTo>
                  <a:pt x="584" y="17"/>
                </a:lnTo>
                <a:lnTo>
                  <a:pt x="584" y="9"/>
                </a:lnTo>
                <a:lnTo>
                  <a:pt x="592" y="9"/>
                </a:lnTo>
                <a:lnTo>
                  <a:pt x="608" y="9"/>
                </a:lnTo>
                <a:lnTo>
                  <a:pt x="616" y="9"/>
                </a:lnTo>
                <a:lnTo>
                  <a:pt x="632" y="9"/>
                </a:lnTo>
                <a:lnTo>
                  <a:pt x="640" y="9"/>
                </a:lnTo>
                <a:lnTo>
                  <a:pt x="649" y="9"/>
                </a:lnTo>
                <a:lnTo>
                  <a:pt x="664" y="9"/>
                </a:lnTo>
                <a:lnTo>
                  <a:pt x="673" y="9"/>
                </a:lnTo>
                <a:lnTo>
                  <a:pt x="680" y="9"/>
                </a:lnTo>
                <a:lnTo>
                  <a:pt x="688" y="9"/>
                </a:lnTo>
                <a:lnTo>
                  <a:pt x="697" y="0"/>
                </a:lnTo>
                <a:lnTo>
                  <a:pt x="704" y="0"/>
                </a:lnTo>
                <a:lnTo>
                  <a:pt x="712" y="0"/>
                </a:lnTo>
                <a:lnTo>
                  <a:pt x="721" y="0"/>
                </a:lnTo>
                <a:lnTo>
                  <a:pt x="728" y="0"/>
                </a:lnTo>
                <a:lnTo>
                  <a:pt x="736" y="0"/>
                </a:lnTo>
                <a:lnTo>
                  <a:pt x="745" y="0"/>
                </a:lnTo>
                <a:lnTo>
                  <a:pt x="752" y="0"/>
                </a:lnTo>
                <a:lnTo>
                  <a:pt x="760" y="0"/>
                </a:lnTo>
                <a:lnTo>
                  <a:pt x="769" y="0"/>
                </a:lnTo>
                <a:lnTo>
                  <a:pt x="784" y="9"/>
                </a:lnTo>
                <a:lnTo>
                  <a:pt x="793" y="0"/>
                </a:lnTo>
                <a:lnTo>
                  <a:pt x="800" y="0"/>
                </a:lnTo>
                <a:lnTo>
                  <a:pt x="817" y="0"/>
                </a:lnTo>
                <a:lnTo>
                  <a:pt x="824" y="0"/>
                </a:lnTo>
                <a:lnTo>
                  <a:pt x="832" y="0"/>
                </a:lnTo>
                <a:lnTo>
                  <a:pt x="841" y="0"/>
                </a:lnTo>
                <a:lnTo>
                  <a:pt x="848" y="0"/>
                </a:lnTo>
                <a:lnTo>
                  <a:pt x="865" y="0"/>
                </a:lnTo>
                <a:lnTo>
                  <a:pt x="865" y="9"/>
                </a:lnTo>
                <a:lnTo>
                  <a:pt x="872" y="9"/>
                </a:lnTo>
                <a:lnTo>
                  <a:pt x="880" y="9"/>
                </a:lnTo>
                <a:lnTo>
                  <a:pt x="896" y="9"/>
                </a:lnTo>
                <a:lnTo>
                  <a:pt x="904" y="9"/>
                </a:lnTo>
                <a:lnTo>
                  <a:pt x="913" y="9"/>
                </a:lnTo>
                <a:lnTo>
                  <a:pt x="920" y="9"/>
                </a:lnTo>
                <a:lnTo>
                  <a:pt x="920" y="17"/>
                </a:lnTo>
                <a:lnTo>
                  <a:pt x="928" y="17"/>
                </a:lnTo>
                <a:lnTo>
                  <a:pt x="937" y="17"/>
                </a:lnTo>
                <a:lnTo>
                  <a:pt x="944" y="17"/>
                </a:lnTo>
                <a:lnTo>
                  <a:pt x="953" y="24"/>
                </a:lnTo>
                <a:lnTo>
                  <a:pt x="961" y="24"/>
                </a:lnTo>
                <a:lnTo>
                  <a:pt x="968" y="24"/>
                </a:lnTo>
                <a:lnTo>
                  <a:pt x="985" y="24"/>
                </a:lnTo>
                <a:lnTo>
                  <a:pt x="992" y="24"/>
                </a:lnTo>
                <a:lnTo>
                  <a:pt x="992" y="33"/>
                </a:lnTo>
                <a:lnTo>
                  <a:pt x="1001" y="33"/>
                </a:lnTo>
                <a:lnTo>
                  <a:pt x="1009" y="41"/>
                </a:lnTo>
                <a:lnTo>
                  <a:pt x="1025" y="41"/>
                </a:lnTo>
                <a:lnTo>
                  <a:pt x="1025" y="48"/>
                </a:lnTo>
                <a:lnTo>
                  <a:pt x="1033" y="48"/>
                </a:lnTo>
                <a:lnTo>
                  <a:pt x="1040" y="48"/>
                </a:lnTo>
                <a:lnTo>
                  <a:pt x="1049" y="48"/>
                </a:lnTo>
                <a:lnTo>
                  <a:pt x="1057" y="57"/>
                </a:lnTo>
                <a:lnTo>
                  <a:pt x="1073" y="65"/>
                </a:lnTo>
                <a:lnTo>
                  <a:pt x="1081" y="65"/>
                </a:lnTo>
                <a:lnTo>
                  <a:pt x="1097" y="65"/>
                </a:lnTo>
                <a:lnTo>
                  <a:pt x="1097" y="72"/>
                </a:lnTo>
                <a:lnTo>
                  <a:pt x="1105" y="72"/>
                </a:lnTo>
                <a:lnTo>
                  <a:pt x="1112" y="72"/>
                </a:lnTo>
                <a:lnTo>
                  <a:pt x="1121" y="72"/>
                </a:lnTo>
                <a:lnTo>
                  <a:pt x="1129" y="72"/>
                </a:lnTo>
                <a:lnTo>
                  <a:pt x="1136" y="72"/>
                </a:lnTo>
                <a:lnTo>
                  <a:pt x="1145" y="72"/>
                </a:lnTo>
                <a:lnTo>
                  <a:pt x="1145" y="81"/>
                </a:lnTo>
                <a:lnTo>
                  <a:pt x="1153" y="81"/>
                </a:lnTo>
                <a:lnTo>
                  <a:pt x="1160" y="81"/>
                </a:lnTo>
                <a:lnTo>
                  <a:pt x="1160" y="89"/>
                </a:lnTo>
                <a:lnTo>
                  <a:pt x="1169" y="89"/>
                </a:lnTo>
                <a:lnTo>
                  <a:pt x="1184" y="89"/>
                </a:lnTo>
                <a:lnTo>
                  <a:pt x="1193" y="89"/>
                </a:lnTo>
                <a:lnTo>
                  <a:pt x="1201" y="89"/>
                </a:lnTo>
                <a:lnTo>
                  <a:pt x="1208" y="89"/>
                </a:lnTo>
                <a:lnTo>
                  <a:pt x="1217" y="89"/>
                </a:lnTo>
                <a:lnTo>
                  <a:pt x="1225" y="96"/>
                </a:lnTo>
                <a:lnTo>
                  <a:pt x="1241" y="96"/>
                </a:lnTo>
                <a:lnTo>
                  <a:pt x="1249" y="96"/>
                </a:lnTo>
                <a:lnTo>
                  <a:pt x="1265" y="105"/>
                </a:lnTo>
                <a:lnTo>
                  <a:pt x="1273" y="105"/>
                </a:lnTo>
                <a:lnTo>
                  <a:pt x="1281" y="105"/>
                </a:lnTo>
                <a:lnTo>
                  <a:pt x="1289" y="105"/>
                </a:lnTo>
                <a:lnTo>
                  <a:pt x="1297" y="105"/>
                </a:lnTo>
                <a:lnTo>
                  <a:pt x="1305" y="113"/>
                </a:lnTo>
                <a:lnTo>
                  <a:pt x="1313" y="113"/>
                </a:lnTo>
                <a:lnTo>
                  <a:pt x="1329" y="113"/>
                </a:lnTo>
                <a:lnTo>
                  <a:pt x="1337" y="113"/>
                </a:lnTo>
                <a:lnTo>
                  <a:pt x="1353" y="120"/>
                </a:lnTo>
                <a:lnTo>
                  <a:pt x="1361" y="120"/>
                </a:lnTo>
                <a:lnTo>
                  <a:pt x="1369" y="120"/>
                </a:lnTo>
                <a:lnTo>
                  <a:pt x="1385" y="120"/>
                </a:lnTo>
                <a:lnTo>
                  <a:pt x="1385" y="129"/>
                </a:lnTo>
                <a:lnTo>
                  <a:pt x="1393" y="129"/>
                </a:lnTo>
                <a:lnTo>
                  <a:pt x="1401" y="129"/>
                </a:lnTo>
                <a:lnTo>
                  <a:pt x="1409" y="129"/>
                </a:lnTo>
                <a:lnTo>
                  <a:pt x="1409" y="137"/>
                </a:lnTo>
                <a:lnTo>
                  <a:pt x="1425" y="137"/>
                </a:lnTo>
                <a:lnTo>
                  <a:pt x="1433" y="137"/>
                </a:lnTo>
                <a:lnTo>
                  <a:pt x="1449" y="137"/>
                </a:lnTo>
                <a:lnTo>
                  <a:pt x="1457" y="137"/>
                </a:lnTo>
                <a:lnTo>
                  <a:pt x="1473" y="137"/>
                </a:lnTo>
                <a:lnTo>
                  <a:pt x="1481" y="144"/>
                </a:lnTo>
                <a:lnTo>
                  <a:pt x="1489" y="144"/>
                </a:lnTo>
                <a:lnTo>
                  <a:pt x="1497" y="144"/>
                </a:lnTo>
                <a:lnTo>
                  <a:pt x="1513" y="144"/>
                </a:lnTo>
                <a:lnTo>
                  <a:pt x="1521" y="144"/>
                </a:lnTo>
                <a:lnTo>
                  <a:pt x="1537" y="144"/>
                </a:lnTo>
                <a:lnTo>
                  <a:pt x="1553" y="144"/>
                </a:lnTo>
                <a:lnTo>
                  <a:pt x="1561" y="144"/>
                </a:lnTo>
                <a:lnTo>
                  <a:pt x="1569" y="153"/>
                </a:lnTo>
                <a:lnTo>
                  <a:pt x="1586" y="153"/>
                </a:lnTo>
                <a:lnTo>
                  <a:pt x="1601" y="161"/>
                </a:lnTo>
                <a:lnTo>
                  <a:pt x="1617" y="161"/>
                </a:lnTo>
                <a:lnTo>
                  <a:pt x="1625" y="161"/>
                </a:lnTo>
                <a:lnTo>
                  <a:pt x="1641" y="161"/>
                </a:lnTo>
                <a:lnTo>
                  <a:pt x="1649" y="168"/>
                </a:lnTo>
                <a:lnTo>
                  <a:pt x="1665" y="168"/>
                </a:lnTo>
                <a:lnTo>
                  <a:pt x="1682" y="168"/>
                </a:lnTo>
                <a:lnTo>
                  <a:pt x="1689" y="168"/>
                </a:lnTo>
                <a:lnTo>
                  <a:pt x="1706" y="168"/>
                </a:lnTo>
                <a:lnTo>
                  <a:pt x="1713" y="168"/>
                </a:lnTo>
                <a:lnTo>
                  <a:pt x="1721" y="168"/>
                </a:lnTo>
                <a:lnTo>
                  <a:pt x="1730" y="168"/>
                </a:lnTo>
                <a:lnTo>
                  <a:pt x="1737" y="168"/>
                </a:lnTo>
                <a:lnTo>
                  <a:pt x="1754" y="168"/>
                </a:lnTo>
                <a:lnTo>
                  <a:pt x="1761" y="168"/>
                </a:lnTo>
                <a:lnTo>
                  <a:pt x="1761" y="161"/>
                </a:lnTo>
                <a:lnTo>
                  <a:pt x="1778" y="161"/>
                </a:lnTo>
                <a:lnTo>
                  <a:pt x="1785" y="161"/>
                </a:lnTo>
                <a:lnTo>
                  <a:pt x="1793" y="161"/>
                </a:lnTo>
                <a:lnTo>
                  <a:pt x="1802" y="161"/>
                </a:lnTo>
                <a:lnTo>
                  <a:pt x="1817" y="153"/>
                </a:lnTo>
                <a:lnTo>
                  <a:pt x="1826" y="153"/>
                </a:lnTo>
                <a:lnTo>
                  <a:pt x="1841" y="144"/>
                </a:lnTo>
                <a:lnTo>
                  <a:pt x="1841" y="137"/>
                </a:lnTo>
                <a:lnTo>
                  <a:pt x="1850" y="137"/>
                </a:lnTo>
                <a:lnTo>
                  <a:pt x="1857" y="137"/>
                </a:lnTo>
                <a:lnTo>
                  <a:pt x="1865" y="137"/>
                </a:lnTo>
                <a:lnTo>
                  <a:pt x="1874" y="137"/>
                </a:lnTo>
                <a:lnTo>
                  <a:pt x="1881" y="137"/>
                </a:lnTo>
                <a:lnTo>
                  <a:pt x="1890" y="137"/>
                </a:lnTo>
                <a:lnTo>
                  <a:pt x="1898" y="129"/>
                </a:lnTo>
                <a:lnTo>
                  <a:pt x="1905" y="129"/>
                </a:lnTo>
                <a:lnTo>
                  <a:pt x="1914" y="129"/>
                </a:lnTo>
                <a:lnTo>
                  <a:pt x="1922" y="129"/>
                </a:lnTo>
                <a:lnTo>
                  <a:pt x="1938" y="129"/>
                </a:lnTo>
                <a:lnTo>
                  <a:pt x="1946" y="129"/>
                </a:lnTo>
                <a:lnTo>
                  <a:pt x="1962" y="129"/>
                </a:lnTo>
                <a:lnTo>
                  <a:pt x="1970" y="129"/>
                </a:lnTo>
                <a:lnTo>
                  <a:pt x="1970" y="120"/>
                </a:lnTo>
                <a:lnTo>
                  <a:pt x="1977" y="120"/>
                </a:lnTo>
                <a:lnTo>
                  <a:pt x="1986" y="120"/>
                </a:lnTo>
                <a:lnTo>
                  <a:pt x="2001" y="113"/>
                </a:lnTo>
                <a:lnTo>
                  <a:pt x="2010" y="113"/>
                </a:lnTo>
                <a:lnTo>
                  <a:pt x="2010" y="105"/>
                </a:lnTo>
                <a:lnTo>
                  <a:pt x="2025" y="105"/>
                </a:lnTo>
                <a:lnTo>
                  <a:pt x="2034" y="105"/>
                </a:lnTo>
                <a:lnTo>
                  <a:pt x="2042" y="105"/>
                </a:lnTo>
                <a:lnTo>
                  <a:pt x="2049" y="105"/>
                </a:lnTo>
                <a:lnTo>
                  <a:pt x="2058" y="105"/>
                </a:lnTo>
                <a:lnTo>
                  <a:pt x="2058" y="120"/>
                </a:lnTo>
                <a:lnTo>
                  <a:pt x="2058" y="129"/>
                </a:lnTo>
                <a:lnTo>
                  <a:pt x="2058" y="137"/>
                </a:lnTo>
                <a:lnTo>
                  <a:pt x="2058" y="144"/>
                </a:lnTo>
                <a:lnTo>
                  <a:pt x="2058" y="161"/>
                </a:lnTo>
                <a:lnTo>
                  <a:pt x="2049" y="161"/>
                </a:lnTo>
                <a:lnTo>
                  <a:pt x="2042" y="168"/>
                </a:lnTo>
                <a:lnTo>
                  <a:pt x="2042" y="185"/>
                </a:lnTo>
                <a:lnTo>
                  <a:pt x="2034" y="201"/>
                </a:lnTo>
                <a:lnTo>
                  <a:pt x="2034" y="209"/>
                </a:lnTo>
                <a:lnTo>
                  <a:pt x="2025" y="209"/>
                </a:lnTo>
                <a:lnTo>
                  <a:pt x="2025" y="216"/>
                </a:lnTo>
                <a:lnTo>
                  <a:pt x="2018" y="216"/>
                </a:lnTo>
                <a:lnTo>
                  <a:pt x="2010" y="216"/>
                </a:lnTo>
                <a:lnTo>
                  <a:pt x="2010" y="225"/>
                </a:lnTo>
                <a:lnTo>
                  <a:pt x="2001" y="225"/>
                </a:lnTo>
                <a:lnTo>
                  <a:pt x="1994" y="225"/>
                </a:lnTo>
                <a:lnTo>
                  <a:pt x="1994" y="233"/>
                </a:lnTo>
                <a:lnTo>
                  <a:pt x="1977" y="233"/>
                </a:lnTo>
                <a:lnTo>
                  <a:pt x="1977" y="240"/>
                </a:lnTo>
                <a:lnTo>
                  <a:pt x="1970" y="240"/>
                </a:lnTo>
                <a:lnTo>
                  <a:pt x="1970" y="249"/>
                </a:lnTo>
                <a:lnTo>
                  <a:pt x="1962" y="257"/>
                </a:lnTo>
                <a:lnTo>
                  <a:pt x="1953" y="264"/>
                </a:lnTo>
                <a:lnTo>
                  <a:pt x="1953" y="281"/>
                </a:lnTo>
                <a:lnTo>
                  <a:pt x="1946" y="289"/>
                </a:lnTo>
                <a:lnTo>
                  <a:pt x="1946" y="305"/>
                </a:lnTo>
                <a:lnTo>
                  <a:pt x="1938" y="305"/>
                </a:lnTo>
                <a:lnTo>
                  <a:pt x="1922" y="305"/>
                </a:lnTo>
                <a:lnTo>
                  <a:pt x="1922" y="321"/>
                </a:lnTo>
                <a:lnTo>
                  <a:pt x="1914" y="321"/>
                </a:lnTo>
                <a:lnTo>
                  <a:pt x="1905" y="321"/>
                </a:lnTo>
                <a:lnTo>
                  <a:pt x="1905" y="329"/>
                </a:lnTo>
                <a:lnTo>
                  <a:pt x="1905" y="337"/>
                </a:lnTo>
                <a:lnTo>
                  <a:pt x="1898" y="337"/>
                </a:lnTo>
                <a:lnTo>
                  <a:pt x="1890" y="345"/>
                </a:lnTo>
                <a:lnTo>
                  <a:pt x="1874" y="353"/>
                </a:lnTo>
                <a:lnTo>
                  <a:pt x="1857" y="369"/>
                </a:lnTo>
                <a:lnTo>
                  <a:pt x="1850" y="369"/>
                </a:lnTo>
                <a:lnTo>
                  <a:pt x="1833" y="377"/>
                </a:lnTo>
                <a:lnTo>
                  <a:pt x="1826" y="377"/>
                </a:lnTo>
                <a:lnTo>
                  <a:pt x="1817" y="385"/>
                </a:lnTo>
                <a:lnTo>
                  <a:pt x="1809" y="385"/>
                </a:lnTo>
                <a:lnTo>
                  <a:pt x="1793" y="385"/>
                </a:lnTo>
                <a:lnTo>
                  <a:pt x="1793" y="393"/>
                </a:lnTo>
                <a:lnTo>
                  <a:pt x="1785" y="393"/>
                </a:lnTo>
                <a:lnTo>
                  <a:pt x="1778" y="393"/>
                </a:lnTo>
                <a:lnTo>
                  <a:pt x="1769" y="393"/>
                </a:lnTo>
                <a:lnTo>
                  <a:pt x="1761" y="393"/>
                </a:lnTo>
                <a:lnTo>
                  <a:pt x="1754" y="401"/>
                </a:lnTo>
                <a:lnTo>
                  <a:pt x="1745" y="401"/>
                </a:lnTo>
                <a:lnTo>
                  <a:pt x="1737" y="409"/>
                </a:lnTo>
                <a:lnTo>
                  <a:pt x="1730" y="409"/>
                </a:lnTo>
                <a:lnTo>
                  <a:pt x="1721" y="409"/>
                </a:lnTo>
                <a:lnTo>
                  <a:pt x="1713" y="409"/>
                </a:lnTo>
                <a:lnTo>
                  <a:pt x="1706" y="409"/>
                </a:lnTo>
                <a:lnTo>
                  <a:pt x="1697" y="409"/>
                </a:lnTo>
                <a:lnTo>
                  <a:pt x="1689" y="409"/>
                </a:lnTo>
                <a:lnTo>
                  <a:pt x="1682" y="409"/>
                </a:lnTo>
                <a:lnTo>
                  <a:pt x="1673" y="409"/>
                </a:lnTo>
                <a:lnTo>
                  <a:pt x="1665" y="409"/>
                </a:lnTo>
                <a:lnTo>
                  <a:pt x="1658" y="409"/>
                </a:lnTo>
                <a:lnTo>
                  <a:pt x="1649" y="409"/>
                </a:lnTo>
                <a:lnTo>
                  <a:pt x="1641" y="409"/>
                </a:lnTo>
                <a:lnTo>
                  <a:pt x="1641" y="417"/>
                </a:lnTo>
                <a:lnTo>
                  <a:pt x="1634" y="425"/>
                </a:lnTo>
                <a:lnTo>
                  <a:pt x="1625" y="425"/>
                </a:lnTo>
                <a:lnTo>
                  <a:pt x="1610" y="425"/>
                </a:lnTo>
                <a:lnTo>
                  <a:pt x="1593" y="425"/>
                </a:lnTo>
                <a:lnTo>
                  <a:pt x="1586" y="425"/>
                </a:lnTo>
                <a:lnTo>
                  <a:pt x="1577" y="425"/>
                </a:lnTo>
                <a:lnTo>
                  <a:pt x="1569" y="425"/>
                </a:lnTo>
                <a:lnTo>
                  <a:pt x="1561" y="425"/>
                </a:lnTo>
                <a:lnTo>
                  <a:pt x="1553" y="425"/>
                </a:lnTo>
                <a:lnTo>
                  <a:pt x="1545" y="425"/>
                </a:lnTo>
                <a:lnTo>
                  <a:pt x="1537" y="425"/>
                </a:lnTo>
                <a:lnTo>
                  <a:pt x="1521" y="425"/>
                </a:lnTo>
                <a:lnTo>
                  <a:pt x="1513" y="425"/>
                </a:lnTo>
                <a:lnTo>
                  <a:pt x="1505" y="425"/>
                </a:lnTo>
                <a:lnTo>
                  <a:pt x="1497" y="425"/>
                </a:lnTo>
                <a:lnTo>
                  <a:pt x="1489" y="425"/>
                </a:lnTo>
                <a:lnTo>
                  <a:pt x="1481" y="425"/>
                </a:lnTo>
                <a:lnTo>
                  <a:pt x="1473" y="425"/>
                </a:lnTo>
                <a:lnTo>
                  <a:pt x="1465" y="425"/>
                </a:lnTo>
                <a:lnTo>
                  <a:pt x="1457" y="425"/>
                </a:lnTo>
                <a:lnTo>
                  <a:pt x="1449" y="425"/>
                </a:lnTo>
                <a:lnTo>
                  <a:pt x="1433" y="425"/>
                </a:lnTo>
                <a:lnTo>
                  <a:pt x="1425" y="425"/>
                </a:lnTo>
                <a:lnTo>
                  <a:pt x="1417" y="425"/>
                </a:lnTo>
                <a:lnTo>
                  <a:pt x="1409" y="425"/>
                </a:lnTo>
                <a:lnTo>
                  <a:pt x="1393" y="433"/>
                </a:lnTo>
                <a:lnTo>
                  <a:pt x="1385" y="433"/>
                </a:lnTo>
                <a:lnTo>
                  <a:pt x="1377" y="433"/>
                </a:lnTo>
                <a:lnTo>
                  <a:pt x="1369" y="433"/>
                </a:lnTo>
                <a:lnTo>
                  <a:pt x="1361" y="433"/>
                </a:lnTo>
                <a:lnTo>
                  <a:pt x="1353" y="433"/>
                </a:lnTo>
                <a:lnTo>
                  <a:pt x="1337" y="425"/>
                </a:lnTo>
                <a:lnTo>
                  <a:pt x="1329" y="425"/>
                </a:lnTo>
                <a:lnTo>
                  <a:pt x="1329" y="417"/>
                </a:lnTo>
                <a:lnTo>
                  <a:pt x="1321" y="417"/>
                </a:lnTo>
                <a:lnTo>
                  <a:pt x="1313" y="417"/>
                </a:lnTo>
                <a:lnTo>
                  <a:pt x="1297" y="417"/>
                </a:lnTo>
                <a:lnTo>
                  <a:pt x="1297" y="425"/>
                </a:lnTo>
                <a:lnTo>
                  <a:pt x="1281" y="425"/>
                </a:lnTo>
                <a:lnTo>
                  <a:pt x="1273" y="425"/>
                </a:lnTo>
                <a:lnTo>
                  <a:pt x="1265" y="425"/>
                </a:lnTo>
                <a:lnTo>
                  <a:pt x="1257" y="425"/>
                </a:lnTo>
                <a:lnTo>
                  <a:pt x="1249" y="425"/>
                </a:lnTo>
                <a:lnTo>
                  <a:pt x="1241" y="425"/>
                </a:lnTo>
                <a:lnTo>
                  <a:pt x="1232" y="425"/>
                </a:lnTo>
                <a:lnTo>
                  <a:pt x="1225" y="425"/>
                </a:lnTo>
                <a:lnTo>
                  <a:pt x="1217" y="425"/>
                </a:lnTo>
                <a:lnTo>
                  <a:pt x="1208" y="425"/>
                </a:lnTo>
                <a:lnTo>
                  <a:pt x="1193" y="417"/>
                </a:lnTo>
                <a:lnTo>
                  <a:pt x="1184" y="417"/>
                </a:lnTo>
                <a:lnTo>
                  <a:pt x="1169" y="417"/>
                </a:lnTo>
                <a:lnTo>
                  <a:pt x="1160" y="417"/>
                </a:lnTo>
                <a:lnTo>
                  <a:pt x="1153" y="409"/>
                </a:lnTo>
                <a:lnTo>
                  <a:pt x="1145" y="409"/>
                </a:lnTo>
                <a:lnTo>
                  <a:pt x="1129" y="409"/>
                </a:lnTo>
                <a:lnTo>
                  <a:pt x="1112" y="409"/>
                </a:lnTo>
                <a:lnTo>
                  <a:pt x="1105" y="409"/>
                </a:lnTo>
                <a:lnTo>
                  <a:pt x="1097" y="409"/>
                </a:lnTo>
                <a:lnTo>
                  <a:pt x="1088" y="409"/>
                </a:lnTo>
                <a:lnTo>
                  <a:pt x="1081" y="409"/>
                </a:lnTo>
                <a:lnTo>
                  <a:pt x="1073" y="409"/>
                </a:lnTo>
                <a:lnTo>
                  <a:pt x="1064" y="409"/>
                </a:lnTo>
                <a:lnTo>
                  <a:pt x="1057" y="409"/>
                </a:lnTo>
                <a:lnTo>
                  <a:pt x="1049" y="409"/>
                </a:lnTo>
                <a:lnTo>
                  <a:pt x="1040" y="409"/>
                </a:lnTo>
                <a:lnTo>
                  <a:pt x="1033" y="409"/>
                </a:lnTo>
                <a:lnTo>
                  <a:pt x="1025" y="409"/>
                </a:lnTo>
                <a:lnTo>
                  <a:pt x="1016" y="409"/>
                </a:lnTo>
                <a:lnTo>
                  <a:pt x="1009" y="409"/>
                </a:lnTo>
                <a:lnTo>
                  <a:pt x="1001" y="409"/>
                </a:lnTo>
                <a:lnTo>
                  <a:pt x="985" y="409"/>
                </a:lnTo>
                <a:lnTo>
                  <a:pt x="977" y="409"/>
                </a:lnTo>
                <a:lnTo>
                  <a:pt x="968" y="409"/>
                </a:lnTo>
                <a:lnTo>
                  <a:pt x="961" y="409"/>
                </a:lnTo>
                <a:lnTo>
                  <a:pt x="953" y="409"/>
                </a:lnTo>
                <a:lnTo>
                  <a:pt x="944" y="409"/>
                </a:lnTo>
                <a:lnTo>
                  <a:pt x="928" y="409"/>
                </a:lnTo>
                <a:lnTo>
                  <a:pt x="920" y="409"/>
                </a:lnTo>
                <a:lnTo>
                  <a:pt x="913" y="409"/>
                </a:lnTo>
                <a:lnTo>
                  <a:pt x="904" y="409"/>
                </a:lnTo>
                <a:lnTo>
                  <a:pt x="896" y="409"/>
                </a:lnTo>
                <a:lnTo>
                  <a:pt x="889" y="409"/>
                </a:lnTo>
                <a:lnTo>
                  <a:pt x="872" y="409"/>
                </a:lnTo>
                <a:lnTo>
                  <a:pt x="865" y="409"/>
                </a:lnTo>
                <a:lnTo>
                  <a:pt x="856" y="409"/>
                </a:lnTo>
                <a:lnTo>
                  <a:pt x="848" y="409"/>
                </a:lnTo>
                <a:lnTo>
                  <a:pt x="841" y="409"/>
                </a:lnTo>
                <a:lnTo>
                  <a:pt x="832" y="409"/>
                </a:lnTo>
                <a:lnTo>
                  <a:pt x="824" y="409"/>
                </a:lnTo>
                <a:lnTo>
                  <a:pt x="808" y="409"/>
                </a:lnTo>
                <a:lnTo>
                  <a:pt x="808" y="401"/>
                </a:lnTo>
                <a:lnTo>
                  <a:pt x="793" y="401"/>
                </a:lnTo>
                <a:lnTo>
                  <a:pt x="784" y="401"/>
                </a:lnTo>
                <a:lnTo>
                  <a:pt x="776" y="401"/>
                </a:lnTo>
                <a:lnTo>
                  <a:pt x="760" y="401"/>
                </a:lnTo>
                <a:lnTo>
                  <a:pt x="760" y="409"/>
                </a:lnTo>
                <a:lnTo>
                  <a:pt x="752" y="409"/>
                </a:lnTo>
                <a:lnTo>
                  <a:pt x="745" y="409"/>
                </a:lnTo>
                <a:lnTo>
                  <a:pt x="736" y="409"/>
                </a:lnTo>
                <a:lnTo>
                  <a:pt x="721" y="409"/>
                </a:lnTo>
                <a:lnTo>
                  <a:pt x="704" y="409"/>
                </a:lnTo>
                <a:lnTo>
                  <a:pt x="697" y="409"/>
                </a:lnTo>
                <a:lnTo>
                  <a:pt x="688" y="409"/>
                </a:lnTo>
                <a:lnTo>
                  <a:pt x="680" y="417"/>
                </a:lnTo>
                <a:lnTo>
                  <a:pt x="673" y="417"/>
                </a:lnTo>
                <a:lnTo>
                  <a:pt x="664" y="417"/>
                </a:lnTo>
                <a:lnTo>
                  <a:pt x="664" y="425"/>
                </a:lnTo>
                <a:lnTo>
                  <a:pt x="656" y="425"/>
                </a:lnTo>
                <a:lnTo>
                  <a:pt x="649" y="433"/>
                </a:lnTo>
                <a:lnTo>
                  <a:pt x="649" y="441"/>
                </a:lnTo>
                <a:lnTo>
                  <a:pt x="640" y="441"/>
                </a:lnTo>
                <a:lnTo>
                  <a:pt x="632" y="441"/>
                </a:lnTo>
                <a:lnTo>
                  <a:pt x="632" y="449"/>
                </a:lnTo>
                <a:lnTo>
                  <a:pt x="616" y="457"/>
                </a:lnTo>
                <a:lnTo>
                  <a:pt x="608" y="465"/>
                </a:lnTo>
                <a:lnTo>
                  <a:pt x="600" y="465"/>
                </a:lnTo>
                <a:lnTo>
                  <a:pt x="600" y="473"/>
                </a:lnTo>
                <a:lnTo>
                  <a:pt x="592" y="473"/>
                </a:lnTo>
                <a:lnTo>
                  <a:pt x="584" y="473"/>
                </a:lnTo>
                <a:lnTo>
                  <a:pt x="576" y="473"/>
                </a:lnTo>
                <a:lnTo>
                  <a:pt x="568" y="473"/>
                </a:lnTo>
                <a:lnTo>
                  <a:pt x="560" y="473"/>
                </a:lnTo>
                <a:lnTo>
                  <a:pt x="552" y="473"/>
                </a:lnTo>
                <a:lnTo>
                  <a:pt x="544" y="473"/>
                </a:lnTo>
                <a:lnTo>
                  <a:pt x="552" y="473"/>
                </a:lnTo>
                <a:lnTo>
                  <a:pt x="560" y="473"/>
                </a:lnTo>
                <a:lnTo>
                  <a:pt x="568" y="473"/>
                </a:lnTo>
                <a:lnTo>
                  <a:pt x="576" y="473"/>
                </a:lnTo>
                <a:lnTo>
                  <a:pt x="584" y="473"/>
                </a:lnTo>
                <a:lnTo>
                  <a:pt x="584" y="465"/>
                </a:lnTo>
                <a:lnTo>
                  <a:pt x="600" y="489"/>
                </a:lnTo>
                <a:close/>
              </a:path>
            </a:pathLst>
          </a:custGeom>
          <a:solidFill>
            <a:srgbClr val="5589FF"/>
          </a:solidFill>
          <a:ln w="25400">
            <a:solidFill>
              <a:srgbClr val="1C1C1C"/>
            </a:solidFill>
            <a:round/>
            <a:headEnd/>
            <a:tailEnd/>
          </a:ln>
        </p:spPr>
        <p:txBody>
          <a:bodyPr/>
          <a:lstStyle/>
          <a:p>
            <a:endParaRPr lang="ja-JP" altLang="en-US">
              <a:solidFill>
                <a:srgbClr val="000000"/>
              </a:solidFill>
            </a:endParaRPr>
          </a:p>
        </p:txBody>
      </p:sp>
      <p:sp>
        <p:nvSpPr>
          <p:cNvPr id="70666" name="Freeform 7"/>
          <p:cNvSpPr>
            <a:spLocks/>
          </p:cNvSpPr>
          <p:nvPr/>
        </p:nvSpPr>
        <p:spPr bwMode="invGray">
          <a:xfrm>
            <a:off x="1074738" y="3848100"/>
            <a:ext cx="1998662" cy="1530350"/>
          </a:xfrm>
          <a:custGeom>
            <a:avLst/>
            <a:gdLst>
              <a:gd name="T0" fmla="*/ 2147483647 w 1601"/>
              <a:gd name="T1" fmla="*/ 2147483647 h 1089"/>
              <a:gd name="T2" fmla="*/ 2147483647 w 1601"/>
              <a:gd name="T3" fmla="*/ 2147483647 h 1089"/>
              <a:gd name="T4" fmla="*/ 2147483647 w 1601"/>
              <a:gd name="T5" fmla="*/ 2147483647 h 1089"/>
              <a:gd name="T6" fmla="*/ 2147483647 w 1601"/>
              <a:gd name="T7" fmla="*/ 2147483647 h 1089"/>
              <a:gd name="T8" fmla="*/ 2147483647 w 1601"/>
              <a:gd name="T9" fmla="*/ 2147483647 h 1089"/>
              <a:gd name="T10" fmla="*/ 2147483647 w 1601"/>
              <a:gd name="T11" fmla="*/ 2147483647 h 1089"/>
              <a:gd name="T12" fmla="*/ 2147483647 w 1601"/>
              <a:gd name="T13" fmla="*/ 2147483647 h 1089"/>
              <a:gd name="T14" fmla="*/ 2147483647 w 1601"/>
              <a:gd name="T15" fmla="*/ 2147483647 h 1089"/>
              <a:gd name="T16" fmla="*/ 2147483647 w 1601"/>
              <a:gd name="T17" fmla="*/ 2147483647 h 1089"/>
              <a:gd name="T18" fmla="*/ 2147483647 w 1601"/>
              <a:gd name="T19" fmla="*/ 2147483647 h 1089"/>
              <a:gd name="T20" fmla="*/ 2147483647 w 1601"/>
              <a:gd name="T21" fmla="*/ 2147483647 h 1089"/>
              <a:gd name="T22" fmla="*/ 2147483647 w 1601"/>
              <a:gd name="T23" fmla="*/ 2147483647 h 1089"/>
              <a:gd name="T24" fmla="*/ 2147483647 w 1601"/>
              <a:gd name="T25" fmla="*/ 2147483647 h 1089"/>
              <a:gd name="T26" fmla="*/ 2147483647 w 1601"/>
              <a:gd name="T27" fmla="*/ 2147483647 h 1089"/>
              <a:gd name="T28" fmla="*/ 2147483647 w 1601"/>
              <a:gd name="T29" fmla="*/ 2147483647 h 1089"/>
              <a:gd name="T30" fmla="*/ 2147483647 w 1601"/>
              <a:gd name="T31" fmla="*/ 2147483647 h 1089"/>
              <a:gd name="T32" fmla="*/ 2147483647 w 1601"/>
              <a:gd name="T33" fmla="*/ 2147483647 h 1089"/>
              <a:gd name="T34" fmla="*/ 2147483647 w 1601"/>
              <a:gd name="T35" fmla="*/ 2147483647 h 1089"/>
              <a:gd name="T36" fmla="*/ 2147483647 w 1601"/>
              <a:gd name="T37" fmla="*/ 2147483647 h 1089"/>
              <a:gd name="T38" fmla="*/ 2147483647 w 1601"/>
              <a:gd name="T39" fmla="*/ 2147483647 h 1089"/>
              <a:gd name="T40" fmla="*/ 0 w 1601"/>
              <a:gd name="T41" fmla="*/ 2147483647 h 1089"/>
              <a:gd name="T42" fmla="*/ 2147483647 w 1601"/>
              <a:gd name="T43" fmla="*/ 2147483647 h 1089"/>
              <a:gd name="T44" fmla="*/ 2147483647 w 1601"/>
              <a:gd name="T45" fmla="*/ 2147483647 h 1089"/>
              <a:gd name="T46" fmla="*/ 2147483647 w 1601"/>
              <a:gd name="T47" fmla="*/ 2147483647 h 1089"/>
              <a:gd name="T48" fmla="*/ 2147483647 w 1601"/>
              <a:gd name="T49" fmla="*/ 2147483647 h 1089"/>
              <a:gd name="T50" fmla="*/ 2147483647 w 1601"/>
              <a:gd name="T51" fmla="*/ 2147483647 h 1089"/>
              <a:gd name="T52" fmla="*/ 2147483647 w 1601"/>
              <a:gd name="T53" fmla="*/ 2147483647 h 1089"/>
              <a:gd name="T54" fmla="*/ 2147483647 w 1601"/>
              <a:gd name="T55" fmla="*/ 2147483647 h 1089"/>
              <a:gd name="T56" fmla="*/ 2147483647 w 1601"/>
              <a:gd name="T57" fmla="*/ 2147483647 h 1089"/>
              <a:gd name="T58" fmla="*/ 2147483647 w 1601"/>
              <a:gd name="T59" fmla="*/ 2147483647 h 1089"/>
              <a:gd name="T60" fmla="*/ 2147483647 w 1601"/>
              <a:gd name="T61" fmla="*/ 2147483647 h 1089"/>
              <a:gd name="T62" fmla="*/ 2147483647 w 1601"/>
              <a:gd name="T63" fmla="*/ 2147483647 h 1089"/>
              <a:gd name="T64" fmla="*/ 2147483647 w 1601"/>
              <a:gd name="T65" fmla="*/ 0 h 1089"/>
              <a:gd name="T66" fmla="*/ 2147483647 w 1601"/>
              <a:gd name="T67" fmla="*/ 0 h 1089"/>
              <a:gd name="T68" fmla="*/ 2147483647 w 1601"/>
              <a:gd name="T69" fmla="*/ 2147483647 h 1089"/>
              <a:gd name="T70" fmla="*/ 2147483647 w 1601"/>
              <a:gd name="T71" fmla="*/ 2147483647 h 1089"/>
              <a:gd name="T72" fmla="*/ 2147483647 w 1601"/>
              <a:gd name="T73" fmla="*/ 2147483647 h 1089"/>
              <a:gd name="T74" fmla="*/ 2147483647 w 1601"/>
              <a:gd name="T75" fmla="*/ 2147483647 h 1089"/>
              <a:gd name="T76" fmla="*/ 2147483647 w 1601"/>
              <a:gd name="T77" fmla="*/ 2147483647 h 1089"/>
              <a:gd name="T78" fmla="*/ 2147483647 w 1601"/>
              <a:gd name="T79" fmla="*/ 2147483647 h 1089"/>
              <a:gd name="T80" fmla="*/ 2147483647 w 1601"/>
              <a:gd name="T81" fmla="*/ 2147483647 h 1089"/>
              <a:gd name="T82" fmla="*/ 2147483647 w 1601"/>
              <a:gd name="T83" fmla="*/ 2147483647 h 1089"/>
              <a:gd name="T84" fmla="*/ 2147483647 w 1601"/>
              <a:gd name="T85" fmla="*/ 2147483647 h 1089"/>
              <a:gd name="T86" fmla="*/ 2147483647 w 1601"/>
              <a:gd name="T87" fmla="*/ 2147483647 h 1089"/>
              <a:gd name="T88" fmla="*/ 2147483647 w 1601"/>
              <a:gd name="T89" fmla="*/ 2147483647 h 1089"/>
              <a:gd name="T90" fmla="*/ 2147483647 w 1601"/>
              <a:gd name="T91" fmla="*/ 2147483647 h 1089"/>
              <a:gd name="T92" fmla="*/ 2147483647 w 1601"/>
              <a:gd name="T93" fmla="*/ 2147483647 h 1089"/>
              <a:gd name="T94" fmla="*/ 2147483647 w 1601"/>
              <a:gd name="T95" fmla="*/ 2147483647 h 1089"/>
              <a:gd name="T96" fmla="*/ 2147483647 w 1601"/>
              <a:gd name="T97" fmla="*/ 2147483647 h 1089"/>
              <a:gd name="T98" fmla="*/ 2147483647 w 1601"/>
              <a:gd name="T99" fmla="*/ 2147483647 h 1089"/>
              <a:gd name="T100" fmla="*/ 2147483647 w 1601"/>
              <a:gd name="T101" fmla="*/ 2147483647 h 1089"/>
              <a:gd name="T102" fmla="*/ 2147483647 w 1601"/>
              <a:gd name="T103" fmla="*/ 2147483647 h 1089"/>
              <a:gd name="T104" fmla="*/ 2147483647 w 1601"/>
              <a:gd name="T105" fmla="*/ 2147483647 h 1089"/>
              <a:gd name="T106" fmla="*/ 2147483647 w 1601"/>
              <a:gd name="T107" fmla="*/ 2147483647 h 1089"/>
              <a:gd name="T108" fmla="*/ 2147483647 w 1601"/>
              <a:gd name="T109" fmla="*/ 2147483647 h 1089"/>
              <a:gd name="T110" fmla="*/ 2147483647 w 1601"/>
              <a:gd name="T111" fmla="*/ 2147483647 h 1089"/>
              <a:gd name="T112" fmla="*/ 2147483647 w 1601"/>
              <a:gd name="T113" fmla="*/ 2147483647 h 1089"/>
              <a:gd name="T114" fmla="*/ 2147483647 w 1601"/>
              <a:gd name="T115" fmla="*/ 2147483647 h 1089"/>
              <a:gd name="T116" fmla="*/ 2147483647 w 1601"/>
              <a:gd name="T117" fmla="*/ 2147483647 h 1089"/>
              <a:gd name="T118" fmla="*/ 2147483647 w 1601"/>
              <a:gd name="T119" fmla="*/ 2147483647 h 1089"/>
              <a:gd name="T120" fmla="*/ 2147483647 w 1601"/>
              <a:gd name="T121" fmla="*/ 2147483647 h 1089"/>
              <a:gd name="T122" fmla="*/ 2147483647 w 1601"/>
              <a:gd name="T123" fmla="*/ 2147483647 h 10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1"/>
              <a:gd name="T187" fmla="*/ 0 h 1089"/>
              <a:gd name="T188" fmla="*/ 1601 w 1601"/>
              <a:gd name="T189" fmla="*/ 1089 h 10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1" h="1089">
                <a:moveTo>
                  <a:pt x="841" y="537"/>
                </a:moveTo>
                <a:lnTo>
                  <a:pt x="841" y="545"/>
                </a:lnTo>
                <a:lnTo>
                  <a:pt x="841" y="552"/>
                </a:lnTo>
                <a:lnTo>
                  <a:pt x="841" y="561"/>
                </a:lnTo>
                <a:lnTo>
                  <a:pt x="833" y="561"/>
                </a:lnTo>
                <a:lnTo>
                  <a:pt x="833" y="569"/>
                </a:lnTo>
                <a:lnTo>
                  <a:pt x="824" y="576"/>
                </a:lnTo>
                <a:lnTo>
                  <a:pt x="824" y="593"/>
                </a:lnTo>
                <a:lnTo>
                  <a:pt x="817" y="593"/>
                </a:lnTo>
                <a:lnTo>
                  <a:pt x="817" y="600"/>
                </a:lnTo>
                <a:lnTo>
                  <a:pt x="809" y="600"/>
                </a:lnTo>
                <a:lnTo>
                  <a:pt x="809" y="617"/>
                </a:lnTo>
                <a:lnTo>
                  <a:pt x="800" y="617"/>
                </a:lnTo>
                <a:lnTo>
                  <a:pt x="785" y="624"/>
                </a:lnTo>
                <a:lnTo>
                  <a:pt x="769" y="624"/>
                </a:lnTo>
                <a:lnTo>
                  <a:pt x="769" y="641"/>
                </a:lnTo>
                <a:lnTo>
                  <a:pt x="752" y="641"/>
                </a:lnTo>
                <a:lnTo>
                  <a:pt x="745" y="665"/>
                </a:lnTo>
                <a:lnTo>
                  <a:pt x="728" y="665"/>
                </a:lnTo>
                <a:lnTo>
                  <a:pt x="728" y="672"/>
                </a:lnTo>
                <a:lnTo>
                  <a:pt x="721" y="672"/>
                </a:lnTo>
                <a:lnTo>
                  <a:pt x="713" y="672"/>
                </a:lnTo>
                <a:lnTo>
                  <a:pt x="704" y="672"/>
                </a:lnTo>
                <a:lnTo>
                  <a:pt x="689" y="681"/>
                </a:lnTo>
                <a:lnTo>
                  <a:pt x="680" y="681"/>
                </a:lnTo>
                <a:lnTo>
                  <a:pt x="673" y="696"/>
                </a:lnTo>
                <a:lnTo>
                  <a:pt x="664" y="696"/>
                </a:lnTo>
                <a:lnTo>
                  <a:pt x="656" y="696"/>
                </a:lnTo>
                <a:lnTo>
                  <a:pt x="656" y="705"/>
                </a:lnTo>
                <a:lnTo>
                  <a:pt x="649" y="705"/>
                </a:lnTo>
                <a:lnTo>
                  <a:pt x="640" y="705"/>
                </a:lnTo>
                <a:lnTo>
                  <a:pt x="640" y="713"/>
                </a:lnTo>
                <a:lnTo>
                  <a:pt x="632" y="713"/>
                </a:lnTo>
                <a:lnTo>
                  <a:pt x="625" y="713"/>
                </a:lnTo>
                <a:lnTo>
                  <a:pt x="616" y="713"/>
                </a:lnTo>
                <a:lnTo>
                  <a:pt x="608" y="720"/>
                </a:lnTo>
                <a:lnTo>
                  <a:pt x="592" y="720"/>
                </a:lnTo>
                <a:lnTo>
                  <a:pt x="592" y="729"/>
                </a:lnTo>
                <a:lnTo>
                  <a:pt x="584" y="729"/>
                </a:lnTo>
                <a:lnTo>
                  <a:pt x="577" y="729"/>
                </a:lnTo>
                <a:lnTo>
                  <a:pt x="568" y="729"/>
                </a:lnTo>
                <a:lnTo>
                  <a:pt x="568" y="737"/>
                </a:lnTo>
                <a:lnTo>
                  <a:pt x="553" y="744"/>
                </a:lnTo>
                <a:lnTo>
                  <a:pt x="544" y="753"/>
                </a:lnTo>
                <a:lnTo>
                  <a:pt x="536" y="761"/>
                </a:lnTo>
                <a:lnTo>
                  <a:pt x="520" y="768"/>
                </a:lnTo>
                <a:lnTo>
                  <a:pt x="520" y="777"/>
                </a:lnTo>
                <a:lnTo>
                  <a:pt x="512" y="777"/>
                </a:lnTo>
                <a:lnTo>
                  <a:pt x="512" y="785"/>
                </a:lnTo>
                <a:lnTo>
                  <a:pt x="505" y="785"/>
                </a:lnTo>
                <a:lnTo>
                  <a:pt x="505" y="792"/>
                </a:lnTo>
                <a:lnTo>
                  <a:pt x="505" y="809"/>
                </a:lnTo>
                <a:lnTo>
                  <a:pt x="496" y="809"/>
                </a:lnTo>
                <a:lnTo>
                  <a:pt x="496" y="817"/>
                </a:lnTo>
                <a:lnTo>
                  <a:pt x="488" y="817"/>
                </a:lnTo>
                <a:lnTo>
                  <a:pt x="488" y="833"/>
                </a:lnTo>
                <a:lnTo>
                  <a:pt x="481" y="841"/>
                </a:lnTo>
                <a:lnTo>
                  <a:pt x="481" y="849"/>
                </a:lnTo>
                <a:lnTo>
                  <a:pt x="481" y="857"/>
                </a:lnTo>
                <a:lnTo>
                  <a:pt x="472" y="857"/>
                </a:lnTo>
                <a:lnTo>
                  <a:pt x="472" y="865"/>
                </a:lnTo>
                <a:lnTo>
                  <a:pt x="472" y="881"/>
                </a:lnTo>
                <a:lnTo>
                  <a:pt x="464" y="881"/>
                </a:lnTo>
                <a:lnTo>
                  <a:pt x="457" y="897"/>
                </a:lnTo>
                <a:lnTo>
                  <a:pt x="440" y="905"/>
                </a:lnTo>
                <a:lnTo>
                  <a:pt x="440" y="913"/>
                </a:lnTo>
                <a:lnTo>
                  <a:pt x="433" y="913"/>
                </a:lnTo>
                <a:lnTo>
                  <a:pt x="433" y="921"/>
                </a:lnTo>
                <a:lnTo>
                  <a:pt x="433" y="929"/>
                </a:lnTo>
                <a:lnTo>
                  <a:pt x="424" y="937"/>
                </a:lnTo>
                <a:lnTo>
                  <a:pt x="424" y="945"/>
                </a:lnTo>
                <a:lnTo>
                  <a:pt x="416" y="945"/>
                </a:lnTo>
                <a:lnTo>
                  <a:pt x="416" y="961"/>
                </a:lnTo>
                <a:lnTo>
                  <a:pt x="409" y="961"/>
                </a:lnTo>
                <a:lnTo>
                  <a:pt x="409" y="969"/>
                </a:lnTo>
                <a:lnTo>
                  <a:pt x="409" y="977"/>
                </a:lnTo>
                <a:lnTo>
                  <a:pt x="409" y="985"/>
                </a:lnTo>
                <a:lnTo>
                  <a:pt x="400" y="985"/>
                </a:lnTo>
                <a:lnTo>
                  <a:pt x="392" y="1001"/>
                </a:lnTo>
                <a:lnTo>
                  <a:pt x="392" y="1009"/>
                </a:lnTo>
                <a:lnTo>
                  <a:pt x="392" y="1017"/>
                </a:lnTo>
                <a:lnTo>
                  <a:pt x="376" y="1025"/>
                </a:lnTo>
                <a:lnTo>
                  <a:pt x="368" y="1041"/>
                </a:lnTo>
                <a:lnTo>
                  <a:pt x="352" y="1041"/>
                </a:lnTo>
                <a:lnTo>
                  <a:pt x="352" y="1049"/>
                </a:lnTo>
                <a:lnTo>
                  <a:pt x="352" y="1057"/>
                </a:lnTo>
                <a:lnTo>
                  <a:pt x="336" y="1057"/>
                </a:lnTo>
                <a:lnTo>
                  <a:pt x="336" y="1065"/>
                </a:lnTo>
                <a:lnTo>
                  <a:pt x="328" y="1065"/>
                </a:lnTo>
                <a:lnTo>
                  <a:pt x="328" y="1073"/>
                </a:lnTo>
                <a:lnTo>
                  <a:pt x="320" y="1073"/>
                </a:lnTo>
                <a:lnTo>
                  <a:pt x="312" y="1073"/>
                </a:lnTo>
                <a:lnTo>
                  <a:pt x="304" y="1073"/>
                </a:lnTo>
                <a:lnTo>
                  <a:pt x="296" y="1073"/>
                </a:lnTo>
                <a:lnTo>
                  <a:pt x="296" y="1081"/>
                </a:lnTo>
                <a:lnTo>
                  <a:pt x="280" y="1089"/>
                </a:lnTo>
                <a:lnTo>
                  <a:pt x="272" y="1089"/>
                </a:lnTo>
                <a:lnTo>
                  <a:pt x="264" y="1089"/>
                </a:lnTo>
                <a:lnTo>
                  <a:pt x="256" y="1089"/>
                </a:lnTo>
                <a:lnTo>
                  <a:pt x="248" y="1089"/>
                </a:lnTo>
                <a:lnTo>
                  <a:pt x="240" y="1089"/>
                </a:lnTo>
                <a:lnTo>
                  <a:pt x="224" y="1089"/>
                </a:lnTo>
                <a:lnTo>
                  <a:pt x="216" y="1089"/>
                </a:lnTo>
                <a:lnTo>
                  <a:pt x="200" y="1089"/>
                </a:lnTo>
                <a:lnTo>
                  <a:pt x="192" y="1089"/>
                </a:lnTo>
                <a:lnTo>
                  <a:pt x="176" y="1089"/>
                </a:lnTo>
                <a:lnTo>
                  <a:pt x="168" y="1089"/>
                </a:lnTo>
                <a:lnTo>
                  <a:pt x="160" y="1089"/>
                </a:lnTo>
                <a:lnTo>
                  <a:pt x="152" y="1089"/>
                </a:lnTo>
                <a:lnTo>
                  <a:pt x="144" y="1089"/>
                </a:lnTo>
                <a:lnTo>
                  <a:pt x="136" y="1089"/>
                </a:lnTo>
                <a:lnTo>
                  <a:pt x="128" y="1089"/>
                </a:lnTo>
                <a:lnTo>
                  <a:pt x="128" y="1081"/>
                </a:lnTo>
                <a:lnTo>
                  <a:pt x="128" y="1089"/>
                </a:lnTo>
                <a:lnTo>
                  <a:pt x="128" y="1081"/>
                </a:lnTo>
                <a:lnTo>
                  <a:pt x="128" y="1073"/>
                </a:lnTo>
                <a:lnTo>
                  <a:pt x="120" y="1073"/>
                </a:lnTo>
                <a:lnTo>
                  <a:pt x="120" y="1065"/>
                </a:lnTo>
                <a:lnTo>
                  <a:pt x="120" y="1057"/>
                </a:lnTo>
                <a:lnTo>
                  <a:pt x="112" y="1057"/>
                </a:lnTo>
                <a:lnTo>
                  <a:pt x="112" y="1049"/>
                </a:lnTo>
                <a:lnTo>
                  <a:pt x="104" y="1049"/>
                </a:lnTo>
                <a:lnTo>
                  <a:pt x="104" y="1041"/>
                </a:lnTo>
                <a:lnTo>
                  <a:pt x="104" y="1033"/>
                </a:lnTo>
                <a:lnTo>
                  <a:pt x="96" y="1033"/>
                </a:lnTo>
                <a:lnTo>
                  <a:pt x="96" y="1017"/>
                </a:lnTo>
                <a:lnTo>
                  <a:pt x="88" y="1001"/>
                </a:lnTo>
                <a:lnTo>
                  <a:pt x="88" y="993"/>
                </a:lnTo>
                <a:lnTo>
                  <a:pt x="88" y="977"/>
                </a:lnTo>
                <a:lnTo>
                  <a:pt x="80" y="977"/>
                </a:lnTo>
                <a:lnTo>
                  <a:pt x="80" y="969"/>
                </a:lnTo>
                <a:lnTo>
                  <a:pt x="80" y="961"/>
                </a:lnTo>
                <a:lnTo>
                  <a:pt x="72" y="945"/>
                </a:lnTo>
                <a:lnTo>
                  <a:pt x="64" y="945"/>
                </a:lnTo>
                <a:lnTo>
                  <a:pt x="64" y="937"/>
                </a:lnTo>
                <a:lnTo>
                  <a:pt x="56" y="921"/>
                </a:lnTo>
                <a:lnTo>
                  <a:pt x="56" y="905"/>
                </a:lnTo>
                <a:lnTo>
                  <a:pt x="56" y="889"/>
                </a:lnTo>
                <a:lnTo>
                  <a:pt x="48" y="889"/>
                </a:lnTo>
                <a:lnTo>
                  <a:pt x="48" y="873"/>
                </a:lnTo>
                <a:lnTo>
                  <a:pt x="48" y="865"/>
                </a:lnTo>
                <a:lnTo>
                  <a:pt x="40" y="849"/>
                </a:lnTo>
                <a:lnTo>
                  <a:pt x="40" y="833"/>
                </a:lnTo>
                <a:lnTo>
                  <a:pt x="40" y="825"/>
                </a:lnTo>
                <a:lnTo>
                  <a:pt x="40" y="817"/>
                </a:lnTo>
                <a:lnTo>
                  <a:pt x="31" y="809"/>
                </a:lnTo>
                <a:lnTo>
                  <a:pt x="31" y="801"/>
                </a:lnTo>
                <a:lnTo>
                  <a:pt x="31" y="792"/>
                </a:lnTo>
                <a:lnTo>
                  <a:pt x="24" y="785"/>
                </a:lnTo>
                <a:lnTo>
                  <a:pt x="24" y="777"/>
                </a:lnTo>
                <a:lnTo>
                  <a:pt x="24" y="761"/>
                </a:lnTo>
                <a:lnTo>
                  <a:pt x="24" y="753"/>
                </a:lnTo>
                <a:lnTo>
                  <a:pt x="24" y="744"/>
                </a:lnTo>
                <a:lnTo>
                  <a:pt x="24" y="729"/>
                </a:lnTo>
                <a:lnTo>
                  <a:pt x="24" y="720"/>
                </a:lnTo>
                <a:lnTo>
                  <a:pt x="16" y="713"/>
                </a:lnTo>
                <a:lnTo>
                  <a:pt x="16" y="696"/>
                </a:lnTo>
                <a:lnTo>
                  <a:pt x="16" y="681"/>
                </a:lnTo>
                <a:lnTo>
                  <a:pt x="7" y="672"/>
                </a:lnTo>
                <a:lnTo>
                  <a:pt x="7" y="657"/>
                </a:lnTo>
                <a:lnTo>
                  <a:pt x="7" y="648"/>
                </a:lnTo>
                <a:lnTo>
                  <a:pt x="7" y="641"/>
                </a:lnTo>
                <a:lnTo>
                  <a:pt x="7" y="624"/>
                </a:lnTo>
                <a:lnTo>
                  <a:pt x="7" y="617"/>
                </a:lnTo>
                <a:lnTo>
                  <a:pt x="7" y="609"/>
                </a:lnTo>
                <a:lnTo>
                  <a:pt x="7" y="593"/>
                </a:lnTo>
                <a:lnTo>
                  <a:pt x="7" y="585"/>
                </a:lnTo>
                <a:lnTo>
                  <a:pt x="0" y="585"/>
                </a:lnTo>
                <a:lnTo>
                  <a:pt x="0" y="576"/>
                </a:lnTo>
                <a:lnTo>
                  <a:pt x="0" y="569"/>
                </a:lnTo>
                <a:lnTo>
                  <a:pt x="0" y="561"/>
                </a:lnTo>
                <a:lnTo>
                  <a:pt x="0" y="545"/>
                </a:lnTo>
                <a:lnTo>
                  <a:pt x="0" y="537"/>
                </a:lnTo>
                <a:lnTo>
                  <a:pt x="7" y="521"/>
                </a:lnTo>
                <a:lnTo>
                  <a:pt x="16" y="521"/>
                </a:lnTo>
                <a:lnTo>
                  <a:pt x="16" y="513"/>
                </a:lnTo>
                <a:lnTo>
                  <a:pt x="16" y="497"/>
                </a:lnTo>
                <a:lnTo>
                  <a:pt x="16" y="488"/>
                </a:lnTo>
                <a:lnTo>
                  <a:pt x="16" y="480"/>
                </a:lnTo>
                <a:lnTo>
                  <a:pt x="24" y="480"/>
                </a:lnTo>
                <a:lnTo>
                  <a:pt x="24" y="473"/>
                </a:lnTo>
                <a:lnTo>
                  <a:pt x="24" y="464"/>
                </a:lnTo>
                <a:lnTo>
                  <a:pt x="24" y="456"/>
                </a:lnTo>
                <a:lnTo>
                  <a:pt x="24" y="449"/>
                </a:lnTo>
                <a:lnTo>
                  <a:pt x="24" y="440"/>
                </a:lnTo>
                <a:lnTo>
                  <a:pt x="31" y="425"/>
                </a:lnTo>
                <a:lnTo>
                  <a:pt x="40" y="425"/>
                </a:lnTo>
                <a:lnTo>
                  <a:pt x="40" y="416"/>
                </a:lnTo>
                <a:lnTo>
                  <a:pt x="40" y="408"/>
                </a:lnTo>
                <a:lnTo>
                  <a:pt x="40" y="392"/>
                </a:lnTo>
                <a:lnTo>
                  <a:pt x="40" y="384"/>
                </a:lnTo>
                <a:lnTo>
                  <a:pt x="48" y="384"/>
                </a:lnTo>
                <a:lnTo>
                  <a:pt x="48" y="368"/>
                </a:lnTo>
                <a:lnTo>
                  <a:pt x="48" y="353"/>
                </a:lnTo>
                <a:lnTo>
                  <a:pt x="56" y="353"/>
                </a:lnTo>
                <a:lnTo>
                  <a:pt x="56" y="344"/>
                </a:lnTo>
                <a:lnTo>
                  <a:pt x="56" y="336"/>
                </a:lnTo>
                <a:lnTo>
                  <a:pt x="64" y="336"/>
                </a:lnTo>
                <a:lnTo>
                  <a:pt x="64" y="329"/>
                </a:lnTo>
                <a:lnTo>
                  <a:pt x="72" y="329"/>
                </a:lnTo>
                <a:lnTo>
                  <a:pt x="72" y="320"/>
                </a:lnTo>
                <a:lnTo>
                  <a:pt x="72" y="312"/>
                </a:lnTo>
                <a:lnTo>
                  <a:pt x="80" y="305"/>
                </a:lnTo>
                <a:lnTo>
                  <a:pt x="88" y="288"/>
                </a:lnTo>
                <a:lnTo>
                  <a:pt x="88" y="281"/>
                </a:lnTo>
                <a:lnTo>
                  <a:pt x="88" y="272"/>
                </a:lnTo>
                <a:lnTo>
                  <a:pt x="96" y="257"/>
                </a:lnTo>
                <a:lnTo>
                  <a:pt x="104" y="257"/>
                </a:lnTo>
                <a:lnTo>
                  <a:pt x="104" y="248"/>
                </a:lnTo>
                <a:lnTo>
                  <a:pt x="104" y="240"/>
                </a:lnTo>
                <a:lnTo>
                  <a:pt x="104" y="233"/>
                </a:lnTo>
                <a:lnTo>
                  <a:pt x="112" y="233"/>
                </a:lnTo>
                <a:lnTo>
                  <a:pt x="112" y="224"/>
                </a:lnTo>
                <a:lnTo>
                  <a:pt x="112" y="216"/>
                </a:lnTo>
                <a:lnTo>
                  <a:pt x="120" y="208"/>
                </a:lnTo>
                <a:lnTo>
                  <a:pt x="120" y="200"/>
                </a:lnTo>
                <a:lnTo>
                  <a:pt x="120" y="208"/>
                </a:lnTo>
                <a:lnTo>
                  <a:pt x="120" y="200"/>
                </a:lnTo>
                <a:lnTo>
                  <a:pt x="136" y="200"/>
                </a:lnTo>
                <a:lnTo>
                  <a:pt x="136" y="192"/>
                </a:lnTo>
                <a:lnTo>
                  <a:pt x="136" y="184"/>
                </a:lnTo>
                <a:lnTo>
                  <a:pt x="144" y="184"/>
                </a:lnTo>
                <a:lnTo>
                  <a:pt x="152" y="176"/>
                </a:lnTo>
                <a:lnTo>
                  <a:pt x="160" y="160"/>
                </a:lnTo>
                <a:lnTo>
                  <a:pt x="168" y="152"/>
                </a:lnTo>
                <a:lnTo>
                  <a:pt x="176" y="152"/>
                </a:lnTo>
                <a:lnTo>
                  <a:pt x="176" y="144"/>
                </a:lnTo>
                <a:lnTo>
                  <a:pt x="184" y="144"/>
                </a:lnTo>
                <a:lnTo>
                  <a:pt x="192" y="136"/>
                </a:lnTo>
                <a:lnTo>
                  <a:pt x="208" y="128"/>
                </a:lnTo>
                <a:lnTo>
                  <a:pt x="216" y="128"/>
                </a:lnTo>
                <a:lnTo>
                  <a:pt x="216" y="112"/>
                </a:lnTo>
                <a:lnTo>
                  <a:pt x="224" y="112"/>
                </a:lnTo>
                <a:lnTo>
                  <a:pt x="240" y="104"/>
                </a:lnTo>
                <a:lnTo>
                  <a:pt x="240" y="96"/>
                </a:lnTo>
                <a:lnTo>
                  <a:pt x="248" y="96"/>
                </a:lnTo>
                <a:lnTo>
                  <a:pt x="256" y="88"/>
                </a:lnTo>
                <a:lnTo>
                  <a:pt x="264" y="88"/>
                </a:lnTo>
                <a:lnTo>
                  <a:pt x="264" y="80"/>
                </a:lnTo>
                <a:lnTo>
                  <a:pt x="272" y="80"/>
                </a:lnTo>
                <a:lnTo>
                  <a:pt x="272" y="72"/>
                </a:lnTo>
                <a:lnTo>
                  <a:pt x="280" y="72"/>
                </a:lnTo>
                <a:lnTo>
                  <a:pt x="296" y="64"/>
                </a:lnTo>
                <a:lnTo>
                  <a:pt x="304" y="56"/>
                </a:lnTo>
                <a:lnTo>
                  <a:pt x="312" y="48"/>
                </a:lnTo>
                <a:lnTo>
                  <a:pt x="320" y="48"/>
                </a:lnTo>
                <a:lnTo>
                  <a:pt x="328" y="40"/>
                </a:lnTo>
                <a:lnTo>
                  <a:pt x="336" y="40"/>
                </a:lnTo>
                <a:lnTo>
                  <a:pt x="336" y="32"/>
                </a:lnTo>
                <a:lnTo>
                  <a:pt x="352" y="32"/>
                </a:lnTo>
                <a:lnTo>
                  <a:pt x="361" y="32"/>
                </a:lnTo>
                <a:lnTo>
                  <a:pt x="361" y="16"/>
                </a:lnTo>
                <a:lnTo>
                  <a:pt x="376" y="16"/>
                </a:lnTo>
                <a:lnTo>
                  <a:pt x="385" y="8"/>
                </a:lnTo>
                <a:lnTo>
                  <a:pt x="400" y="8"/>
                </a:lnTo>
                <a:lnTo>
                  <a:pt x="409" y="8"/>
                </a:lnTo>
                <a:lnTo>
                  <a:pt x="409" y="0"/>
                </a:lnTo>
                <a:lnTo>
                  <a:pt x="416" y="0"/>
                </a:lnTo>
                <a:lnTo>
                  <a:pt x="424" y="0"/>
                </a:lnTo>
                <a:lnTo>
                  <a:pt x="433" y="0"/>
                </a:lnTo>
                <a:lnTo>
                  <a:pt x="440" y="0"/>
                </a:lnTo>
                <a:lnTo>
                  <a:pt x="457" y="0"/>
                </a:lnTo>
                <a:lnTo>
                  <a:pt x="464" y="0"/>
                </a:lnTo>
                <a:lnTo>
                  <a:pt x="472" y="0"/>
                </a:lnTo>
                <a:lnTo>
                  <a:pt x="488" y="0"/>
                </a:lnTo>
                <a:lnTo>
                  <a:pt x="496" y="0"/>
                </a:lnTo>
                <a:lnTo>
                  <a:pt x="505" y="0"/>
                </a:lnTo>
                <a:lnTo>
                  <a:pt x="520" y="0"/>
                </a:lnTo>
                <a:lnTo>
                  <a:pt x="529" y="0"/>
                </a:lnTo>
                <a:lnTo>
                  <a:pt x="544" y="0"/>
                </a:lnTo>
                <a:lnTo>
                  <a:pt x="553" y="0"/>
                </a:lnTo>
                <a:lnTo>
                  <a:pt x="560" y="0"/>
                </a:lnTo>
                <a:lnTo>
                  <a:pt x="577" y="0"/>
                </a:lnTo>
                <a:lnTo>
                  <a:pt x="584" y="0"/>
                </a:lnTo>
                <a:lnTo>
                  <a:pt x="601" y="0"/>
                </a:lnTo>
                <a:lnTo>
                  <a:pt x="608" y="0"/>
                </a:lnTo>
                <a:lnTo>
                  <a:pt x="608" y="8"/>
                </a:lnTo>
                <a:lnTo>
                  <a:pt x="625" y="8"/>
                </a:lnTo>
                <a:lnTo>
                  <a:pt x="632" y="8"/>
                </a:lnTo>
                <a:lnTo>
                  <a:pt x="640" y="8"/>
                </a:lnTo>
                <a:lnTo>
                  <a:pt x="656" y="8"/>
                </a:lnTo>
                <a:lnTo>
                  <a:pt x="664" y="8"/>
                </a:lnTo>
                <a:lnTo>
                  <a:pt x="673" y="8"/>
                </a:lnTo>
                <a:lnTo>
                  <a:pt x="680" y="8"/>
                </a:lnTo>
                <a:lnTo>
                  <a:pt x="689" y="8"/>
                </a:lnTo>
                <a:lnTo>
                  <a:pt x="697" y="8"/>
                </a:lnTo>
                <a:lnTo>
                  <a:pt x="713" y="8"/>
                </a:lnTo>
                <a:lnTo>
                  <a:pt x="728" y="8"/>
                </a:lnTo>
                <a:lnTo>
                  <a:pt x="737" y="8"/>
                </a:lnTo>
                <a:lnTo>
                  <a:pt x="752" y="8"/>
                </a:lnTo>
                <a:lnTo>
                  <a:pt x="769" y="8"/>
                </a:lnTo>
                <a:lnTo>
                  <a:pt x="776" y="8"/>
                </a:lnTo>
                <a:lnTo>
                  <a:pt x="785" y="8"/>
                </a:lnTo>
                <a:lnTo>
                  <a:pt x="785" y="16"/>
                </a:lnTo>
                <a:lnTo>
                  <a:pt x="800" y="16"/>
                </a:lnTo>
                <a:lnTo>
                  <a:pt x="809" y="16"/>
                </a:lnTo>
                <a:lnTo>
                  <a:pt x="824" y="16"/>
                </a:lnTo>
                <a:lnTo>
                  <a:pt x="841" y="16"/>
                </a:lnTo>
                <a:lnTo>
                  <a:pt x="848" y="16"/>
                </a:lnTo>
                <a:lnTo>
                  <a:pt x="865" y="16"/>
                </a:lnTo>
                <a:lnTo>
                  <a:pt x="865" y="24"/>
                </a:lnTo>
                <a:lnTo>
                  <a:pt x="872" y="24"/>
                </a:lnTo>
                <a:lnTo>
                  <a:pt x="889" y="24"/>
                </a:lnTo>
                <a:lnTo>
                  <a:pt x="896" y="24"/>
                </a:lnTo>
                <a:lnTo>
                  <a:pt x="905" y="24"/>
                </a:lnTo>
                <a:lnTo>
                  <a:pt x="913" y="24"/>
                </a:lnTo>
                <a:lnTo>
                  <a:pt x="913" y="32"/>
                </a:lnTo>
                <a:lnTo>
                  <a:pt x="905" y="32"/>
                </a:lnTo>
                <a:lnTo>
                  <a:pt x="913" y="32"/>
                </a:lnTo>
                <a:lnTo>
                  <a:pt x="929" y="40"/>
                </a:lnTo>
                <a:lnTo>
                  <a:pt x="937" y="40"/>
                </a:lnTo>
                <a:lnTo>
                  <a:pt x="944" y="40"/>
                </a:lnTo>
                <a:lnTo>
                  <a:pt x="953" y="48"/>
                </a:lnTo>
                <a:lnTo>
                  <a:pt x="961" y="48"/>
                </a:lnTo>
                <a:lnTo>
                  <a:pt x="977" y="48"/>
                </a:lnTo>
                <a:lnTo>
                  <a:pt x="985" y="56"/>
                </a:lnTo>
                <a:lnTo>
                  <a:pt x="1001" y="64"/>
                </a:lnTo>
                <a:lnTo>
                  <a:pt x="1009" y="64"/>
                </a:lnTo>
                <a:lnTo>
                  <a:pt x="1017" y="64"/>
                </a:lnTo>
                <a:lnTo>
                  <a:pt x="1033" y="64"/>
                </a:lnTo>
                <a:lnTo>
                  <a:pt x="1041" y="64"/>
                </a:lnTo>
                <a:lnTo>
                  <a:pt x="1049" y="64"/>
                </a:lnTo>
                <a:lnTo>
                  <a:pt x="1057" y="64"/>
                </a:lnTo>
                <a:lnTo>
                  <a:pt x="1065" y="64"/>
                </a:lnTo>
                <a:lnTo>
                  <a:pt x="1073" y="64"/>
                </a:lnTo>
                <a:lnTo>
                  <a:pt x="1089" y="64"/>
                </a:lnTo>
                <a:lnTo>
                  <a:pt x="1097" y="64"/>
                </a:lnTo>
                <a:lnTo>
                  <a:pt x="1105" y="64"/>
                </a:lnTo>
                <a:lnTo>
                  <a:pt x="1113" y="64"/>
                </a:lnTo>
                <a:lnTo>
                  <a:pt x="1129" y="64"/>
                </a:lnTo>
                <a:lnTo>
                  <a:pt x="1137" y="64"/>
                </a:lnTo>
                <a:lnTo>
                  <a:pt x="1145" y="64"/>
                </a:lnTo>
                <a:lnTo>
                  <a:pt x="1161" y="64"/>
                </a:lnTo>
                <a:lnTo>
                  <a:pt x="1169" y="64"/>
                </a:lnTo>
                <a:lnTo>
                  <a:pt x="1185" y="64"/>
                </a:lnTo>
                <a:lnTo>
                  <a:pt x="1201" y="64"/>
                </a:lnTo>
                <a:lnTo>
                  <a:pt x="1217" y="64"/>
                </a:lnTo>
                <a:lnTo>
                  <a:pt x="1233" y="72"/>
                </a:lnTo>
                <a:lnTo>
                  <a:pt x="1241" y="72"/>
                </a:lnTo>
                <a:lnTo>
                  <a:pt x="1257" y="72"/>
                </a:lnTo>
                <a:lnTo>
                  <a:pt x="1265" y="72"/>
                </a:lnTo>
                <a:lnTo>
                  <a:pt x="1281" y="72"/>
                </a:lnTo>
                <a:lnTo>
                  <a:pt x="1289" y="72"/>
                </a:lnTo>
                <a:lnTo>
                  <a:pt x="1298" y="72"/>
                </a:lnTo>
                <a:lnTo>
                  <a:pt x="1313" y="72"/>
                </a:lnTo>
                <a:lnTo>
                  <a:pt x="1313" y="80"/>
                </a:lnTo>
                <a:lnTo>
                  <a:pt x="1329" y="80"/>
                </a:lnTo>
                <a:lnTo>
                  <a:pt x="1337" y="80"/>
                </a:lnTo>
                <a:lnTo>
                  <a:pt x="1353" y="80"/>
                </a:lnTo>
                <a:lnTo>
                  <a:pt x="1361" y="80"/>
                </a:lnTo>
                <a:lnTo>
                  <a:pt x="1370" y="80"/>
                </a:lnTo>
                <a:lnTo>
                  <a:pt x="1377" y="80"/>
                </a:lnTo>
                <a:lnTo>
                  <a:pt x="1385" y="80"/>
                </a:lnTo>
                <a:lnTo>
                  <a:pt x="1401" y="80"/>
                </a:lnTo>
                <a:lnTo>
                  <a:pt x="1418" y="72"/>
                </a:lnTo>
                <a:lnTo>
                  <a:pt x="1425" y="72"/>
                </a:lnTo>
                <a:lnTo>
                  <a:pt x="1433" y="72"/>
                </a:lnTo>
                <a:lnTo>
                  <a:pt x="1442" y="72"/>
                </a:lnTo>
                <a:lnTo>
                  <a:pt x="1449" y="72"/>
                </a:lnTo>
                <a:lnTo>
                  <a:pt x="1457" y="72"/>
                </a:lnTo>
                <a:lnTo>
                  <a:pt x="1466" y="64"/>
                </a:lnTo>
                <a:lnTo>
                  <a:pt x="1473" y="64"/>
                </a:lnTo>
                <a:lnTo>
                  <a:pt x="1481" y="64"/>
                </a:lnTo>
                <a:lnTo>
                  <a:pt x="1490" y="64"/>
                </a:lnTo>
                <a:lnTo>
                  <a:pt x="1497" y="64"/>
                </a:lnTo>
                <a:lnTo>
                  <a:pt x="1505" y="64"/>
                </a:lnTo>
                <a:lnTo>
                  <a:pt x="1514" y="64"/>
                </a:lnTo>
                <a:lnTo>
                  <a:pt x="1521" y="64"/>
                </a:lnTo>
                <a:lnTo>
                  <a:pt x="1538" y="64"/>
                </a:lnTo>
                <a:lnTo>
                  <a:pt x="1545" y="64"/>
                </a:lnTo>
                <a:lnTo>
                  <a:pt x="1545" y="72"/>
                </a:lnTo>
                <a:lnTo>
                  <a:pt x="1553" y="72"/>
                </a:lnTo>
                <a:lnTo>
                  <a:pt x="1562" y="80"/>
                </a:lnTo>
                <a:lnTo>
                  <a:pt x="1569" y="80"/>
                </a:lnTo>
                <a:lnTo>
                  <a:pt x="1586" y="88"/>
                </a:lnTo>
                <a:lnTo>
                  <a:pt x="1593" y="88"/>
                </a:lnTo>
                <a:lnTo>
                  <a:pt x="1601" y="88"/>
                </a:lnTo>
                <a:lnTo>
                  <a:pt x="1601" y="96"/>
                </a:lnTo>
                <a:lnTo>
                  <a:pt x="1593" y="96"/>
                </a:lnTo>
                <a:lnTo>
                  <a:pt x="1593" y="104"/>
                </a:lnTo>
                <a:lnTo>
                  <a:pt x="1593" y="112"/>
                </a:lnTo>
                <a:lnTo>
                  <a:pt x="1586" y="112"/>
                </a:lnTo>
                <a:lnTo>
                  <a:pt x="1586" y="120"/>
                </a:lnTo>
                <a:lnTo>
                  <a:pt x="1586" y="128"/>
                </a:lnTo>
                <a:lnTo>
                  <a:pt x="1577" y="128"/>
                </a:lnTo>
                <a:lnTo>
                  <a:pt x="1577" y="144"/>
                </a:lnTo>
                <a:lnTo>
                  <a:pt x="1569" y="160"/>
                </a:lnTo>
                <a:lnTo>
                  <a:pt x="1569" y="168"/>
                </a:lnTo>
                <a:lnTo>
                  <a:pt x="1569" y="184"/>
                </a:lnTo>
                <a:lnTo>
                  <a:pt x="1562" y="184"/>
                </a:lnTo>
                <a:lnTo>
                  <a:pt x="1562" y="192"/>
                </a:lnTo>
                <a:lnTo>
                  <a:pt x="1562" y="200"/>
                </a:lnTo>
                <a:lnTo>
                  <a:pt x="1553" y="216"/>
                </a:lnTo>
                <a:lnTo>
                  <a:pt x="1545" y="216"/>
                </a:lnTo>
                <a:lnTo>
                  <a:pt x="1545" y="224"/>
                </a:lnTo>
                <a:lnTo>
                  <a:pt x="1545" y="233"/>
                </a:lnTo>
                <a:lnTo>
                  <a:pt x="1545" y="240"/>
                </a:lnTo>
                <a:lnTo>
                  <a:pt x="1538" y="240"/>
                </a:lnTo>
                <a:lnTo>
                  <a:pt x="1538" y="248"/>
                </a:lnTo>
                <a:lnTo>
                  <a:pt x="1529" y="257"/>
                </a:lnTo>
                <a:lnTo>
                  <a:pt x="1529" y="264"/>
                </a:lnTo>
                <a:lnTo>
                  <a:pt x="1514" y="272"/>
                </a:lnTo>
                <a:lnTo>
                  <a:pt x="1514" y="281"/>
                </a:lnTo>
                <a:lnTo>
                  <a:pt x="1505" y="281"/>
                </a:lnTo>
                <a:lnTo>
                  <a:pt x="1505" y="288"/>
                </a:lnTo>
                <a:lnTo>
                  <a:pt x="1505" y="296"/>
                </a:lnTo>
                <a:lnTo>
                  <a:pt x="1505" y="305"/>
                </a:lnTo>
                <a:lnTo>
                  <a:pt x="1505" y="312"/>
                </a:lnTo>
                <a:lnTo>
                  <a:pt x="1497" y="312"/>
                </a:lnTo>
                <a:lnTo>
                  <a:pt x="1497" y="320"/>
                </a:lnTo>
                <a:lnTo>
                  <a:pt x="1497" y="329"/>
                </a:lnTo>
                <a:lnTo>
                  <a:pt x="1490" y="329"/>
                </a:lnTo>
                <a:lnTo>
                  <a:pt x="1490" y="336"/>
                </a:lnTo>
                <a:lnTo>
                  <a:pt x="1490" y="344"/>
                </a:lnTo>
                <a:lnTo>
                  <a:pt x="1481" y="344"/>
                </a:lnTo>
                <a:lnTo>
                  <a:pt x="1481" y="353"/>
                </a:lnTo>
                <a:lnTo>
                  <a:pt x="1473" y="353"/>
                </a:lnTo>
                <a:lnTo>
                  <a:pt x="1473" y="360"/>
                </a:lnTo>
                <a:lnTo>
                  <a:pt x="1466" y="360"/>
                </a:lnTo>
                <a:lnTo>
                  <a:pt x="1457" y="368"/>
                </a:lnTo>
                <a:lnTo>
                  <a:pt x="1457" y="377"/>
                </a:lnTo>
                <a:lnTo>
                  <a:pt x="1457" y="384"/>
                </a:lnTo>
                <a:lnTo>
                  <a:pt x="1449" y="384"/>
                </a:lnTo>
                <a:lnTo>
                  <a:pt x="1433" y="392"/>
                </a:lnTo>
                <a:lnTo>
                  <a:pt x="1433" y="401"/>
                </a:lnTo>
                <a:lnTo>
                  <a:pt x="1425" y="401"/>
                </a:lnTo>
                <a:lnTo>
                  <a:pt x="1425" y="408"/>
                </a:lnTo>
                <a:lnTo>
                  <a:pt x="1418" y="408"/>
                </a:lnTo>
                <a:lnTo>
                  <a:pt x="1409" y="416"/>
                </a:lnTo>
                <a:lnTo>
                  <a:pt x="1401" y="425"/>
                </a:lnTo>
                <a:lnTo>
                  <a:pt x="1394" y="432"/>
                </a:lnTo>
                <a:lnTo>
                  <a:pt x="1394" y="440"/>
                </a:lnTo>
                <a:lnTo>
                  <a:pt x="1385" y="440"/>
                </a:lnTo>
                <a:lnTo>
                  <a:pt x="1370" y="440"/>
                </a:lnTo>
                <a:lnTo>
                  <a:pt x="1370" y="449"/>
                </a:lnTo>
                <a:lnTo>
                  <a:pt x="1361" y="449"/>
                </a:lnTo>
                <a:lnTo>
                  <a:pt x="1353" y="456"/>
                </a:lnTo>
                <a:lnTo>
                  <a:pt x="1337" y="456"/>
                </a:lnTo>
                <a:lnTo>
                  <a:pt x="1329" y="464"/>
                </a:lnTo>
                <a:lnTo>
                  <a:pt x="1322" y="464"/>
                </a:lnTo>
                <a:lnTo>
                  <a:pt x="1322" y="473"/>
                </a:lnTo>
                <a:lnTo>
                  <a:pt x="1313" y="473"/>
                </a:lnTo>
                <a:lnTo>
                  <a:pt x="1305" y="473"/>
                </a:lnTo>
                <a:lnTo>
                  <a:pt x="1305" y="480"/>
                </a:lnTo>
                <a:lnTo>
                  <a:pt x="1289" y="480"/>
                </a:lnTo>
                <a:lnTo>
                  <a:pt x="1289" y="488"/>
                </a:lnTo>
                <a:lnTo>
                  <a:pt x="1273" y="488"/>
                </a:lnTo>
                <a:lnTo>
                  <a:pt x="1273" y="497"/>
                </a:lnTo>
                <a:lnTo>
                  <a:pt x="1257" y="504"/>
                </a:lnTo>
                <a:lnTo>
                  <a:pt x="1249" y="504"/>
                </a:lnTo>
                <a:lnTo>
                  <a:pt x="1241" y="504"/>
                </a:lnTo>
                <a:lnTo>
                  <a:pt x="1225" y="504"/>
                </a:lnTo>
                <a:lnTo>
                  <a:pt x="1225" y="513"/>
                </a:lnTo>
                <a:lnTo>
                  <a:pt x="1209" y="521"/>
                </a:lnTo>
                <a:lnTo>
                  <a:pt x="1201" y="521"/>
                </a:lnTo>
                <a:lnTo>
                  <a:pt x="1193" y="528"/>
                </a:lnTo>
                <a:lnTo>
                  <a:pt x="1185" y="528"/>
                </a:lnTo>
                <a:lnTo>
                  <a:pt x="1177" y="528"/>
                </a:lnTo>
                <a:lnTo>
                  <a:pt x="1169" y="528"/>
                </a:lnTo>
                <a:lnTo>
                  <a:pt x="1169" y="537"/>
                </a:lnTo>
                <a:lnTo>
                  <a:pt x="1161" y="537"/>
                </a:lnTo>
                <a:lnTo>
                  <a:pt x="1161" y="545"/>
                </a:lnTo>
                <a:lnTo>
                  <a:pt x="1145" y="545"/>
                </a:lnTo>
                <a:lnTo>
                  <a:pt x="1137" y="552"/>
                </a:lnTo>
                <a:lnTo>
                  <a:pt x="1129" y="552"/>
                </a:lnTo>
                <a:lnTo>
                  <a:pt x="1121" y="552"/>
                </a:lnTo>
                <a:lnTo>
                  <a:pt x="1113" y="552"/>
                </a:lnTo>
                <a:lnTo>
                  <a:pt x="1105" y="552"/>
                </a:lnTo>
                <a:lnTo>
                  <a:pt x="1105" y="561"/>
                </a:lnTo>
                <a:lnTo>
                  <a:pt x="1097" y="561"/>
                </a:lnTo>
                <a:lnTo>
                  <a:pt x="1089" y="561"/>
                </a:lnTo>
                <a:lnTo>
                  <a:pt x="1081" y="561"/>
                </a:lnTo>
                <a:lnTo>
                  <a:pt x="1073" y="561"/>
                </a:lnTo>
                <a:lnTo>
                  <a:pt x="1065" y="561"/>
                </a:lnTo>
                <a:lnTo>
                  <a:pt x="1057" y="561"/>
                </a:lnTo>
                <a:lnTo>
                  <a:pt x="1049" y="561"/>
                </a:lnTo>
                <a:lnTo>
                  <a:pt x="1041" y="561"/>
                </a:lnTo>
                <a:lnTo>
                  <a:pt x="1033" y="561"/>
                </a:lnTo>
                <a:lnTo>
                  <a:pt x="1017" y="561"/>
                </a:lnTo>
                <a:lnTo>
                  <a:pt x="1001" y="561"/>
                </a:lnTo>
                <a:lnTo>
                  <a:pt x="993" y="561"/>
                </a:lnTo>
                <a:lnTo>
                  <a:pt x="985" y="561"/>
                </a:lnTo>
                <a:lnTo>
                  <a:pt x="968" y="561"/>
                </a:lnTo>
                <a:lnTo>
                  <a:pt x="961" y="561"/>
                </a:lnTo>
                <a:lnTo>
                  <a:pt x="953" y="561"/>
                </a:lnTo>
                <a:lnTo>
                  <a:pt x="944" y="561"/>
                </a:lnTo>
                <a:lnTo>
                  <a:pt x="937" y="561"/>
                </a:lnTo>
                <a:lnTo>
                  <a:pt x="929" y="561"/>
                </a:lnTo>
                <a:lnTo>
                  <a:pt x="920" y="561"/>
                </a:lnTo>
                <a:lnTo>
                  <a:pt x="913" y="561"/>
                </a:lnTo>
                <a:lnTo>
                  <a:pt x="905" y="561"/>
                </a:lnTo>
                <a:lnTo>
                  <a:pt x="889" y="552"/>
                </a:lnTo>
                <a:lnTo>
                  <a:pt x="881" y="552"/>
                </a:lnTo>
                <a:lnTo>
                  <a:pt x="872" y="552"/>
                </a:lnTo>
                <a:lnTo>
                  <a:pt x="865" y="552"/>
                </a:lnTo>
                <a:lnTo>
                  <a:pt x="848" y="545"/>
                </a:lnTo>
                <a:lnTo>
                  <a:pt x="841" y="545"/>
                </a:lnTo>
                <a:lnTo>
                  <a:pt x="833" y="545"/>
                </a:lnTo>
                <a:lnTo>
                  <a:pt x="833" y="537"/>
                </a:lnTo>
                <a:lnTo>
                  <a:pt x="824" y="537"/>
                </a:lnTo>
                <a:lnTo>
                  <a:pt x="817" y="537"/>
                </a:lnTo>
                <a:lnTo>
                  <a:pt x="824" y="537"/>
                </a:lnTo>
                <a:lnTo>
                  <a:pt x="841" y="537"/>
                </a:lnTo>
                <a:close/>
              </a:path>
            </a:pathLst>
          </a:custGeom>
          <a:solidFill>
            <a:srgbClr val="00B050"/>
          </a:solidFill>
          <a:ln w="25400">
            <a:solidFill>
              <a:srgbClr val="1C1C1C"/>
            </a:solidFill>
            <a:round/>
            <a:headEnd/>
            <a:tailEnd/>
          </a:ln>
        </p:spPr>
        <p:txBody>
          <a:bodyPr/>
          <a:lstStyle/>
          <a:p>
            <a:endParaRPr lang="ja-JP" altLang="en-US">
              <a:solidFill>
                <a:srgbClr val="000000"/>
              </a:solidFill>
            </a:endParaRPr>
          </a:p>
        </p:txBody>
      </p:sp>
      <p:sp>
        <p:nvSpPr>
          <p:cNvPr id="70667" name="Freeform 8"/>
          <p:cNvSpPr>
            <a:spLocks/>
          </p:cNvSpPr>
          <p:nvPr/>
        </p:nvSpPr>
        <p:spPr bwMode="invGray">
          <a:xfrm>
            <a:off x="5503863" y="4038600"/>
            <a:ext cx="2679700" cy="1047750"/>
          </a:xfrm>
          <a:custGeom>
            <a:avLst/>
            <a:gdLst>
              <a:gd name="T0" fmla="*/ 2147483647 w 2146"/>
              <a:gd name="T1" fmla="*/ 2147483647 h 745"/>
              <a:gd name="T2" fmla="*/ 2147483647 w 2146"/>
              <a:gd name="T3" fmla="*/ 2147483647 h 745"/>
              <a:gd name="T4" fmla="*/ 2147483647 w 2146"/>
              <a:gd name="T5" fmla="*/ 2147483647 h 745"/>
              <a:gd name="T6" fmla="*/ 2147483647 w 2146"/>
              <a:gd name="T7" fmla="*/ 2147483647 h 745"/>
              <a:gd name="T8" fmla="*/ 2147483647 w 2146"/>
              <a:gd name="T9" fmla="*/ 2147483647 h 745"/>
              <a:gd name="T10" fmla="*/ 2147483647 w 2146"/>
              <a:gd name="T11" fmla="*/ 2147483647 h 745"/>
              <a:gd name="T12" fmla="*/ 2147483647 w 2146"/>
              <a:gd name="T13" fmla="*/ 2147483647 h 745"/>
              <a:gd name="T14" fmla="*/ 2147483647 w 2146"/>
              <a:gd name="T15" fmla="*/ 2147483647 h 745"/>
              <a:gd name="T16" fmla="*/ 2147483647 w 2146"/>
              <a:gd name="T17" fmla="*/ 2147483647 h 745"/>
              <a:gd name="T18" fmla="*/ 2147483647 w 2146"/>
              <a:gd name="T19" fmla="*/ 2147483647 h 745"/>
              <a:gd name="T20" fmla="*/ 2147483647 w 2146"/>
              <a:gd name="T21" fmla="*/ 2147483647 h 745"/>
              <a:gd name="T22" fmla="*/ 2147483647 w 2146"/>
              <a:gd name="T23" fmla="*/ 2147483647 h 745"/>
              <a:gd name="T24" fmla="*/ 2147483647 w 2146"/>
              <a:gd name="T25" fmla="*/ 0 h 745"/>
              <a:gd name="T26" fmla="*/ 2147483647 w 2146"/>
              <a:gd name="T27" fmla="*/ 0 h 745"/>
              <a:gd name="T28" fmla="*/ 2147483647 w 2146"/>
              <a:gd name="T29" fmla="*/ 2147483647 h 745"/>
              <a:gd name="T30" fmla="*/ 2147483647 w 2146"/>
              <a:gd name="T31" fmla="*/ 2147483647 h 745"/>
              <a:gd name="T32" fmla="*/ 2147483647 w 2146"/>
              <a:gd name="T33" fmla="*/ 2147483647 h 745"/>
              <a:gd name="T34" fmla="*/ 2147483647 w 2146"/>
              <a:gd name="T35" fmla="*/ 2147483647 h 745"/>
              <a:gd name="T36" fmla="*/ 2147483647 w 2146"/>
              <a:gd name="T37" fmla="*/ 2147483647 h 745"/>
              <a:gd name="T38" fmla="*/ 2147483647 w 2146"/>
              <a:gd name="T39" fmla="*/ 2147483647 h 745"/>
              <a:gd name="T40" fmla="*/ 2147483647 w 2146"/>
              <a:gd name="T41" fmla="*/ 2147483647 h 745"/>
              <a:gd name="T42" fmla="*/ 2147483647 w 2146"/>
              <a:gd name="T43" fmla="*/ 2147483647 h 745"/>
              <a:gd name="T44" fmla="*/ 2147483647 w 2146"/>
              <a:gd name="T45" fmla="*/ 2147483647 h 745"/>
              <a:gd name="T46" fmla="*/ 2147483647 w 2146"/>
              <a:gd name="T47" fmla="*/ 2147483647 h 745"/>
              <a:gd name="T48" fmla="*/ 2147483647 w 2146"/>
              <a:gd name="T49" fmla="*/ 2147483647 h 745"/>
              <a:gd name="T50" fmla="*/ 2147483647 w 2146"/>
              <a:gd name="T51" fmla="*/ 2147483647 h 745"/>
              <a:gd name="T52" fmla="*/ 2147483647 w 2146"/>
              <a:gd name="T53" fmla="*/ 2147483647 h 745"/>
              <a:gd name="T54" fmla="*/ 2147483647 w 2146"/>
              <a:gd name="T55" fmla="*/ 2147483647 h 745"/>
              <a:gd name="T56" fmla="*/ 2147483647 w 2146"/>
              <a:gd name="T57" fmla="*/ 2147483647 h 745"/>
              <a:gd name="T58" fmla="*/ 2147483647 w 2146"/>
              <a:gd name="T59" fmla="*/ 2147483647 h 745"/>
              <a:gd name="T60" fmla="*/ 2147483647 w 2146"/>
              <a:gd name="T61" fmla="*/ 2147483647 h 745"/>
              <a:gd name="T62" fmla="*/ 2147483647 w 2146"/>
              <a:gd name="T63" fmla="*/ 2147483647 h 745"/>
              <a:gd name="T64" fmla="*/ 2147483647 w 2146"/>
              <a:gd name="T65" fmla="*/ 2147483647 h 745"/>
              <a:gd name="T66" fmla="*/ 2147483647 w 2146"/>
              <a:gd name="T67" fmla="*/ 2147483647 h 745"/>
              <a:gd name="T68" fmla="*/ 2147483647 w 2146"/>
              <a:gd name="T69" fmla="*/ 2147483647 h 745"/>
              <a:gd name="T70" fmla="*/ 2147483647 w 2146"/>
              <a:gd name="T71" fmla="*/ 2147483647 h 745"/>
              <a:gd name="T72" fmla="*/ 2147483647 w 2146"/>
              <a:gd name="T73" fmla="*/ 2147483647 h 745"/>
              <a:gd name="T74" fmla="*/ 2147483647 w 2146"/>
              <a:gd name="T75" fmla="*/ 2147483647 h 745"/>
              <a:gd name="T76" fmla="*/ 2147483647 w 2146"/>
              <a:gd name="T77" fmla="*/ 2147483647 h 745"/>
              <a:gd name="T78" fmla="*/ 2147483647 w 2146"/>
              <a:gd name="T79" fmla="*/ 2147483647 h 745"/>
              <a:gd name="T80" fmla="*/ 2147483647 w 2146"/>
              <a:gd name="T81" fmla="*/ 2147483647 h 745"/>
              <a:gd name="T82" fmla="*/ 2147483647 w 2146"/>
              <a:gd name="T83" fmla="*/ 2147483647 h 745"/>
              <a:gd name="T84" fmla="*/ 2147483647 w 2146"/>
              <a:gd name="T85" fmla="*/ 2147483647 h 745"/>
              <a:gd name="T86" fmla="*/ 2147483647 w 2146"/>
              <a:gd name="T87" fmla="*/ 2147483647 h 745"/>
              <a:gd name="T88" fmla="*/ 2147483647 w 2146"/>
              <a:gd name="T89" fmla="*/ 2147483647 h 745"/>
              <a:gd name="T90" fmla="*/ 2147483647 w 2146"/>
              <a:gd name="T91" fmla="*/ 2147483647 h 745"/>
              <a:gd name="T92" fmla="*/ 2147483647 w 2146"/>
              <a:gd name="T93" fmla="*/ 2147483647 h 745"/>
              <a:gd name="T94" fmla="*/ 2147483647 w 2146"/>
              <a:gd name="T95" fmla="*/ 2147483647 h 745"/>
              <a:gd name="T96" fmla="*/ 2147483647 w 2146"/>
              <a:gd name="T97" fmla="*/ 2147483647 h 745"/>
              <a:gd name="T98" fmla="*/ 2147483647 w 2146"/>
              <a:gd name="T99" fmla="*/ 2147483647 h 745"/>
              <a:gd name="T100" fmla="*/ 2147483647 w 2146"/>
              <a:gd name="T101" fmla="*/ 2147483647 h 745"/>
              <a:gd name="T102" fmla="*/ 2147483647 w 2146"/>
              <a:gd name="T103" fmla="*/ 2147483647 h 745"/>
              <a:gd name="T104" fmla="*/ 2147483647 w 2146"/>
              <a:gd name="T105" fmla="*/ 2147483647 h 745"/>
              <a:gd name="T106" fmla="*/ 2147483647 w 2146"/>
              <a:gd name="T107" fmla="*/ 2147483647 h 745"/>
              <a:gd name="T108" fmla="*/ 0 w 2146"/>
              <a:gd name="T109" fmla="*/ 2147483647 h 745"/>
              <a:gd name="T110" fmla="*/ 2147483647 w 2146"/>
              <a:gd name="T111" fmla="*/ 2147483647 h 745"/>
              <a:gd name="T112" fmla="*/ 2147483647 w 2146"/>
              <a:gd name="T113" fmla="*/ 2147483647 h 7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6"/>
              <a:gd name="T172" fmla="*/ 0 h 745"/>
              <a:gd name="T173" fmla="*/ 2146 w 2146"/>
              <a:gd name="T174" fmla="*/ 745 h 7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6" h="745">
                <a:moveTo>
                  <a:pt x="32" y="256"/>
                </a:moveTo>
                <a:lnTo>
                  <a:pt x="32" y="248"/>
                </a:lnTo>
                <a:lnTo>
                  <a:pt x="48" y="248"/>
                </a:lnTo>
                <a:lnTo>
                  <a:pt x="63" y="248"/>
                </a:lnTo>
                <a:lnTo>
                  <a:pt x="80" y="248"/>
                </a:lnTo>
                <a:lnTo>
                  <a:pt x="87" y="248"/>
                </a:lnTo>
                <a:lnTo>
                  <a:pt x="104" y="248"/>
                </a:lnTo>
                <a:lnTo>
                  <a:pt x="111" y="248"/>
                </a:lnTo>
                <a:lnTo>
                  <a:pt x="120" y="248"/>
                </a:lnTo>
                <a:lnTo>
                  <a:pt x="128" y="248"/>
                </a:lnTo>
                <a:lnTo>
                  <a:pt x="135" y="248"/>
                </a:lnTo>
                <a:lnTo>
                  <a:pt x="144" y="248"/>
                </a:lnTo>
                <a:lnTo>
                  <a:pt x="159" y="248"/>
                </a:lnTo>
                <a:lnTo>
                  <a:pt x="168" y="248"/>
                </a:lnTo>
                <a:lnTo>
                  <a:pt x="176" y="248"/>
                </a:lnTo>
                <a:lnTo>
                  <a:pt x="183" y="248"/>
                </a:lnTo>
                <a:lnTo>
                  <a:pt x="192" y="248"/>
                </a:lnTo>
                <a:lnTo>
                  <a:pt x="207" y="248"/>
                </a:lnTo>
                <a:lnTo>
                  <a:pt x="207" y="241"/>
                </a:lnTo>
                <a:lnTo>
                  <a:pt x="216" y="241"/>
                </a:lnTo>
                <a:lnTo>
                  <a:pt x="224" y="241"/>
                </a:lnTo>
                <a:lnTo>
                  <a:pt x="231" y="241"/>
                </a:lnTo>
                <a:lnTo>
                  <a:pt x="240" y="241"/>
                </a:lnTo>
                <a:lnTo>
                  <a:pt x="256" y="241"/>
                </a:lnTo>
                <a:lnTo>
                  <a:pt x="264" y="241"/>
                </a:lnTo>
                <a:lnTo>
                  <a:pt x="280" y="241"/>
                </a:lnTo>
                <a:lnTo>
                  <a:pt x="288" y="241"/>
                </a:lnTo>
                <a:lnTo>
                  <a:pt x="296" y="241"/>
                </a:lnTo>
                <a:lnTo>
                  <a:pt x="296" y="232"/>
                </a:lnTo>
                <a:lnTo>
                  <a:pt x="304" y="232"/>
                </a:lnTo>
                <a:lnTo>
                  <a:pt x="296" y="241"/>
                </a:lnTo>
                <a:lnTo>
                  <a:pt x="304" y="241"/>
                </a:lnTo>
                <a:lnTo>
                  <a:pt x="304" y="232"/>
                </a:lnTo>
                <a:lnTo>
                  <a:pt x="312" y="232"/>
                </a:lnTo>
                <a:lnTo>
                  <a:pt x="320" y="232"/>
                </a:lnTo>
                <a:lnTo>
                  <a:pt x="320" y="224"/>
                </a:lnTo>
                <a:lnTo>
                  <a:pt x="328" y="224"/>
                </a:lnTo>
                <a:lnTo>
                  <a:pt x="336" y="224"/>
                </a:lnTo>
                <a:lnTo>
                  <a:pt x="352" y="224"/>
                </a:lnTo>
                <a:lnTo>
                  <a:pt x="360" y="217"/>
                </a:lnTo>
                <a:lnTo>
                  <a:pt x="376" y="217"/>
                </a:lnTo>
                <a:lnTo>
                  <a:pt x="384" y="217"/>
                </a:lnTo>
                <a:lnTo>
                  <a:pt x="384" y="200"/>
                </a:lnTo>
                <a:lnTo>
                  <a:pt x="392" y="200"/>
                </a:lnTo>
                <a:lnTo>
                  <a:pt x="400" y="200"/>
                </a:lnTo>
                <a:lnTo>
                  <a:pt x="400" y="193"/>
                </a:lnTo>
                <a:lnTo>
                  <a:pt x="416" y="193"/>
                </a:lnTo>
                <a:lnTo>
                  <a:pt x="424" y="193"/>
                </a:lnTo>
                <a:lnTo>
                  <a:pt x="432" y="184"/>
                </a:lnTo>
                <a:lnTo>
                  <a:pt x="440" y="176"/>
                </a:lnTo>
                <a:lnTo>
                  <a:pt x="448" y="176"/>
                </a:lnTo>
                <a:lnTo>
                  <a:pt x="448" y="169"/>
                </a:lnTo>
                <a:lnTo>
                  <a:pt x="464" y="169"/>
                </a:lnTo>
                <a:lnTo>
                  <a:pt x="480" y="160"/>
                </a:lnTo>
                <a:lnTo>
                  <a:pt x="496" y="152"/>
                </a:lnTo>
                <a:lnTo>
                  <a:pt x="512" y="145"/>
                </a:lnTo>
                <a:lnTo>
                  <a:pt x="528" y="145"/>
                </a:lnTo>
                <a:lnTo>
                  <a:pt x="536" y="136"/>
                </a:lnTo>
                <a:lnTo>
                  <a:pt x="544" y="136"/>
                </a:lnTo>
                <a:lnTo>
                  <a:pt x="560" y="128"/>
                </a:lnTo>
                <a:lnTo>
                  <a:pt x="568" y="128"/>
                </a:lnTo>
                <a:lnTo>
                  <a:pt x="568" y="121"/>
                </a:lnTo>
                <a:lnTo>
                  <a:pt x="585" y="121"/>
                </a:lnTo>
                <a:lnTo>
                  <a:pt x="592" y="121"/>
                </a:lnTo>
                <a:lnTo>
                  <a:pt x="592" y="112"/>
                </a:lnTo>
                <a:lnTo>
                  <a:pt x="600" y="112"/>
                </a:lnTo>
                <a:lnTo>
                  <a:pt x="609" y="112"/>
                </a:lnTo>
                <a:lnTo>
                  <a:pt x="616" y="104"/>
                </a:lnTo>
                <a:lnTo>
                  <a:pt x="633" y="104"/>
                </a:lnTo>
                <a:lnTo>
                  <a:pt x="640" y="97"/>
                </a:lnTo>
                <a:lnTo>
                  <a:pt x="648" y="97"/>
                </a:lnTo>
                <a:lnTo>
                  <a:pt x="657" y="97"/>
                </a:lnTo>
                <a:lnTo>
                  <a:pt x="672" y="88"/>
                </a:lnTo>
                <a:lnTo>
                  <a:pt x="681" y="88"/>
                </a:lnTo>
                <a:lnTo>
                  <a:pt x="688" y="88"/>
                </a:lnTo>
                <a:lnTo>
                  <a:pt x="705" y="88"/>
                </a:lnTo>
                <a:lnTo>
                  <a:pt x="705" y="80"/>
                </a:lnTo>
                <a:lnTo>
                  <a:pt x="712" y="80"/>
                </a:lnTo>
                <a:lnTo>
                  <a:pt x="720" y="80"/>
                </a:lnTo>
                <a:lnTo>
                  <a:pt x="720" y="88"/>
                </a:lnTo>
                <a:lnTo>
                  <a:pt x="720" y="80"/>
                </a:lnTo>
                <a:lnTo>
                  <a:pt x="729" y="80"/>
                </a:lnTo>
                <a:lnTo>
                  <a:pt x="736" y="72"/>
                </a:lnTo>
                <a:lnTo>
                  <a:pt x="744" y="72"/>
                </a:lnTo>
                <a:lnTo>
                  <a:pt x="753" y="72"/>
                </a:lnTo>
                <a:lnTo>
                  <a:pt x="753" y="64"/>
                </a:lnTo>
                <a:lnTo>
                  <a:pt x="760" y="64"/>
                </a:lnTo>
                <a:lnTo>
                  <a:pt x="768" y="64"/>
                </a:lnTo>
                <a:lnTo>
                  <a:pt x="768" y="56"/>
                </a:lnTo>
                <a:lnTo>
                  <a:pt x="784" y="48"/>
                </a:lnTo>
                <a:lnTo>
                  <a:pt x="801" y="48"/>
                </a:lnTo>
                <a:lnTo>
                  <a:pt x="808" y="48"/>
                </a:lnTo>
                <a:lnTo>
                  <a:pt x="808" y="40"/>
                </a:lnTo>
                <a:lnTo>
                  <a:pt x="825" y="40"/>
                </a:lnTo>
                <a:lnTo>
                  <a:pt x="832" y="40"/>
                </a:lnTo>
                <a:lnTo>
                  <a:pt x="840" y="40"/>
                </a:lnTo>
                <a:lnTo>
                  <a:pt x="856" y="40"/>
                </a:lnTo>
                <a:lnTo>
                  <a:pt x="856" y="32"/>
                </a:lnTo>
                <a:lnTo>
                  <a:pt x="864" y="32"/>
                </a:lnTo>
                <a:lnTo>
                  <a:pt x="880" y="32"/>
                </a:lnTo>
                <a:lnTo>
                  <a:pt x="889" y="32"/>
                </a:lnTo>
                <a:lnTo>
                  <a:pt x="904" y="32"/>
                </a:lnTo>
                <a:lnTo>
                  <a:pt x="921" y="24"/>
                </a:lnTo>
                <a:lnTo>
                  <a:pt x="937" y="24"/>
                </a:lnTo>
                <a:lnTo>
                  <a:pt x="945" y="24"/>
                </a:lnTo>
                <a:lnTo>
                  <a:pt x="961" y="24"/>
                </a:lnTo>
                <a:lnTo>
                  <a:pt x="976" y="16"/>
                </a:lnTo>
                <a:lnTo>
                  <a:pt x="993" y="8"/>
                </a:lnTo>
                <a:lnTo>
                  <a:pt x="1000" y="8"/>
                </a:lnTo>
                <a:lnTo>
                  <a:pt x="1009" y="8"/>
                </a:lnTo>
                <a:lnTo>
                  <a:pt x="1024" y="8"/>
                </a:lnTo>
                <a:lnTo>
                  <a:pt x="1041" y="8"/>
                </a:lnTo>
                <a:lnTo>
                  <a:pt x="1057" y="8"/>
                </a:lnTo>
                <a:lnTo>
                  <a:pt x="1072" y="0"/>
                </a:lnTo>
                <a:lnTo>
                  <a:pt x="1089" y="0"/>
                </a:lnTo>
                <a:lnTo>
                  <a:pt x="1096" y="0"/>
                </a:lnTo>
                <a:lnTo>
                  <a:pt x="1113" y="0"/>
                </a:lnTo>
                <a:lnTo>
                  <a:pt x="1120" y="0"/>
                </a:lnTo>
                <a:lnTo>
                  <a:pt x="1129" y="0"/>
                </a:lnTo>
                <a:lnTo>
                  <a:pt x="1144" y="0"/>
                </a:lnTo>
                <a:lnTo>
                  <a:pt x="1153" y="0"/>
                </a:lnTo>
                <a:lnTo>
                  <a:pt x="1161" y="0"/>
                </a:lnTo>
                <a:lnTo>
                  <a:pt x="1177" y="0"/>
                </a:lnTo>
                <a:lnTo>
                  <a:pt x="1185" y="0"/>
                </a:lnTo>
                <a:lnTo>
                  <a:pt x="1193" y="0"/>
                </a:lnTo>
                <a:lnTo>
                  <a:pt x="1201" y="0"/>
                </a:lnTo>
                <a:lnTo>
                  <a:pt x="1217" y="0"/>
                </a:lnTo>
                <a:lnTo>
                  <a:pt x="1217" y="8"/>
                </a:lnTo>
                <a:lnTo>
                  <a:pt x="1225" y="8"/>
                </a:lnTo>
                <a:lnTo>
                  <a:pt x="1241" y="8"/>
                </a:lnTo>
                <a:lnTo>
                  <a:pt x="1249" y="16"/>
                </a:lnTo>
                <a:lnTo>
                  <a:pt x="1265" y="24"/>
                </a:lnTo>
                <a:lnTo>
                  <a:pt x="1273" y="24"/>
                </a:lnTo>
                <a:lnTo>
                  <a:pt x="1281" y="24"/>
                </a:lnTo>
                <a:lnTo>
                  <a:pt x="1297" y="32"/>
                </a:lnTo>
                <a:lnTo>
                  <a:pt x="1305" y="32"/>
                </a:lnTo>
                <a:lnTo>
                  <a:pt x="1313" y="32"/>
                </a:lnTo>
                <a:lnTo>
                  <a:pt x="1313" y="40"/>
                </a:lnTo>
                <a:lnTo>
                  <a:pt x="1321" y="40"/>
                </a:lnTo>
                <a:lnTo>
                  <a:pt x="1337" y="40"/>
                </a:lnTo>
                <a:lnTo>
                  <a:pt x="1353" y="48"/>
                </a:lnTo>
                <a:lnTo>
                  <a:pt x="1369" y="56"/>
                </a:lnTo>
                <a:lnTo>
                  <a:pt x="1377" y="56"/>
                </a:lnTo>
                <a:lnTo>
                  <a:pt x="1393" y="56"/>
                </a:lnTo>
                <a:lnTo>
                  <a:pt x="1401" y="64"/>
                </a:lnTo>
                <a:lnTo>
                  <a:pt x="1417" y="72"/>
                </a:lnTo>
                <a:lnTo>
                  <a:pt x="1433" y="80"/>
                </a:lnTo>
                <a:lnTo>
                  <a:pt x="1441" y="80"/>
                </a:lnTo>
                <a:lnTo>
                  <a:pt x="1457" y="88"/>
                </a:lnTo>
                <a:lnTo>
                  <a:pt x="1465" y="88"/>
                </a:lnTo>
                <a:lnTo>
                  <a:pt x="1481" y="97"/>
                </a:lnTo>
                <a:lnTo>
                  <a:pt x="1497" y="97"/>
                </a:lnTo>
                <a:lnTo>
                  <a:pt x="1497" y="104"/>
                </a:lnTo>
                <a:lnTo>
                  <a:pt x="1505" y="104"/>
                </a:lnTo>
                <a:lnTo>
                  <a:pt x="1522" y="104"/>
                </a:lnTo>
                <a:lnTo>
                  <a:pt x="1529" y="121"/>
                </a:lnTo>
                <a:lnTo>
                  <a:pt x="1537" y="121"/>
                </a:lnTo>
                <a:lnTo>
                  <a:pt x="1553" y="128"/>
                </a:lnTo>
                <a:lnTo>
                  <a:pt x="1570" y="128"/>
                </a:lnTo>
                <a:lnTo>
                  <a:pt x="1577" y="128"/>
                </a:lnTo>
                <a:lnTo>
                  <a:pt x="1577" y="136"/>
                </a:lnTo>
                <a:lnTo>
                  <a:pt x="1594" y="145"/>
                </a:lnTo>
                <a:lnTo>
                  <a:pt x="1601" y="145"/>
                </a:lnTo>
                <a:lnTo>
                  <a:pt x="1618" y="145"/>
                </a:lnTo>
                <a:lnTo>
                  <a:pt x="1625" y="145"/>
                </a:lnTo>
                <a:lnTo>
                  <a:pt x="1642" y="145"/>
                </a:lnTo>
                <a:lnTo>
                  <a:pt x="1649" y="152"/>
                </a:lnTo>
                <a:lnTo>
                  <a:pt x="1666" y="152"/>
                </a:lnTo>
                <a:lnTo>
                  <a:pt x="1673" y="152"/>
                </a:lnTo>
                <a:lnTo>
                  <a:pt x="1673" y="160"/>
                </a:lnTo>
                <a:lnTo>
                  <a:pt x="1690" y="160"/>
                </a:lnTo>
                <a:lnTo>
                  <a:pt x="1697" y="160"/>
                </a:lnTo>
                <a:lnTo>
                  <a:pt x="1714" y="169"/>
                </a:lnTo>
                <a:lnTo>
                  <a:pt x="1721" y="169"/>
                </a:lnTo>
                <a:lnTo>
                  <a:pt x="1738" y="169"/>
                </a:lnTo>
                <a:lnTo>
                  <a:pt x="1738" y="176"/>
                </a:lnTo>
                <a:lnTo>
                  <a:pt x="1745" y="176"/>
                </a:lnTo>
                <a:lnTo>
                  <a:pt x="1762" y="176"/>
                </a:lnTo>
                <a:lnTo>
                  <a:pt x="1769" y="184"/>
                </a:lnTo>
                <a:lnTo>
                  <a:pt x="1786" y="184"/>
                </a:lnTo>
                <a:lnTo>
                  <a:pt x="1793" y="184"/>
                </a:lnTo>
                <a:lnTo>
                  <a:pt x="1801" y="184"/>
                </a:lnTo>
                <a:lnTo>
                  <a:pt x="1801" y="193"/>
                </a:lnTo>
                <a:lnTo>
                  <a:pt x="1810" y="193"/>
                </a:lnTo>
                <a:lnTo>
                  <a:pt x="1817" y="193"/>
                </a:lnTo>
                <a:lnTo>
                  <a:pt x="1826" y="193"/>
                </a:lnTo>
                <a:lnTo>
                  <a:pt x="1841" y="193"/>
                </a:lnTo>
                <a:lnTo>
                  <a:pt x="1841" y="200"/>
                </a:lnTo>
                <a:lnTo>
                  <a:pt x="1850" y="200"/>
                </a:lnTo>
                <a:lnTo>
                  <a:pt x="1865" y="208"/>
                </a:lnTo>
                <a:lnTo>
                  <a:pt x="1874" y="208"/>
                </a:lnTo>
                <a:lnTo>
                  <a:pt x="1874" y="217"/>
                </a:lnTo>
                <a:lnTo>
                  <a:pt x="1889" y="224"/>
                </a:lnTo>
                <a:lnTo>
                  <a:pt x="1898" y="224"/>
                </a:lnTo>
                <a:lnTo>
                  <a:pt x="1906" y="224"/>
                </a:lnTo>
                <a:lnTo>
                  <a:pt x="1906" y="232"/>
                </a:lnTo>
                <a:lnTo>
                  <a:pt x="1913" y="232"/>
                </a:lnTo>
                <a:lnTo>
                  <a:pt x="1930" y="232"/>
                </a:lnTo>
                <a:lnTo>
                  <a:pt x="1937" y="232"/>
                </a:lnTo>
                <a:lnTo>
                  <a:pt x="1954" y="241"/>
                </a:lnTo>
                <a:lnTo>
                  <a:pt x="1961" y="241"/>
                </a:lnTo>
                <a:lnTo>
                  <a:pt x="1978" y="241"/>
                </a:lnTo>
                <a:lnTo>
                  <a:pt x="1985" y="241"/>
                </a:lnTo>
                <a:lnTo>
                  <a:pt x="1994" y="241"/>
                </a:lnTo>
                <a:lnTo>
                  <a:pt x="2002" y="241"/>
                </a:lnTo>
                <a:lnTo>
                  <a:pt x="2018" y="248"/>
                </a:lnTo>
                <a:lnTo>
                  <a:pt x="2033" y="256"/>
                </a:lnTo>
                <a:lnTo>
                  <a:pt x="2042" y="256"/>
                </a:lnTo>
                <a:lnTo>
                  <a:pt x="2057" y="256"/>
                </a:lnTo>
                <a:lnTo>
                  <a:pt x="2066" y="256"/>
                </a:lnTo>
                <a:lnTo>
                  <a:pt x="2074" y="256"/>
                </a:lnTo>
                <a:lnTo>
                  <a:pt x="2074" y="265"/>
                </a:lnTo>
                <a:lnTo>
                  <a:pt x="2081" y="265"/>
                </a:lnTo>
                <a:lnTo>
                  <a:pt x="2090" y="265"/>
                </a:lnTo>
                <a:lnTo>
                  <a:pt x="2098" y="265"/>
                </a:lnTo>
                <a:lnTo>
                  <a:pt x="2105" y="272"/>
                </a:lnTo>
                <a:lnTo>
                  <a:pt x="2122" y="280"/>
                </a:lnTo>
                <a:lnTo>
                  <a:pt x="2122" y="289"/>
                </a:lnTo>
                <a:lnTo>
                  <a:pt x="2130" y="296"/>
                </a:lnTo>
                <a:lnTo>
                  <a:pt x="2130" y="304"/>
                </a:lnTo>
                <a:lnTo>
                  <a:pt x="2138" y="313"/>
                </a:lnTo>
                <a:lnTo>
                  <a:pt x="2138" y="320"/>
                </a:lnTo>
                <a:lnTo>
                  <a:pt x="2138" y="328"/>
                </a:lnTo>
                <a:lnTo>
                  <a:pt x="2146" y="328"/>
                </a:lnTo>
                <a:lnTo>
                  <a:pt x="2146" y="337"/>
                </a:lnTo>
                <a:lnTo>
                  <a:pt x="2146" y="344"/>
                </a:lnTo>
                <a:lnTo>
                  <a:pt x="2146" y="352"/>
                </a:lnTo>
                <a:lnTo>
                  <a:pt x="2146" y="361"/>
                </a:lnTo>
                <a:lnTo>
                  <a:pt x="2146" y="368"/>
                </a:lnTo>
                <a:lnTo>
                  <a:pt x="2146" y="377"/>
                </a:lnTo>
                <a:lnTo>
                  <a:pt x="2146" y="385"/>
                </a:lnTo>
                <a:lnTo>
                  <a:pt x="2146" y="392"/>
                </a:lnTo>
                <a:lnTo>
                  <a:pt x="2146" y="401"/>
                </a:lnTo>
                <a:lnTo>
                  <a:pt x="2138" y="401"/>
                </a:lnTo>
                <a:lnTo>
                  <a:pt x="2138" y="409"/>
                </a:lnTo>
                <a:lnTo>
                  <a:pt x="2130" y="416"/>
                </a:lnTo>
                <a:lnTo>
                  <a:pt x="2130" y="425"/>
                </a:lnTo>
                <a:lnTo>
                  <a:pt x="2122" y="425"/>
                </a:lnTo>
                <a:lnTo>
                  <a:pt x="2122" y="433"/>
                </a:lnTo>
                <a:lnTo>
                  <a:pt x="2114" y="433"/>
                </a:lnTo>
                <a:lnTo>
                  <a:pt x="2105" y="433"/>
                </a:lnTo>
                <a:lnTo>
                  <a:pt x="2098" y="440"/>
                </a:lnTo>
                <a:lnTo>
                  <a:pt x="2081" y="440"/>
                </a:lnTo>
                <a:lnTo>
                  <a:pt x="2074" y="440"/>
                </a:lnTo>
                <a:lnTo>
                  <a:pt x="2057" y="440"/>
                </a:lnTo>
                <a:lnTo>
                  <a:pt x="2057" y="449"/>
                </a:lnTo>
                <a:lnTo>
                  <a:pt x="2042" y="449"/>
                </a:lnTo>
                <a:lnTo>
                  <a:pt x="2033" y="449"/>
                </a:lnTo>
                <a:lnTo>
                  <a:pt x="2026" y="449"/>
                </a:lnTo>
                <a:lnTo>
                  <a:pt x="2009" y="449"/>
                </a:lnTo>
                <a:lnTo>
                  <a:pt x="2009" y="457"/>
                </a:lnTo>
                <a:lnTo>
                  <a:pt x="1994" y="457"/>
                </a:lnTo>
                <a:lnTo>
                  <a:pt x="1978" y="457"/>
                </a:lnTo>
                <a:lnTo>
                  <a:pt x="1961" y="457"/>
                </a:lnTo>
                <a:lnTo>
                  <a:pt x="1954" y="457"/>
                </a:lnTo>
                <a:lnTo>
                  <a:pt x="1946" y="457"/>
                </a:lnTo>
                <a:lnTo>
                  <a:pt x="1937" y="457"/>
                </a:lnTo>
                <a:lnTo>
                  <a:pt x="1930" y="457"/>
                </a:lnTo>
                <a:lnTo>
                  <a:pt x="1930" y="449"/>
                </a:lnTo>
                <a:lnTo>
                  <a:pt x="1922" y="449"/>
                </a:lnTo>
                <a:lnTo>
                  <a:pt x="1922" y="440"/>
                </a:lnTo>
                <a:lnTo>
                  <a:pt x="1913" y="440"/>
                </a:lnTo>
                <a:lnTo>
                  <a:pt x="1913" y="449"/>
                </a:lnTo>
                <a:lnTo>
                  <a:pt x="1898" y="449"/>
                </a:lnTo>
                <a:lnTo>
                  <a:pt x="1889" y="457"/>
                </a:lnTo>
                <a:lnTo>
                  <a:pt x="1889" y="464"/>
                </a:lnTo>
                <a:lnTo>
                  <a:pt x="1882" y="464"/>
                </a:lnTo>
                <a:lnTo>
                  <a:pt x="1882" y="473"/>
                </a:lnTo>
                <a:lnTo>
                  <a:pt x="1874" y="473"/>
                </a:lnTo>
                <a:lnTo>
                  <a:pt x="1874" y="481"/>
                </a:lnTo>
                <a:lnTo>
                  <a:pt x="1865" y="481"/>
                </a:lnTo>
                <a:lnTo>
                  <a:pt x="1865" y="488"/>
                </a:lnTo>
                <a:lnTo>
                  <a:pt x="1858" y="488"/>
                </a:lnTo>
                <a:lnTo>
                  <a:pt x="1841" y="505"/>
                </a:lnTo>
                <a:lnTo>
                  <a:pt x="1834" y="505"/>
                </a:lnTo>
                <a:lnTo>
                  <a:pt x="1817" y="512"/>
                </a:lnTo>
                <a:lnTo>
                  <a:pt x="1801" y="512"/>
                </a:lnTo>
                <a:lnTo>
                  <a:pt x="1793" y="512"/>
                </a:lnTo>
                <a:lnTo>
                  <a:pt x="1793" y="521"/>
                </a:lnTo>
                <a:lnTo>
                  <a:pt x="1777" y="529"/>
                </a:lnTo>
                <a:lnTo>
                  <a:pt x="1769" y="529"/>
                </a:lnTo>
                <a:lnTo>
                  <a:pt x="1762" y="529"/>
                </a:lnTo>
                <a:lnTo>
                  <a:pt x="1745" y="536"/>
                </a:lnTo>
                <a:lnTo>
                  <a:pt x="1729" y="536"/>
                </a:lnTo>
                <a:lnTo>
                  <a:pt x="1721" y="536"/>
                </a:lnTo>
                <a:lnTo>
                  <a:pt x="1705" y="545"/>
                </a:lnTo>
                <a:lnTo>
                  <a:pt x="1697" y="553"/>
                </a:lnTo>
                <a:lnTo>
                  <a:pt x="1690" y="553"/>
                </a:lnTo>
                <a:lnTo>
                  <a:pt x="1681" y="553"/>
                </a:lnTo>
                <a:lnTo>
                  <a:pt x="1666" y="553"/>
                </a:lnTo>
                <a:lnTo>
                  <a:pt x="1666" y="560"/>
                </a:lnTo>
                <a:lnTo>
                  <a:pt x="1657" y="560"/>
                </a:lnTo>
                <a:lnTo>
                  <a:pt x="1649" y="560"/>
                </a:lnTo>
                <a:lnTo>
                  <a:pt x="1649" y="569"/>
                </a:lnTo>
                <a:lnTo>
                  <a:pt x="1642" y="569"/>
                </a:lnTo>
                <a:lnTo>
                  <a:pt x="1625" y="569"/>
                </a:lnTo>
                <a:lnTo>
                  <a:pt x="1609" y="569"/>
                </a:lnTo>
                <a:lnTo>
                  <a:pt x="1609" y="577"/>
                </a:lnTo>
                <a:lnTo>
                  <a:pt x="1601" y="577"/>
                </a:lnTo>
                <a:lnTo>
                  <a:pt x="1594" y="584"/>
                </a:lnTo>
                <a:lnTo>
                  <a:pt x="1585" y="584"/>
                </a:lnTo>
                <a:lnTo>
                  <a:pt x="1577" y="584"/>
                </a:lnTo>
                <a:lnTo>
                  <a:pt x="1577" y="593"/>
                </a:lnTo>
                <a:lnTo>
                  <a:pt x="1570" y="593"/>
                </a:lnTo>
                <a:lnTo>
                  <a:pt x="1561" y="593"/>
                </a:lnTo>
                <a:lnTo>
                  <a:pt x="1546" y="601"/>
                </a:lnTo>
                <a:lnTo>
                  <a:pt x="1537" y="601"/>
                </a:lnTo>
                <a:lnTo>
                  <a:pt x="1537" y="608"/>
                </a:lnTo>
                <a:lnTo>
                  <a:pt x="1529" y="608"/>
                </a:lnTo>
                <a:lnTo>
                  <a:pt x="1522" y="617"/>
                </a:lnTo>
                <a:lnTo>
                  <a:pt x="1505" y="617"/>
                </a:lnTo>
                <a:lnTo>
                  <a:pt x="1489" y="625"/>
                </a:lnTo>
                <a:lnTo>
                  <a:pt x="1489" y="632"/>
                </a:lnTo>
                <a:lnTo>
                  <a:pt x="1481" y="632"/>
                </a:lnTo>
                <a:lnTo>
                  <a:pt x="1465" y="641"/>
                </a:lnTo>
                <a:lnTo>
                  <a:pt x="1457" y="641"/>
                </a:lnTo>
                <a:lnTo>
                  <a:pt x="1441" y="649"/>
                </a:lnTo>
                <a:lnTo>
                  <a:pt x="1433" y="649"/>
                </a:lnTo>
                <a:lnTo>
                  <a:pt x="1417" y="649"/>
                </a:lnTo>
                <a:lnTo>
                  <a:pt x="1409" y="656"/>
                </a:lnTo>
                <a:lnTo>
                  <a:pt x="1401" y="656"/>
                </a:lnTo>
                <a:lnTo>
                  <a:pt x="1393" y="665"/>
                </a:lnTo>
                <a:lnTo>
                  <a:pt x="1385" y="665"/>
                </a:lnTo>
                <a:lnTo>
                  <a:pt x="1369" y="665"/>
                </a:lnTo>
                <a:lnTo>
                  <a:pt x="1361" y="673"/>
                </a:lnTo>
                <a:lnTo>
                  <a:pt x="1353" y="673"/>
                </a:lnTo>
                <a:lnTo>
                  <a:pt x="1345" y="673"/>
                </a:lnTo>
                <a:lnTo>
                  <a:pt x="1329" y="681"/>
                </a:lnTo>
                <a:lnTo>
                  <a:pt x="1321" y="681"/>
                </a:lnTo>
                <a:lnTo>
                  <a:pt x="1313" y="681"/>
                </a:lnTo>
                <a:lnTo>
                  <a:pt x="1305" y="689"/>
                </a:lnTo>
                <a:lnTo>
                  <a:pt x="1297" y="689"/>
                </a:lnTo>
                <a:lnTo>
                  <a:pt x="1289" y="697"/>
                </a:lnTo>
                <a:lnTo>
                  <a:pt x="1281" y="697"/>
                </a:lnTo>
                <a:lnTo>
                  <a:pt x="1273" y="697"/>
                </a:lnTo>
                <a:lnTo>
                  <a:pt x="1257" y="705"/>
                </a:lnTo>
                <a:lnTo>
                  <a:pt x="1249" y="713"/>
                </a:lnTo>
                <a:lnTo>
                  <a:pt x="1233" y="713"/>
                </a:lnTo>
                <a:lnTo>
                  <a:pt x="1225" y="713"/>
                </a:lnTo>
                <a:lnTo>
                  <a:pt x="1217" y="721"/>
                </a:lnTo>
                <a:lnTo>
                  <a:pt x="1209" y="721"/>
                </a:lnTo>
                <a:lnTo>
                  <a:pt x="1201" y="721"/>
                </a:lnTo>
                <a:lnTo>
                  <a:pt x="1193" y="721"/>
                </a:lnTo>
                <a:lnTo>
                  <a:pt x="1185" y="721"/>
                </a:lnTo>
                <a:lnTo>
                  <a:pt x="1177" y="721"/>
                </a:lnTo>
                <a:lnTo>
                  <a:pt x="1177" y="729"/>
                </a:lnTo>
                <a:lnTo>
                  <a:pt x="1168" y="729"/>
                </a:lnTo>
                <a:lnTo>
                  <a:pt x="1153" y="729"/>
                </a:lnTo>
                <a:lnTo>
                  <a:pt x="1144" y="729"/>
                </a:lnTo>
                <a:lnTo>
                  <a:pt x="1137" y="729"/>
                </a:lnTo>
                <a:lnTo>
                  <a:pt x="1129" y="729"/>
                </a:lnTo>
                <a:lnTo>
                  <a:pt x="1120" y="729"/>
                </a:lnTo>
                <a:lnTo>
                  <a:pt x="1113" y="729"/>
                </a:lnTo>
                <a:lnTo>
                  <a:pt x="1105" y="729"/>
                </a:lnTo>
                <a:lnTo>
                  <a:pt x="1105" y="737"/>
                </a:lnTo>
                <a:lnTo>
                  <a:pt x="1096" y="737"/>
                </a:lnTo>
                <a:lnTo>
                  <a:pt x="1089" y="737"/>
                </a:lnTo>
                <a:lnTo>
                  <a:pt x="1072" y="737"/>
                </a:lnTo>
                <a:lnTo>
                  <a:pt x="1065" y="737"/>
                </a:lnTo>
                <a:lnTo>
                  <a:pt x="1048" y="737"/>
                </a:lnTo>
                <a:lnTo>
                  <a:pt x="1048" y="745"/>
                </a:lnTo>
                <a:lnTo>
                  <a:pt x="1041" y="745"/>
                </a:lnTo>
                <a:lnTo>
                  <a:pt x="1033" y="745"/>
                </a:lnTo>
                <a:lnTo>
                  <a:pt x="1024" y="745"/>
                </a:lnTo>
                <a:lnTo>
                  <a:pt x="1017" y="745"/>
                </a:lnTo>
                <a:lnTo>
                  <a:pt x="1000" y="745"/>
                </a:lnTo>
                <a:lnTo>
                  <a:pt x="985" y="745"/>
                </a:lnTo>
                <a:lnTo>
                  <a:pt x="976" y="745"/>
                </a:lnTo>
                <a:lnTo>
                  <a:pt x="969" y="745"/>
                </a:lnTo>
                <a:lnTo>
                  <a:pt x="961" y="745"/>
                </a:lnTo>
                <a:lnTo>
                  <a:pt x="952" y="745"/>
                </a:lnTo>
                <a:lnTo>
                  <a:pt x="945" y="745"/>
                </a:lnTo>
                <a:lnTo>
                  <a:pt x="937" y="745"/>
                </a:lnTo>
                <a:lnTo>
                  <a:pt x="928" y="745"/>
                </a:lnTo>
                <a:lnTo>
                  <a:pt x="913" y="745"/>
                </a:lnTo>
                <a:lnTo>
                  <a:pt x="904" y="745"/>
                </a:lnTo>
                <a:lnTo>
                  <a:pt x="897" y="745"/>
                </a:lnTo>
                <a:lnTo>
                  <a:pt x="889" y="745"/>
                </a:lnTo>
                <a:lnTo>
                  <a:pt x="880" y="745"/>
                </a:lnTo>
                <a:lnTo>
                  <a:pt x="873" y="745"/>
                </a:lnTo>
                <a:lnTo>
                  <a:pt x="864" y="745"/>
                </a:lnTo>
                <a:lnTo>
                  <a:pt x="856" y="745"/>
                </a:lnTo>
                <a:lnTo>
                  <a:pt x="840" y="745"/>
                </a:lnTo>
                <a:lnTo>
                  <a:pt x="825" y="737"/>
                </a:lnTo>
                <a:lnTo>
                  <a:pt x="816" y="737"/>
                </a:lnTo>
                <a:lnTo>
                  <a:pt x="801" y="737"/>
                </a:lnTo>
                <a:lnTo>
                  <a:pt x="784" y="737"/>
                </a:lnTo>
                <a:lnTo>
                  <a:pt x="768" y="737"/>
                </a:lnTo>
                <a:lnTo>
                  <a:pt x="760" y="737"/>
                </a:lnTo>
                <a:lnTo>
                  <a:pt x="753" y="729"/>
                </a:lnTo>
                <a:lnTo>
                  <a:pt x="744" y="729"/>
                </a:lnTo>
                <a:lnTo>
                  <a:pt x="729" y="729"/>
                </a:lnTo>
                <a:lnTo>
                  <a:pt x="720" y="729"/>
                </a:lnTo>
                <a:lnTo>
                  <a:pt x="712" y="729"/>
                </a:lnTo>
                <a:lnTo>
                  <a:pt x="696" y="729"/>
                </a:lnTo>
                <a:lnTo>
                  <a:pt x="688" y="721"/>
                </a:lnTo>
                <a:lnTo>
                  <a:pt x="681" y="721"/>
                </a:lnTo>
                <a:lnTo>
                  <a:pt x="672" y="721"/>
                </a:lnTo>
                <a:lnTo>
                  <a:pt x="664" y="713"/>
                </a:lnTo>
                <a:lnTo>
                  <a:pt x="648" y="713"/>
                </a:lnTo>
                <a:lnTo>
                  <a:pt x="640" y="713"/>
                </a:lnTo>
                <a:lnTo>
                  <a:pt x="640" y="705"/>
                </a:lnTo>
                <a:lnTo>
                  <a:pt x="633" y="705"/>
                </a:lnTo>
                <a:lnTo>
                  <a:pt x="624" y="705"/>
                </a:lnTo>
                <a:lnTo>
                  <a:pt x="609" y="689"/>
                </a:lnTo>
                <a:lnTo>
                  <a:pt x="592" y="689"/>
                </a:lnTo>
                <a:lnTo>
                  <a:pt x="585" y="681"/>
                </a:lnTo>
                <a:lnTo>
                  <a:pt x="576" y="681"/>
                </a:lnTo>
                <a:lnTo>
                  <a:pt x="576" y="673"/>
                </a:lnTo>
                <a:lnTo>
                  <a:pt x="568" y="673"/>
                </a:lnTo>
                <a:lnTo>
                  <a:pt x="560" y="673"/>
                </a:lnTo>
                <a:lnTo>
                  <a:pt x="560" y="665"/>
                </a:lnTo>
                <a:lnTo>
                  <a:pt x="552" y="665"/>
                </a:lnTo>
                <a:lnTo>
                  <a:pt x="544" y="665"/>
                </a:lnTo>
                <a:lnTo>
                  <a:pt x="544" y="656"/>
                </a:lnTo>
                <a:lnTo>
                  <a:pt x="528" y="656"/>
                </a:lnTo>
                <a:lnTo>
                  <a:pt x="520" y="656"/>
                </a:lnTo>
                <a:lnTo>
                  <a:pt x="520" y="649"/>
                </a:lnTo>
                <a:lnTo>
                  <a:pt x="512" y="649"/>
                </a:lnTo>
                <a:lnTo>
                  <a:pt x="504" y="649"/>
                </a:lnTo>
                <a:lnTo>
                  <a:pt x="504" y="641"/>
                </a:lnTo>
                <a:lnTo>
                  <a:pt x="488" y="641"/>
                </a:lnTo>
                <a:lnTo>
                  <a:pt x="488" y="632"/>
                </a:lnTo>
                <a:lnTo>
                  <a:pt x="472" y="632"/>
                </a:lnTo>
                <a:lnTo>
                  <a:pt x="472" y="625"/>
                </a:lnTo>
                <a:lnTo>
                  <a:pt x="464" y="625"/>
                </a:lnTo>
                <a:lnTo>
                  <a:pt x="464" y="617"/>
                </a:lnTo>
                <a:lnTo>
                  <a:pt x="448" y="608"/>
                </a:lnTo>
                <a:lnTo>
                  <a:pt x="440" y="608"/>
                </a:lnTo>
                <a:lnTo>
                  <a:pt x="440" y="601"/>
                </a:lnTo>
                <a:lnTo>
                  <a:pt x="424" y="601"/>
                </a:lnTo>
                <a:lnTo>
                  <a:pt x="424" y="593"/>
                </a:lnTo>
                <a:lnTo>
                  <a:pt x="416" y="593"/>
                </a:lnTo>
                <a:lnTo>
                  <a:pt x="408" y="593"/>
                </a:lnTo>
                <a:lnTo>
                  <a:pt x="400" y="584"/>
                </a:lnTo>
                <a:lnTo>
                  <a:pt x="392" y="584"/>
                </a:lnTo>
                <a:lnTo>
                  <a:pt x="392" y="577"/>
                </a:lnTo>
                <a:lnTo>
                  <a:pt x="384" y="577"/>
                </a:lnTo>
                <a:lnTo>
                  <a:pt x="376" y="569"/>
                </a:lnTo>
                <a:lnTo>
                  <a:pt x="376" y="560"/>
                </a:lnTo>
                <a:lnTo>
                  <a:pt x="368" y="560"/>
                </a:lnTo>
                <a:lnTo>
                  <a:pt x="360" y="553"/>
                </a:lnTo>
                <a:lnTo>
                  <a:pt x="352" y="553"/>
                </a:lnTo>
                <a:lnTo>
                  <a:pt x="344" y="545"/>
                </a:lnTo>
                <a:lnTo>
                  <a:pt x="336" y="545"/>
                </a:lnTo>
                <a:lnTo>
                  <a:pt x="328" y="545"/>
                </a:lnTo>
                <a:lnTo>
                  <a:pt x="328" y="536"/>
                </a:lnTo>
                <a:lnTo>
                  <a:pt x="320" y="536"/>
                </a:lnTo>
                <a:lnTo>
                  <a:pt x="320" y="529"/>
                </a:lnTo>
                <a:lnTo>
                  <a:pt x="312" y="529"/>
                </a:lnTo>
                <a:lnTo>
                  <a:pt x="312" y="521"/>
                </a:lnTo>
                <a:lnTo>
                  <a:pt x="304" y="521"/>
                </a:lnTo>
                <a:lnTo>
                  <a:pt x="296" y="521"/>
                </a:lnTo>
                <a:lnTo>
                  <a:pt x="296" y="512"/>
                </a:lnTo>
                <a:lnTo>
                  <a:pt x="288" y="505"/>
                </a:lnTo>
                <a:lnTo>
                  <a:pt x="280" y="488"/>
                </a:lnTo>
                <a:lnTo>
                  <a:pt x="272" y="473"/>
                </a:lnTo>
                <a:lnTo>
                  <a:pt x="272" y="464"/>
                </a:lnTo>
                <a:lnTo>
                  <a:pt x="264" y="464"/>
                </a:lnTo>
                <a:lnTo>
                  <a:pt x="264" y="473"/>
                </a:lnTo>
                <a:lnTo>
                  <a:pt x="256" y="481"/>
                </a:lnTo>
                <a:lnTo>
                  <a:pt x="240" y="473"/>
                </a:lnTo>
                <a:lnTo>
                  <a:pt x="231" y="473"/>
                </a:lnTo>
                <a:lnTo>
                  <a:pt x="224" y="473"/>
                </a:lnTo>
                <a:lnTo>
                  <a:pt x="224" y="464"/>
                </a:lnTo>
                <a:lnTo>
                  <a:pt x="216" y="464"/>
                </a:lnTo>
                <a:lnTo>
                  <a:pt x="207" y="464"/>
                </a:lnTo>
                <a:lnTo>
                  <a:pt x="207" y="457"/>
                </a:lnTo>
                <a:lnTo>
                  <a:pt x="200" y="457"/>
                </a:lnTo>
                <a:lnTo>
                  <a:pt x="192" y="457"/>
                </a:lnTo>
                <a:lnTo>
                  <a:pt x="183" y="457"/>
                </a:lnTo>
                <a:lnTo>
                  <a:pt x="183" y="449"/>
                </a:lnTo>
                <a:lnTo>
                  <a:pt x="176" y="449"/>
                </a:lnTo>
                <a:lnTo>
                  <a:pt x="168" y="449"/>
                </a:lnTo>
                <a:lnTo>
                  <a:pt x="152" y="449"/>
                </a:lnTo>
                <a:lnTo>
                  <a:pt x="135" y="449"/>
                </a:lnTo>
                <a:lnTo>
                  <a:pt x="120" y="449"/>
                </a:lnTo>
                <a:lnTo>
                  <a:pt x="111" y="449"/>
                </a:lnTo>
                <a:lnTo>
                  <a:pt x="104" y="449"/>
                </a:lnTo>
                <a:lnTo>
                  <a:pt x="96" y="449"/>
                </a:lnTo>
                <a:lnTo>
                  <a:pt x="80" y="449"/>
                </a:lnTo>
                <a:lnTo>
                  <a:pt x="72" y="449"/>
                </a:lnTo>
                <a:lnTo>
                  <a:pt x="63" y="449"/>
                </a:lnTo>
                <a:lnTo>
                  <a:pt x="63" y="440"/>
                </a:lnTo>
                <a:lnTo>
                  <a:pt x="56" y="440"/>
                </a:lnTo>
                <a:lnTo>
                  <a:pt x="48" y="440"/>
                </a:lnTo>
                <a:lnTo>
                  <a:pt x="32" y="433"/>
                </a:lnTo>
                <a:lnTo>
                  <a:pt x="24" y="433"/>
                </a:lnTo>
                <a:lnTo>
                  <a:pt x="15" y="433"/>
                </a:lnTo>
                <a:lnTo>
                  <a:pt x="8" y="433"/>
                </a:lnTo>
                <a:lnTo>
                  <a:pt x="8" y="425"/>
                </a:lnTo>
                <a:lnTo>
                  <a:pt x="0" y="425"/>
                </a:lnTo>
                <a:lnTo>
                  <a:pt x="0" y="416"/>
                </a:lnTo>
                <a:lnTo>
                  <a:pt x="0" y="409"/>
                </a:lnTo>
                <a:lnTo>
                  <a:pt x="0" y="401"/>
                </a:lnTo>
                <a:lnTo>
                  <a:pt x="0" y="392"/>
                </a:lnTo>
                <a:lnTo>
                  <a:pt x="0" y="385"/>
                </a:lnTo>
                <a:lnTo>
                  <a:pt x="0" y="368"/>
                </a:lnTo>
                <a:lnTo>
                  <a:pt x="0" y="361"/>
                </a:lnTo>
                <a:lnTo>
                  <a:pt x="0" y="352"/>
                </a:lnTo>
                <a:lnTo>
                  <a:pt x="0" y="344"/>
                </a:lnTo>
                <a:lnTo>
                  <a:pt x="0" y="337"/>
                </a:lnTo>
                <a:lnTo>
                  <a:pt x="0" y="328"/>
                </a:lnTo>
                <a:lnTo>
                  <a:pt x="8" y="328"/>
                </a:lnTo>
                <a:lnTo>
                  <a:pt x="8" y="320"/>
                </a:lnTo>
                <a:lnTo>
                  <a:pt x="8" y="304"/>
                </a:lnTo>
                <a:lnTo>
                  <a:pt x="15" y="304"/>
                </a:lnTo>
                <a:lnTo>
                  <a:pt x="15" y="296"/>
                </a:lnTo>
                <a:lnTo>
                  <a:pt x="15" y="289"/>
                </a:lnTo>
                <a:lnTo>
                  <a:pt x="15" y="272"/>
                </a:lnTo>
                <a:lnTo>
                  <a:pt x="15" y="265"/>
                </a:lnTo>
                <a:lnTo>
                  <a:pt x="24" y="265"/>
                </a:lnTo>
                <a:lnTo>
                  <a:pt x="24" y="256"/>
                </a:lnTo>
                <a:lnTo>
                  <a:pt x="32" y="256"/>
                </a:lnTo>
                <a:close/>
              </a:path>
            </a:pathLst>
          </a:custGeom>
          <a:solidFill>
            <a:srgbClr val="FF2A35"/>
          </a:solidFill>
          <a:ln w="25400">
            <a:solidFill>
              <a:srgbClr val="800000"/>
            </a:solidFill>
            <a:round/>
            <a:headEnd/>
            <a:tailEnd/>
          </a:ln>
        </p:spPr>
        <p:txBody>
          <a:bodyPr/>
          <a:lstStyle/>
          <a:p>
            <a:endParaRPr lang="ja-JP" altLang="en-US">
              <a:solidFill>
                <a:srgbClr val="000000"/>
              </a:solidFill>
            </a:endParaRPr>
          </a:p>
        </p:txBody>
      </p:sp>
      <p:sp>
        <p:nvSpPr>
          <p:cNvPr id="70668" name="Oval 9"/>
          <p:cNvSpPr>
            <a:spLocks noChangeArrowheads="1"/>
          </p:cNvSpPr>
          <p:nvPr/>
        </p:nvSpPr>
        <p:spPr bwMode="invGray">
          <a:xfrm>
            <a:off x="3724275" y="2452688"/>
            <a:ext cx="1758950" cy="1744662"/>
          </a:xfrm>
          <a:prstGeom prst="ellipse">
            <a:avLst/>
          </a:prstGeom>
          <a:solidFill>
            <a:srgbClr val="D5006C"/>
          </a:solidFill>
          <a:ln w="25400">
            <a:solidFill>
              <a:srgbClr val="0000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56746" name="Rectangle 10"/>
          <p:cNvSpPr>
            <a:spLocks noChangeArrowheads="1"/>
          </p:cNvSpPr>
          <p:nvPr/>
        </p:nvSpPr>
        <p:spPr bwMode="invGray">
          <a:xfrm>
            <a:off x="3614738" y="949325"/>
            <a:ext cx="952500" cy="569913"/>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膵臓</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47" name="Rectangle 11"/>
          <p:cNvSpPr>
            <a:spLocks noChangeArrowheads="1"/>
          </p:cNvSpPr>
          <p:nvPr/>
        </p:nvSpPr>
        <p:spPr bwMode="invGray">
          <a:xfrm>
            <a:off x="1373188" y="4089400"/>
            <a:ext cx="952500" cy="569913"/>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肝臓</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48" name="Rectangle 12"/>
          <p:cNvSpPr>
            <a:spLocks noChangeArrowheads="1"/>
          </p:cNvSpPr>
          <p:nvPr/>
        </p:nvSpPr>
        <p:spPr bwMode="invGray">
          <a:xfrm>
            <a:off x="6453188" y="4368800"/>
            <a:ext cx="952500" cy="569913"/>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筋肉</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0672" name="Line 13"/>
          <p:cNvSpPr>
            <a:spLocks noChangeShapeType="1"/>
          </p:cNvSpPr>
          <p:nvPr/>
        </p:nvSpPr>
        <p:spPr bwMode="invGray">
          <a:xfrm flipV="1">
            <a:off x="2295525" y="3257550"/>
            <a:ext cx="0" cy="471488"/>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0673" name="Line 14"/>
          <p:cNvSpPr>
            <a:spLocks noChangeShapeType="1"/>
          </p:cNvSpPr>
          <p:nvPr/>
        </p:nvSpPr>
        <p:spPr bwMode="invGray">
          <a:xfrm flipV="1">
            <a:off x="2414588" y="3063875"/>
            <a:ext cx="839787"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0674" name="Freeform 15"/>
          <p:cNvSpPr>
            <a:spLocks/>
          </p:cNvSpPr>
          <p:nvPr/>
        </p:nvSpPr>
        <p:spPr bwMode="invGray">
          <a:xfrm>
            <a:off x="3074988" y="2862263"/>
            <a:ext cx="387350" cy="385762"/>
          </a:xfrm>
          <a:custGeom>
            <a:avLst/>
            <a:gdLst>
              <a:gd name="T0" fmla="*/ 0 w 311"/>
              <a:gd name="T1" fmla="*/ 2147483647 h 275"/>
              <a:gd name="T2" fmla="*/ 0 w 311"/>
              <a:gd name="T3" fmla="*/ 2147483647 h 275"/>
              <a:gd name="T4" fmla="*/ 2147483647 w 311"/>
              <a:gd name="T5" fmla="*/ 2147483647 h 275"/>
              <a:gd name="T6" fmla="*/ 0 w 311"/>
              <a:gd name="T7" fmla="*/ 0 h 275"/>
              <a:gd name="T8" fmla="*/ 0 w 311"/>
              <a:gd name="T9" fmla="*/ 2147483647 h 275"/>
              <a:gd name="T10" fmla="*/ 0 60000 65536"/>
              <a:gd name="T11" fmla="*/ 0 60000 65536"/>
              <a:gd name="T12" fmla="*/ 0 60000 65536"/>
              <a:gd name="T13" fmla="*/ 0 60000 65536"/>
              <a:gd name="T14" fmla="*/ 0 60000 65536"/>
              <a:gd name="T15" fmla="*/ 0 w 311"/>
              <a:gd name="T16" fmla="*/ 0 h 275"/>
              <a:gd name="T17" fmla="*/ 311 w 311"/>
              <a:gd name="T18" fmla="*/ 275 h 275"/>
            </a:gdLst>
            <a:ahLst/>
            <a:cxnLst>
              <a:cxn ang="T10">
                <a:pos x="T0" y="T1"/>
              </a:cxn>
              <a:cxn ang="T11">
                <a:pos x="T2" y="T3"/>
              </a:cxn>
              <a:cxn ang="T12">
                <a:pos x="T4" y="T5"/>
              </a:cxn>
              <a:cxn ang="T13">
                <a:pos x="T6" y="T7"/>
              </a:cxn>
              <a:cxn ang="T14">
                <a:pos x="T8" y="T9"/>
              </a:cxn>
            </a:cxnLst>
            <a:rect l="T15" t="T16" r="T17" b="T18"/>
            <a:pathLst>
              <a:path w="311" h="275">
                <a:moveTo>
                  <a:pt x="0" y="137"/>
                </a:moveTo>
                <a:lnTo>
                  <a:pt x="0" y="275"/>
                </a:lnTo>
                <a:lnTo>
                  <a:pt x="311" y="137"/>
                </a:lnTo>
                <a:lnTo>
                  <a:pt x="0" y="0"/>
                </a:lnTo>
                <a:lnTo>
                  <a:pt x="0" y="13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0675" name="Arc 16"/>
          <p:cNvSpPr>
            <a:spLocks/>
          </p:cNvSpPr>
          <p:nvPr/>
        </p:nvSpPr>
        <p:spPr bwMode="invGray">
          <a:xfrm>
            <a:off x="2295525" y="3063875"/>
            <a:ext cx="158750" cy="203200"/>
          </a:xfrm>
          <a:custGeom>
            <a:avLst/>
            <a:gdLst>
              <a:gd name="T0" fmla="*/ 0 w 21599"/>
              <a:gd name="T1" fmla="*/ 2147483647 h 21600"/>
              <a:gd name="T2" fmla="*/ 2147483647 w 21599"/>
              <a:gd name="T3" fmla="*/ 0 h 21600"/>
              <a:gd name="T4" fmla="*/ 2147483647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40"/>
                </a:moveTo>
                <a:cubicBezTo>
                  <a:pt x="86" y="9574"/>
                  <a:pt x="9731" y="0"/>
                  <a:pt x="21598" y="0"/>
                </a:cubicBezTo>
              </a:path>
              <a:path w="21599" h="21600" stroke="0" extrusionOk="0">
                <a:moveTo>
                  <a:pt x="-1" y="21440"/>
                </a:moveTo>
                <a:cubicBezTo>
                  <a:pt x="86" y="9574"/>
                  <a:pt x="9731" y="0"/>
                  <a:pt x="21598" y="0"/>
                </a:cubicBezTo>
                <a:lnTo>
                  <a:pt x="21599" y="21600"/>
                </a:lnTo>
                <a:lnTo>
                  <a:pt x="-1" y="21440"/>
                </a:lnTo>
                <a:close/>
              </a:path>
            </a:pathLst>
          </a:custGeom>
          <a:solidFill>
            <a:srgbClr val="0000FF"/>
          </a:solidFill>
          <a:ln w="127000">
            <a:solidFill>
              <a:srgbClr val="FFFF00"/>
            </a:solidFill>
            <a:round/>
            <a:headEnd/>
            <a:tailEnd/>
          </a:ln>
        </p:spPr>
        <p:txBody>
          <a:bodyPr/>
          <a:lstStyle/>
          <a:p>
            <a:endParaRPr lang="ja-JP" altLang="en-US">
              <a:solidFill>
                <a:srgbClr val="000000"/>
              </a:solidFill>
            </a:endParaRPr>
          </a:p>
        </p:txBody>
      </p:sp>
      <p:sp>
        <p:nvSpPr>
          <p:cNvPr id="70676" name="Arc 17"/>
          <p:cNvSpPr>
            <a:spLocks/>
          </p:cNvSpPr>
          <p:nvPr/>
        </p:nvSpPr>
        <p:spPr bwMode="invGray">
          <a:xfrm>
            <a:off x="2124075" y="5157788"/>
            <a:ext cx="215900" cy="485775"/>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solidFill>
            <a:srgbClr val="0000FF"/>
          </a:solidFill>
          <a:ln w="63500">
            <a:solidFill>
              <a:srgbClr val="FFFF99"/>
            </a:solidFill>
            <a:round/>
            <a:headEnd/>
            <a:tailEnd/>
          </a:ln>
        </p:spPr>
        <p:txBody>
          <a:bodyPr/>
          <a:lstStyle/>
          <a:p>
            <a:endParaRPr lang="ja-JP" altLang="en-US">
              <a:solidFill>
                <a:srgbClr val="000000"/>
              </a:solidFill>
            </a:endParaRPr>
          </a:p>
        </p:txBody>
      </p:sp>
      <p:sp>
        <p:nvSpPr>
          <p:cNvPr id="70677" name="Freeform 19"/>
          <p:cNvSpPr>
            <a:spLocks/>
          </p:cNvSpPr>
          <p:nvPr/>
        </p:nvSpPr>
        <p:spPr bwMode="invGray">
          <a:xfrm>
            <a:off x="2006600" y="4859338"/>
            <a:ext cx="241300" cy="307975"/>
          </a:xfrm>
          <a:custGeom>
            <a:avLst/>
            <a:gdLst>
              <a:gd name="T0" fmla="*/ 2147483647 w 194"/>
              <a:gd name="T1" fmla="*/ 2147483647 h 220"/>
              <a:gd name="T2" fmla="*/ 2147483647 w 194"/>
              <a:gd name="T3" fmla="*/ 2147483647 h 220"/>
              <a:gd name="T4" fmla="*/ 2147483647 w 194"/>
              <a:gd name="T5" fmla="*/ 0 h 220"/>
              <a:gd name="T6" fmla="*/ 0 w 194"/>
              <a:gd name="T7" fmla="*/ 2147483647 h 220"/>
              <a:gd name="T8" fmla="*/ 2147483647 w 194"/>
              <a:gd name="T9" fmla="*/ 2147483647 h 220"/>
              <a:gd name="T10" fmla="*/ 0 60000 65536"/>
              <a:gd name="T11" fmla="*/ 0 60000 65536"/>
              <a:gd name="T12" fmla="*/ 0 60000 65536"/>
              <a:gd name="T13" fmla="*/ 0 60000 65536"/>
              <a:gd name="T14" fmla="*/ 0 60000 65536"/>
              <a:gd name="T15" fmla="*/ 0 w 194"/>
              <a:gd name="T16" fmla="*/ 0 h 220"/>
              <a:gd name="T17" fmla="*/ 194 w 194"/>
              <a:gd name="T18" fmla="*/ 220 h 220"/>
            </a:gdLst>
            <a:ahLst/>
            <a:cxnLst>
              <a:cxn ang="T10">
                <a:pos x="T0" y="T1"/>
              </a:cxn>
              <a:cxn ang="T11">
                <a:pos x="T2" y="T3"/>
              </a:cxn>
              <a:cxn ang="T12">
                <a:pos x="T4" y="T5"/>
              </a:cxn>
              <a:cxn ang="T13">
                <a:pos x="T6" y="T7"/>
              </a:cxn>
              <a:cxn ang="T14">
                <a:pos x="T8" y="T9"/>
              </a:cxn>
            </a:cxnLst>
            <a:rect l="T15" t="T16" r="T17" b="T18"/>
            <a:pathLst>
              <a:path w="194" h="220">
                <a:moveTo>
                  <a:pt x="97" y="220"/>
                </a:moveTo>
                <a:lnTo>
                  <a:pt x="194" y="220"/>
                </a:lnTo>
                <a:lnTo>
                  <a:pt x="97" y="0"/>
                </a:lnTo>
                <a:lnTo>
                  <a:pt x="0" y="220"/>
                </a:lnTo>
                <a:lnTo>
                  <a:pt x="97" y="22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56756" name="Rectangle 20"/>
          <p:cNvSpPr>
            <a:spLocks noChangeArrowheads="1"/>
          </p:cNvSpPr>
          <p:nvPr/>
        </p:nvSpPr>
        <p:spPr bwMode="invGray">
          <a:xfrm>
            <a:off x="3895725" y="2608263"/>
            <a:ext cx="720725" cy="862012"/>
          </a:xfrm>
          <a:prstGeom prst="rect">
            <a:avLst/>
          </a:prstGeom>
          <a:noFill/>
          <a:ln w="9525">
            <a:noFill/>
            <a:miter lim="800000"/>
            <a:headEnd/>
            <a:tailEnd/>
          </a:ln>
        </p:spPr>
        <p:txBody>
          <a:bodyPr wrap="none" lIns="0" tIns="0" rIns="0" bIns="0">
            <a:spAutoFit/>
          </a:bodyPr>
          <a:lstStyle/>
          <a:p>
            <a:pPr>
              <a:defRPr/>
            </a:pPr>
            <a:r>
              <a:rPr lang="ja-JP" altLang="en-US" sz="5600">
                <a:solidFill>
                  <a:srgbClr val="FFFF00"/>
                </a:solidFill>
                <a:effectLst>
                  <a:outerShdw blurRad="38100" dist="38100" dir="2700000" algn="tl">
                    <a:srgbClr val="000000"/>
                  </a:outerShdw>
                </a:effectLst>
                <a:latin typeface="ＭＳ Ｐゴシック" pitchFamily="50" charset="-128"/>
              </a:rPr>
              <a:t>血</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57" name="Rectangle 21"/>
          <p:cNvSpPr>
            <a:spLocks noChangeArrowheads="1"/>
          </p:cNvSpPr>
          <p:nvPr/>
        </p:nvSpPr>
        <p:spPr bwMode="invGray">
          <a:xfrm>
            <a:off x="4603750" y="2614613"/>
            <a:ext cx="720725" cy="862012"/>
          </a:xfrm>
          <a:prstGeom prst="rect">
            <a:avLst/>
          </a:prstGeom>
          <a:noFill/>
          <a:ln w="9525">
            <a:noFill/>
            <a:miter lim="800000"/>
            <a:headEnd/>
            <a:tailEnd/>
          </a:ln>
        </p:spPr>
        <p:txBody>
          <a:bodyPr wrap="none" lIns="0" tIns="0" rIns="0" bIns="0">
            <a:spAutoFit/>
          </a:bodyPr>
          <a:lstStyle/>
          <a:p>
            <a:pPr>
              <a:defRPr/>
            </a:pPr>
            <a:r>
              <a:rPr lang="ja-JP" altLang="en-US" sz="5600">
                <a:solidFill>
                  <a:srgbClr val="FFFF00"/>
                </a:solidFill>
                <a:effectLst>
                  <a:outerShdw blurRad="38100" dist="38100" dir="2700000" algn="tl">
                    <a:srgbClr val="000000"/>
                  </a:outerShdw>
                </a:effectLst>
                <a:latin typeface="ＭＳ Ｐゴシック" pitchFamily="50" charset="-128"/>
              </a:rPr>
              <a:t>糖</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0680" name="Freeform 22"/>
          <p:cNvSpPr>
            <a:spLocks/>
          </p:cNvSpPr>
          <p:nvPr/>
        </p:nvSpPr>
        <p:spPr bwMode="invGray">
          <a:xfrm>
            <a:off x="3997325" y="4872038"/>
            <a:ext cx="1139825" cy="890587"/>
          </a:xfrm>
          <a:custGeom>
            <a:avLst/>
            <a:gdLst>
              <a:gd name="T0" fmla="*/ 2147483647 w 913"/>
              <a:gd name="T1" fmla="*/ 2147483647 h 633"/>
              <a:gd name="T2" fmla="*/ 2147483647 w 913"/>
              <a:gd name="T3" fmla="*/ 2147483647 h 633"/>
              <a:gd name="T4" fmla="*/ 2147483647 w 913"/>
              <a:gd name="T5" fmla="*/ 2147483647 h 633"/>
              <a:gd name="T6" fmla="*/ 2147483647 w 913"/>
              <a:gd name="T7" fmla="*/ 2147483647 h 633"/>
              <a:gd name="T8" fmla="*/ 2147483647 w 913"/>
              <a:gd name="T9" fmla="*/ 2147483647 h 633"/>
              <a:gd name="T10" fmla="*/ 2147483647 w 913"/>
              <a:gd name="T11" fmla="*/ 2147483647 h 633"/>
              <a:gd name="T12" fmla="*/ 0 w 913"/>
              <a:gd name="T13" fmla="*/ 2147483647 h 633"/>
              <a:gd name="T14" fmla="*/ 0 w 913"/>
              <a:gd name="T15" fmla="*/ 2147483647 h 633"/>
              <a:gd name="T16" fmla="*/ 2147483647 w 913"/>
              <a:gd name="T17" fmla="*/ 2147483647 h 633"/>
              <a:gd name="T18" fmla="*/ 2147483647 w 913"/>
              <a:gd name="T19" fmla="*/ 2147483647 h 633"/>
              <a:gd name="T20" fmla="*/ 2147483647 w 913"/>
              <a:gd name="T21" fmla="*/ 2147483647 h 633"/>
              <a:gd name="T22" fmla="*/ 2147483647 w 913"/>
              <a:gd name="T23" fmla="*/ 2147483647 h 633"/>
              <a:gd name="T24" fmla="*/ 2147483647 w 913"/>
              <a:gd name="T25" fmla="*/ 2147483647 h 633"/>
              <a:gd name="T26" fmla="*/ 2147483647 w 913"/>
              <a:gd name="T27" fmla="*/ 2147483647 h 633"/>
              <a:gd name="T28" fmla="*/ 2147483647 w 913"/>
              <a:gd name="T29" fmla="*/ 2147483647 h 633"/>
              <a:gd name="T30" fmla="*/ 2147483647 w 913"/>
              <a:gd name="T31" fmla="*/ 2147483647 h 633"/>
              <a:gd name="T32" fmla="*/ 2147483647 w 913"/>
              <a:gd name="T33" fmla="*/ 2147483647 h 633"/>
              <a:gd name="T34" fmla="*/ 2147483647 w 913"/>
              <a:gd name="T35" fmla="*/ 2147483647 h 633"/>
              <a:gd name="T36" fmla="*/ 2147483647 w 913"/>
              <a:gd name="T37" fmla="*/ 2147483647 h 633"/>
              <a:gd name="T38" fmla="*/ 2147483647 w 913"/>
              <a:gd name="T39" fmla="*/ 0 h 633"/>
              <a:gd name="T40" fmla="*/ 2147483647 w 913"/>
              <a:gd name="T41" fmla="*/ 2147483647 h 633"/>
              <a:gd name="T42" fmla="*/ 2147483647 w 913"/>
              <a:gd name="T43" fmla="*/ 2147483647 h 633"/>
              <a:gd name="T44" fmla="*/ 2147483647 w 913"/>
              <a:gd name="T45" fmla="*/ 2147483647 h 633"/>
              <a:gd name="T46" fmla="*/ 2147483647 w 913"/>
              <a:gd name="T47" fmla="*/ 2147483647 h 633"/>
              <a:gd name="T48" fmla="*/ 2147483647 w 913"/>
              <a:gd name="T49" fmla="*/ 2147483647 h 633"/>
              <a:gd name="T50" fmla="*/ 2147483647 w 913"/>
              <a:gd name="T51" fmla="*/ 2147483647 h 633"/>
              <a:gd name="T52" fmla="*/ 2147483647 w 913"/>
              <a:gd name="T53" fmla="*/ 2147483647 h 633"/>
              <a:gd name="T54" fmla="*/ 2147483647 w 913"/>
              <a:gd name="T55" fmla="*/ 2147483647 h 633"/>
              <a:gd name="T56" fmla="*/ 2147483647 w 913"/>
              <a:gd name="T57" fmla="*/ 2147483647 h 633"/>
              <a:gd name="T58" fmla="*/ 2147483647 w 913"/>
              <a:gd name="T59" fmla="*/ 2147483647 h 633"/>
              <a:gd name="T60" fmla="*/ 2147483647 w 913"/>
              <a:gd name="T61" fmla="*/ 2147483647 h 633"/>
              <a:gd name="T62" fmla="*/ 2147483647 w 913"/>
              <a:gd name="T63" fmla="*/ 2147483647 h 633"/>
              <a:gd name="T64" fmla="*/ 2147483647 w 913"/>
              <a:gd name="T65" fmla="*/ 2147483647 h 633"/>
              <a:gd name="T66" fmla="*/ 2147483647 w 913"/>
              <a:gd name="T67" fmla="*/ 2147483647 h 633"/>
              <a:gd name="T68" fmla="*/ 2147483647 w 913"/>
              <a:gd name="T69" fmla="*/ 2147483647 h 633"/>
              <a:gd name="T70" fmla="*/ 2147483647 w 913"/>
              <a:gd name="T71" fmla="*/ 2147483647 h 633"/>
              <a:gd name="T72" fmla="*/ 2147483647 w 913"/>
              <a:gd name="T73" fmla="*/ 2147483647 h 633"/>
              <a:gd name="T74" fmla="*/ 2147483647 w 913"/>
              <a:gd name="T75" fmla="*/ 2147483647 h 633"/>
              <a:gd name="T76" fmla="*/ 2147483647 w 913"/>
              <a:gd name="T77" fmla="*/ 2147483647 h 633"/>
              <a:gd name="T78" fmla="*/ 2147483647 w 913"/>
              <a:gd name="T79" fmla="*/ 2147483647 h 633"/>
              <a:gd name="T80" fmla="*/ 2147483647 w 913"/>
              <a:gd name="T81" fmla="*/ 2147483647 h 633"/>
              <a:gd name="T82" fmla="*/ 2147483647 w 913"/>
              <a:gd name="T83" fmla="*/ 2147483647 h 633"/>
              <a:gd name="T84" fmla="*/ 2147483647 w 913"/>
              <a:gd name="T85" fmla="*/ 2147483647 h 633"/>
              <a:gd name="T86" fmla="*/ 2147483647 w 913"/>
              <a:gd name="T87" fmla="*/ 2147483647 h 633"/>
              <a:gd name="T88" fmla="*/ 2147483647 w 913"/>
              <a:gd name="T89" fmla="*/ 2147483647 h 633"/>
              <a:gd name="T90" fmla="*/ 2147483647 w 913"/>
              <a:gd name="T91" fmla="*/ 2147483647 h 633"/>
              <a:gd name="T92" fmla="*/ 2147483647 w 913"/>
              <a:gd name="T93" fmla="*/ 2147483647 h 633"/>
              <a:gd name="T94" fmla="*/ 2147483647 w 913"/>
              <a:gd name="T95" fmla="*/ 2147483647 h 633"/>
              <a:gd name="T96" fmla="*/ 2147483647 w 913"/>
              <a:gd name="T97" fmla="*/ 2147483647 h 633"/>
              <a:gd name="T98" fmla="*/ 2147483647 w 913"/>
              <a:gd name="T99" fmla="*/ 2147483647 h 633"/>
              <a:gd name="T100" fmla="*/ 2147483647 w 913"/>
              <a:gd name="T101" fmla="*/ 2147483647 h 633"/>
              <a:gd name="T102" fmla="*/ 2147483647 w 913"/>
              <a:gd name="T103" fmla="*/ 2147483647 h 633"/>
              <a:gd name="T104" fmla="*/ 2147483647 w 913"/>
              <a:gd name="T105" fmla="*/ 2147483647 h 633"/>
              <a:gd name="T106" fmla="*/ 2147483647 w 913"/>
              <a:gd name="T107" fmla="*/ 2147483647 h 633"/>
              <a:gd name="T108" fmla="*/ 2147483647 w 913"/>
              <a:gd name="T109" fmla="*/ 2147483647 h 633"/>
              <a:gd name="T110" fmla="*/ 2147483647 w 913"/>
              <a:gd name="T111" fmla="*/ 2147483647 h 633"/>
              <a:gd name="T112" fmla="*/ 2147483647 w 913"/>
              <a:gd name="T113" fmla="*/ 2147483647 h 6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3"/>
              <a:gd name="T172" fmla="*/ 0 h 633"/>
              <a:gd name="T173" fmla="*/ 913 w 913"/>
              <a:gd name="T174" fmla="*/ 633 h 6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3" h="633">
                <a:moveTo>
                  <a:pt x="353" y="513"/>
                </a:moveTo>
                <a:lnTo>
                  <a:pt x="345" y="513"/>
                </a:lnTo>
                <a:lnTo>
                  <a:pt x="336" y="513"/>
                </a:lnTo>
                <a:lnTo>
                  <a:pt x="329" y="513"/>
                </a:lnTo>
                <a:lnTo>
                  <a:pt x="321" y="513"/>
                </a:lnTo>
                <a:lnTo>
                  <a:pt x="312" y="513"/>
                </a:lnTo>
                <a:lnTo>
                  <a:pt x="305" y="520"/>
                </a:lnTo>
                <a:lnTo>
                  <a:pt x="288" y="520"/>
                </a:lnTo>
                <a:lnTo>
                  <a:pt x="288" y="528"/>
                </a:lnTo>
                <a:lnTo>
                  <a:pt x="281" y="537"/>
                </a:lnTo>
                <a:lnTo>
                  <a:pt x="273" y="544"/>
                </a:lnTo>
                <a:lnTo>
                  <a:pt x="264" y="544"/>
                </a:lnTo>
                <a:lnTo>
                  <a:pt x="257" y="561"/>
                </a:lnTo>
                <a:lnTo>
                  <a:pt x="249" y="561"/>
                </a:lnTo>
                <a:lnTo>
                  <a:pt x="249" y="568"/>
                </a:lnTo>
                <a:lnTo>
                  <a:pt x="233" y="576"/>
                </a:lnTo>
                <a:lnTo>
                  <a:pt x="233" y="585"/>
                </a:lnTo>
                <a:lnTo>
                  <a:pt x="216" y="585"/>
                </a:lnTo>
                <a:lnTo>
                  <a:pt x="209" y="585"/>
                </a:lnTo>
                <a:lnTo>
                  <a:pt x="200" y="585"/>
                </a:lnTo>
                <a:lnTo>
                  <a:pt x="200" y="592"/>
                </a:lnTo>
                <a:lnTo>
                  <a:pt x="192" y="592"/>
                </a:lnTo>
                <a:lnTo>
                  <a:pt x="185" y="592"/>
                </a:lnTo>
                <a:lnTo>
                  <a:pt x="176" y="592"/>
                </a:lnTo>
                <a:lnTo>
                  <a:pt x="168" y="592"/>
                </a:lnTo>
                <a:lnTo>
                  <a:pt x="168" y="585"/>
                </a:lnTo>
                <a:lnTo>
                  <a:pt x="161" y="585"/>
                </a:lnTo>
                <a:lnTo>
                  <a:pt x="152" y="585"/>
                </a:lnTo>
                <a:lnTo>
                  <a:pt x="144" y="585"/>
                </a:lnTo>
                <a:lnTo>
                  <a:pt x="137" y="585"/>
                </a:lnTo>
                <a:lnTo>
                  <a:pt x="128" y="585"/>
                </a:lnTo>
                <a:lnTo>
                  <a:pt x="120" y="585"/>
                </a:lnTo>
                <a:lnTo>
                  <a:pt x="104" y="576"/>
                </a:lnTo>
                <a:lnTo>
                  <a:pt x="104" y="568"/>
                </a:lnTo>
                <a:lnTo>
                  <a:pt x="96" y="568"/>
                </a:lnTo>
                <a:lnTo>
                  <a:pt x="89" y="568"/>
                </a:lnTo>
                <a:lnTo>
                  <a:pt x="80" y="561"/>
                </a:lnTo>
                <a:lnTo>
                  <a:pt x="72" y="561"/>
                </a:lnTo>
                <a:lnTo>
                  <a:pt x="65" y="561"/>
                </a:lnTo>
                <a:lnTo>
                  <a:pt x="65" y="552"/>
                </a:lnTo>
                <a:lnTo>
                  <a:pt x="56" y="552"/>
                </a:lnTo>
                <a:lnTo>
                  <a:pt x="56" y="544"/>
                </a:lnTo>
                <a:lnTo>
                  <a:pt x="48" y="544"/>
                </a:lnTo>
                <a:lnTo>
                  <a:pt x="41" y="537"/>
                </a:lnTo>
                <a:lnTo>
                  <a:pt x="32" y="537"/>
                </a:lnTo>
                <a:lnTo>
                  <a:pt x="32" y="528"/>
                </a:lnTo>
                <a:lnTo>
                  <a:pt x="32" y="520"/>
                </a:lnTo>
                <a:lnTo>
                  <a:pt x="24" y="520"/>
                </a:lnTo>
                <a:lnTo>
                  <a:pt x="17" y="513"/>
                </a:lnTo>
                <a:lnTo>
                  <a:pt x="17" y="504"/>
                </a:lnTo>
                <a:lnTo>
                  <a:pt x="17" y="496"/>
                </a:lnTo>
                <a:lnTo>
                  <a:pt x="17" y="480"/>
                </a:lnTo>
                <a:lnTo>
                  <a:pt x="17" y="472"/>
                </a:lnTo>
                <a:lnTo>
                  <a:pt x="8" y="472"/>
                </a:lnTo>
                <a:lnTo>
                  <a:pt x="0" y="465"/>
                </a:lnTo>
                <a:lnTo>
                  <a:pt x="0" y="456"/>
                </a:lnTo>
                <a:lnTo>
                  <a:pt x="0" y="448"/>
                </a:lnTo>
                <a:lnTo>
                  <a:pt x="0" y="441"/>
                </a:lnTo>
                <a:lnTo>
                  <a:pt x="0" y="432"/>
                </a:lnTo>
                <a:lnTo>
                  <a:pt x="0" y="424"/>
                </a:lnTo>
                <a:lnTo>
                  <a:pt x="0" y="417"/>
                </a:lnTo>
                <a:lnTo>
                  <a:pt x="0" y="408"/>
                </a:lnTo>
                <a:lnTo>
                  <a:pt x="0" y="393"/>
                </a:lnTo>
                <a:lnTo>
                  <a:pt x="0" y="384"/>
                </a:lnTo>
                <a:lnTo>
                  <a:pt x="0" y="376"/>
                </a:lnTo>
                <a:lnTo>
                  <a:pt x="0" y="368"/>
                </a:lnTo>
                <a:lnTo>
                  <a:pt x="0" y="360"/>
                </a:lnTo>
                <a:lnTo>
                  <a:pt x="0" y="352"/>
                </a:lnTo>
                <a:lnTo>
                  <a:pt x="0" y="344"/>
                </a:lnTo>
                <a:lnTo>
                  <a:pt x="0" y="336"/>
                </a:lnTo>
                <a:lnTo>
                  <a:pt x="0" y="328"/>
                </a:lnTo>
                <a:lnTo>
                  <a:pt x="8" y="320"/>
                </a:lnTo>
                <a:lnTo>
                  <a:pt x="8" y="312"/>
                </a:lnTo>
                <a:lnTo>
                  <a:pt x="17" y="312"/>
                </a:lnTo>
                <a:lnTo>
                  <a:pt x="17" y="304"/>
                </a:lnTo>
                <a:lnTo>
                  <a:pt x="17" y="296"/>
                </a:lnTo>
                <a:lnTo>
                  <a:pt x="17" y="288"/>
                </a:lnTo>
                <a:lnTo>
                  <a:pt x="17" y="280"/>
                </a:lnTo>
                <a:lnTo>
                  <a:pt x="17" y="272"/>
                </a:lnTo>
                <a:lnTo>
                  <a:pt x="17" y="264"/>
                </a:lnTo>
                <a:lnTo>
                  <a:pt x="17" y="256"/>
                </a:lnTo>
                <a:lnTo>
                  <a:pt x="17" y="248"/>
                </a:lnTo>
                <a:lnTo>
                  <a:pt x="24" y="248"/>
                </a:lnTo>
                <a:lnTo>
                  <a:pt x="24" y="240"/>
                </a:lnTo>
                <a:lnTo>
                  <a:pt x="32" y="240"/>
                </a:lnTo>
                <a:lnTo>
                  <a:pt x="32" y="232"/>
                </a:lnTo>
                <a:lnTo>
                  <a:pt x="41" y="224"/>
                </a:lnTo>
                <a:lnTo>
                  <a:pt x="41" y="216"/>
                </a:lnTo>
                <a:lnTo>
                  <a:pt x="48" y="216"/>
                </a:lnTo>
                <a:lnTo>
                  <a:pt x="48" y="208"/>
                </a:lnTo>
                <a:lnTo>
                  <a:pt x="56" y="208"/>
                </a:lnTo>
                <a:lnTo>
                  <a:pt x="56" y="200"/>
                </a:lnTo>
                <a:lnTo>
                  <a:pt x="65" y="192"/>
                </a:lnTo>
                <a:lnTo>
                  <a:pt x="65" y="184"/>
                </a:lnTo>
                <a:lnTo>
                  <a:pt x="80" y="184"/>
                </a:lnTo>
                <a:lnTo>
                  <a:pt x="80" y="176"/>
                </a:lnTo>
                <a:lnTo>
                  <a:pt x="80" y="168"/>
                </a:lnTo>
                <a:lnTo>
                  <a:pt x="80" y="160"/>
                </a:lnTo>
                <a:lnTo>
                  <a:pt x="96" y="160"/>
                </a:lnTo>
                <a:lnTo>
                  <a:pt x="104" y="152"/>
                </a:lnTo>
                <a:lnTo>
                  <a:pt x="104" y="144"/>
                </a:lnTo>
                <a:lnTo>
                  <a:pt x="113" y="144"/>
                </a:lnTo>
                <a:lnTo>
                  <a:pt x="120" y="144"/>
                </a:lnTo>
                <a:lnTo>
                  <a:pt x="128" y="136"/>
                </a:lnTo>
                <a:lnTo>
                  <a:pt x="120" y="136"/>
                </a:lnTo>
                <a:lnTo>
                  <a:pt x="128" y="136"/>
                </a:lnTo>
                <a:lnTo>
                  <a:pt x="137" y="128"/>
                </a:lnTo>
                <a:lnTo>
                  <a:pt x="137" y="120"/>
                </a:lnTo>
                <a:lnTo>
                  <a:pt x="144" y="112"/>
                </a:lnTo>
                <a:lnTo>
                  <a:pt x="152" y="104"/>
                </a:lnTo>
                <a:lnTo>
                  <a:pt x="161" y="104"/>
                </a:lnTo>
                <a:lnTo>
                  <a:pt x="161" y="96"/>
                </a:lnTo>
                <a:lnTo>
                  <a:pt x="168" y="96"/>
                </a:lnTo>
                <a:lnTo>
                  <a:pt x="176" y="96"/>
                </a:lnTo>
                <a:lnTo>
                  <a:pt x="185" y="88"/>
                </a:lnTo>
                <a:lnTo>
                  <a:pt x="192" y="80"/>
                </a:lnTo>
                <a:lnTo>
                  <a:pt x="192" y="72"/>
                </a:lnTo>
                <a:lnTo>
                  <a:pt x="200" y="72"/>
                </a:lnTo>
                <a:lnTo>
                  <a:pt x="209" y="72"/>
                </a:lnTo>
                <a:lnTo>
                  <a:pt x="224" y="63"/>
                </a:lnTo>
                <a:lnTo>
                  <a:pt x="233" y="63"/>
                </a:lnTo>
                <a:lnTo>
                  <a:pt x="249" y="63"/>
                </a:lnTo>
                <a:lnTo>
                  <a:pt x="257" y="63"/>
                </a:lnTo>
                <a:lnTo>
                  <a:pt x="273" y="63"/>
                </a:lnTo>
                <a:lnTo>
                  <a:pt x="281" y="63"/>
                </a:lnTo>
                <a:lnTo>
                  <a:pt x="281" y="56"/>
                </a:lnTo>
                <a:lnTo>
                  <a:pt x="288" y="56"/>
                </a:lnTo>
                <a:lnTo>
                  <a:pt x="305" y="56"/>
                </a:lnTo>
                <a:lnTo>
                  <a:pt x="312" y="56"/>
                </a:lnTo>
                <a:lnTo>
                  <a:pt x="321" y="56"/>
                </a:lnTo>
                <a:lnTo>
                  <a:pt x="321" y="48"/>
                </a:lnTo>
                <a:lnTo>
                  <a:pt x="321" y="39"/>
                </a:lnTo>
                <a:lnTo>
                  <a:pt x="336" y="39"/>
                </a:lnTo>
                <a:lnTo>
                  <a:pt x="345" y="39"/>
                </a:lnTo>
                <a:lnTo>
                  <a:pt x="353" y="32"/>
                </a:lnTo>
                <a:lnTo>
                  <a:pt x="369" y="32"/>
                </a:lnTo>
                <a:lnTo>
                  <a:pt x="377" y="32"/>
                </a:lnTo>
                <a:lnTo>
                  <a:pt x="384" y="24"/>
                </a:lnTo>
                <a:lnTo>
                  <a:pt x="401" y="24"/>
                </a:lnTo>
                <a:lnTo>
                  <a:pt x="408" y="24"/>
                </a:lnTo>
                <a:lnTo>
                  <a:pt x="417" y="24"/>
                </a:lnTo>
                <a:lnTo>
                  <a:pt x="425" y="24"/>
                </a:lnTo>
                <a:lnTo>
                  <a:pt x="432" y="24"/>
                </a:lnTo>
                <a:lnTo>
                  <a:pt x="441" y="24"/>
                </a:lnTo>
                <a:lnTo>
                  <a:pt x="456" y="24"/>
                </a:lnTo>
                <a:lnTo>
                  <a:pt x="473" y="24"/>
                </a:lnTo>
                <a:lnTo>
                  <a:pt x="480" y="24"/>
                </a:lnTo>
                <a:lnTo>
                  <a:pt x="497" y="15"/>
                </a:lnTo>
                <a:lnTo>
                  <a:pt x="504" y="15"/>
                </a:lnTo>
                <a:lnTo>
                  <a:pt x="513" y="15"/>
                </a:lnTo>
                <a:lnTo>
                  <a:pt x="521" y="15"/>
                </a:lnTo>
                <a:lnTo>
                  <a:pt x="521" y="8"/>
                </a:lnTo>
                <a:lnTo>
                  <a:pt x="528" y="8"/>
                </a:lnTo>
                <a:lnTo>
                  <a:pt x="537" y="0"/>
                </a:lnTo>
                <a:lnTo>
                  <a:pt x="545" y="0"/>
                </a:lnTo>
                <a:lnTo>
                  <a:pt x="553" y="0"/>
                </a:lnTo>
                <a:lnTo>
                  <a:pt x="561" y="0"/>
                </a:lnTo>
                <a:lnTo>
                  <a:pt x="569" y="8"/>
                </a:lnTo>
                <a:lnTo>
                  <a:pt x="577" y="15"/>
                </a:lnTo>
                <a:lnTo>
                  <a:pt x="593" y="15"/>
                </a:lnTo>
                <a:lnTo>
                  <a:pt x="601" y="15"/>
                </a:lnTo>
                <a:lnTo>
                  <a:pt x="609" y="15"/>
                </a:lnTo>
                <a:lnTo>
                  <a:pt x="609" y="24"/>
                </a:lnTo>
                <a:lnTo>
                  <a:pt x="617" y="24"/>
                </a:lnTo>
                <a:lnTo>
                  <a:pt x="625" y="24"/>
                </a:lnTo>
                <a:lnTo>
                  <a:pt x="633" y="24"/>
                </a:lnTo>
                <a:lnTo>
                  <a:pt x="641" y="24"/>
                </a:lnTo>
                <a:lnTo>
                  <a:pt x="649" y="24"/>
                </a:lnTo>
                <a:lnTo>
                  <a:pt x="657" y="24"/>
                </a:lnTo>
                <a:lnTo>
                  <a:pt x="665" y="32"/>
                </a:lnTo>
                <a:lnTo>
                  <a:pt x="673" y="32"/>
                </a:lnTo>
                <a:lnTo>
                  <a:pt x="673" y="39"/>
                </a:lnTo>
                <a:lnTo>
                  <a:pt x="681" y="39"/>
                </a:lnTo>
                <a:lnTo>
                  <a:pt x="681" y="48"/>
                </a:lnTo>
                <a:lnTo>
                  <a:pt x="689" y="48"/>
                </a:lnTo>
                <a:lnTo>
                  <a:pt x="689" y="56"/>
                </a:lnTo>
                <a:lnTo>
                  <a:pt x="697" y="56"/>
                </a:lnTo>
                <a:lnTo>
                  <a:pt x="697" y="63"/>
                </a:lnTo>
                <a:lnTo>
                  <a:pt x="705" y="63"/>
                </a:lnTo>
                <a:lnTo>
                  <a:pt x="713" y="63"/>
                </a:lnTo>
                <a:lnTo>
                  <a:pt x="713" y="72"/>
                </a:lnTo>
                <a:lnTo>
                  <a:pt x="729" y="72"/>
                </a:lnTo>
                <a:lnTo>
                  <a:pt x="729" y="80"/>
                </a:lnTo>
                <a:lnTo>
                  <a:pt x="729" y="88"/>
                </a:lnTo>
                <a:lnTo>
                  <a:pt x="745" y="88"/>
                </a:lnTo>
                <a:lnTo>
                  <a:pt x="745" y="96"/>
                </a:lnTo>
                <a:lnTo>
                  <a:pt x="753" y="104"/>
                </a:lnTo>
                <a:lnTo>
                  <a:pt x="761" y="104"/>
                </a:lnTo>
                <a:lnTo>
                  <a:pt x="769" y="104"/>
                </a:lnTo>
                <a:lnTo>
                  <a:pt x="777" y="104"/>
                </a:lnTo>
                <a:lnTo>
                  <a:pt x="777" y="112"/>
                </a:lnTo>
                <a:lnTo>
                  <a:pt x="777" y="120"/>
                </a:lnTo>
                <a:lnTo>
                  <a:pt x="785" y="120"/>
                </a:lnTo>
                <a:lnTo>
                  <a:pt x="801" y="128"/>
                </a:lnTo>
                <a:lnTo>
                  <a:pt x="801" y="136"/>
                </a:lnTo>
                <a:lnTo>
                  <a:pt x="809" y="136"/>
                </a:lnTo>
                <a:lnTo>
                  <a:pt x="809" y="144"/>
                </a:lnTo>
                <a:lnTo>
                  <a:pt x="817" y="144"/>
                </a:lnTo>
                <a:lnTo>
                  <a:pt x="817" y="160"/>
                </a:lnTo>
                <a:lnTo>
                  <a:pt x="817" y="168"/>
                </a:lnTo>
                <a:lnTo>
                  <a:pt x="825" y="168"/>
                </a:lnTo>
                <a:lnTo>
                  <a:pt x="833" y="184"/>
                </a:lnTo>
                <a:lnTo>
                  <a:pt x="841" y="184"/>
                </a:lnTo>
                <a:lnTo>
                  <a:pt x="841" y="192"/>
                </a:lnTo>
                <a:lnTo>
                  <a:pt x="841" y="200"/>
                </a:lnTo>
                <a:lnTo>
                  <a:pt x="841" y="208"/>
                </a:lnTo>
                <a:lnTo>
                  <a:pt x="849" y="208"/>
                </a:lnTo>
                <a:lnTo>
                  <a:pt x="857" y="216"/>
                </a:lnTo>
                <a:lnTo>
                  <a:pt x="857" y="224"/>
                </a:lnTo>
                <a:lnTo>
                  <a:pt x="865" y="224"/>
                </a:lnTo>
                <a:lnTo>
                  <a:pt x="865" y="232"/>
                </a:lnTo>
                <a:lnTo>
                  <a:pt x="865" y="248"/>
                </a:lnTo>
                <a:lnTo>
                  <a:pt x="873" y="248"/>
                </a:lnTo>
                <a:lnTo>
                  <a:pt x="873" y="256"/>
                </a:lnTo>
                <a:lnTo>
                  <a:pt x="873" y="264"/>
                </a:lnTo>
                <a:lnTo>
                  <a:pt x="882" y="264"/>
                </a:lnTo>
                <a:lnTo>
                  <a:pt x="882" y="272"/>
                </a:lnTo>
                <a:lnTo>
                  <a:pt x="889" y="272"/>
                </a:lnTo>
                <a:lnTo>
                  <a:pt x="889" y="280"/>
                </a:lnTo>
                <a:lnTo>
                  <a:pt x="889" y="288"/>
                </a:lnTo>
                <a:lnTo>
                  <a:pt x="897" y="288"/>
                </a:lnTo>
                <a:lnTo>
                  <a:pt x="897" y="304"/>
                </a:lnTo>
                <a:lnTo>
                  <a:pt x="897" y="312"/>
                </a:lnTo>
                <a:lnTo>
                  <a:pt x="897" y="320"/>
                </a:lnTo>
                <a:lnTo>
                  <a:pt x="906" y="320"/>
                </a:lnTo>
                <a:lnTo>
                  <a:pt x="906" y="328"/>
                </a:lnTo>
                <a:lnTo>
                  <a:pt x="906" y="336"/>
                </a:lnTo>
                <a:lnTo>
                  <a:pt x="906" y="344"/>
                </a:lnTo>
                <a:lnTo>
                  <a:pt x="906" y="352"/>
                </a:lnTo>
                <a:lnTo>
                  <a:pt x="906" y="360"/>
                </a:lnTo>
                <a:lnTo>
                  <a:pt x="913" y="360"/>
                </a:lnTo>
                <a:lnTo>
                  <a:pt x="913" y="368"/>
                </a:lnTo>
                <a:lnTo>
                  <a:pt x="913" y="376"/>
                </a:lnTo>
                <a:lnTo>
                  <a:pt x="913" y="384"/>
                </a:lnTo>
                <a:lnTo>
                  <a:pt x="906" y="384"/>
                </a:lnTo>
                <a:lnTo>
                  <a:pt x="906" y="393"/>
                </a:lnTo>
                <a:lnTo>
                  <a:pt x="906" y="400"/>
                </a:lnTo>
                <a:lnTo>
                  <a:pt x="906" y="408"/>
                </a:lnTo>
                <a:lnTo>
                  <a:pt x="906" y="424"/>
                </a:lnTo>
                <a:lnTo>
                  <a:pt x="906" y="432"/>
                </a:lnTo>
                <a:lnTo>
                  <a:pt x="897" y="432"/>
                </a:lnTo>
                <a:lnTo>
                  <a:pt x="897" y="448"/>
                </a:lnTo>
                <a:lnTo>
                  <a:pt x="897" y="465"/>
                </a:lnTo>
                <a:lnTo>
                  <a:pt x="882" y="472"/>
                </a:lnTo>
                <a:lnTo>
                  <a:pt x="873" y="472"/>
                </a:lnTo>
                <a:lnTo>
                  <a:pt x="865" y="472"/>
                </a:lnTo>
                <a:lnTo>
                  <a:pt x="857" y="472"/>
                </a:lnTo>
                <a:lnTo>
                  <a:pt x="849" y="472"/>
                </a:lnTo>
                <a:lnTo>
                  <a:pt x="841" y="472"/>
                </a:lnTo>
                <a:lnTo>
                  <a:pt x="825" y="465"/>
                </a:lnTo>
                <a:lnTo>
                  <a:pt x="817" y="465"/>
                </a:lnTo>
                <a:lnTo>
                  <a:pt x="809" y="465"/>
                </a:lnTo>
                <a:lnTo>
                  <a:pt x="809" y="456"/>
                </a:lnTo>
                <a:lnTo>
                  <a:pt x="801" y="456"/>
                </a:lnTo>
                <a:lnTo>
                  <a:pt x="793" y="448"/>
                </a:lnTo>
                <a:lnTo>
                  <a:pt x="793" y="441"/>
                </a:lnTo>
                <a:lnTo>
                  <a:pt x="785" y="432"/>
                </a:lnTo>
                <a:lnTo>
                  <a:pt x="777" y="432"/>
                </a:lnTo>
                <a:lnTo>
                  <a:pt x="777" y="424"/>
                </a:lnTo>
                <a:lnTo>
                  <a:pt x="777" y="417"/>
                </a:lnTo>
                <a:lnTo>
                  <a:pt x="769" y="408"/>
                </a:lnTo>
                <a:lnTo>
                  <a:pt x="761" y="408"/>
                </a:lnTo>
                <a:lnTo>
                  <a:pt x="761" y="400"/>
                </a:lnTo>
                <a:lnTo>
                  <a:pt x="753" y="400"/>
                </a:lnTo>
                <a:lnTo>
                  <a:pt x="753" y="393"/>
                </a:lnTo>
                <a:lnTo>
                  <a:pt x="745" y="393"/>
                </a:lnTo>
                <a:lnTo>
                  <a:pt x="737" y="393"/>
                </a:lnTo>
                <a:lnTo>
                  <a:pt x="737" y="384"/>
                </a:lnTo>
                <a:lnTo>
                  <a:pt x="729" y="384"/>
                </a:lnTo>
                <a:lnTo>
                  <a:pt x="721" y="384"/>
                </a:lnTo>
                <a:lnTo>
                  <a:pt x="721" y="376"/>
                </a:lnTo>
                <a:lnTo>
                  <a:pt x="713" y="376"/>
                </a:lnTo>
                <a:lnTo>
                  <a:pt x="705" y="376"/>
                </a:lnTo>
                <a:lnTo>
                  <a:pt x="705" y="368"/>
                </a:lnTo>
                <a:lnTo>
                  <a:pt x="697" y="368"/>
                </a:lnTo>
                <a:lnTo>
                  <a:pt x="689" y="360"/>
                </a:lnTo>
                <a:lnTo>
                  <a:pt x="689" y="368"/>
                </a:lnTo>
                <a:lnTo>
                  <a:pt x="689" y="376"/>
                </a:lnTo>
                <a:lnTo>
                  <a:pt x="681" y="376"/>
                </a:lnTo>
                <a:lnTo>
                  <a:pt x="673" y="376"/>
                </a:lnTo>
                <a:lnTo>
                  <a:pt x="665" y="376"/>
                </a:lnTo>
                <a:lnTo>
                  <a:pt x="665" y="384"/>
                </a:lnTo>
                <a:lnTo>
                  <a:pt x="657" y="384"/>
                </a:lnTo>
                <a:lnTo>
                  <a:pt x="649" y="384"/>
                </a:lnTo>
                <a:lnTo>
                  <a:pt x="649" y="393"/>
                </a:lnTo>
                <a:lnTo>
                  <a:pt x="641" y="393"/>
                </a:lnTo>
                <a:lnTo>
                  <a:pt x="633" y="393"/>
                </a:lnTo>
                <a:lnTo>
                  <a:pt x="641" y="393"/>
                </a:lnTo>
                <a:lnTo>
                  <a:pt x="649" y="393"/>
                </a:lnTo>
                <a:lnTo>
                  <a:pt x="657" y="393"/>
                </a:lnTo>
                <a:lnTo>
                  <a:pt x="665" y="384"/>
                </a:lnTo>
                <a:lnTo>
                  <a:pt x="673" y="384"/>
                </a:lnTo>
                <a:lnTo>
                  <a:pt x="681" y="384"/>
                </a:lnTo>
                <a:lnTo>
                  <a:pt x="689" y="384"/>
                </a:lnTo>
                <a:lnTo>
                  <a:pt x="697" y="384"/>
                </a:lnTo>
                <a:lnTo>
                  <a:pt x="697" y="393"/>
                </a:lnTo>
                <a:lnTo>
                  <a:pt x="705" y="393"/>
                </a:lnTo>
                <a:lnTo>
                  <a:pt x="713" y="393"/>
                </a:lnTo>
                <a:lnTo>
                  <a:pt x="721" y="393"/>
                </a:lnTo>
                <a:lnTo>
                  <a:pt x="729" y="400"/>
                </a:lnTo>
                <a:lnTo>
                  <a:pt x="737" y="400"/>
                </a:lnTo>
                <a:lnTo>
                  <a:pt x="737" y="408"/>
                </a:lnTo>
                <a:lnTo>
                  <a:pt x="745" y="408"/>
                </a:lnTo>
                <a:lnTo>
                  <a:pt x="745" y="417"/>
                </a:lnTo>
                <a:lnTo>
                  <a:pt x="761" y="424"/>
                </a:lnTo>
                <a:lnTo>
                  <a:pt x="769" y="424"/>
                </a:lnTo>
                <a:lnTo>
                  <a:pt x="769" y="432"/>
                </a:lnTo>
                <a:lnTo>
                  <a:pt x="777" y="432"/>
                </a:lnTo>
                <a:lnTo>
                  <a:pt x="785" y="432"/>
                </a:lnTo>
                <a:lnTo>
                  <a:pt x="785" y="441"/>
                </a:lnTo>
                <a:lnTo>
                  <a:pt x="793" y="441"/>
                </a:lnTo>
                <a:lnTo>
                  <a:pt x="793" y="448"/>
                </a:lnTo>
                <a:lnTo>
                  <a:pt x="801" y="448"/>
                </a:lnTo>
                <a:lnTo>
                  <a:pt x="801" y="456"/>
                </a:lnTo>
                <a:lnTo>
                  <a:pt x="809" y="456"/>
                </a:lnTo>
                <a:lnTo>
                  <a:pt x="809" y="465"/>
                </a:lnTo>
                <a:lnTo>
                  <a:pt x="817" y="465"/>
                </a:lnTo>
                <a:lnTo>
                  <a:pt x="817" y="472"/>
                </a:lnTo>
                <a:lnTo>
                  <a:pt x="817" y="480"/>
                </a:lnTo>
                <a:lnTo>
                  <a:pt x="817" y="489"/>
                </a:lnTo>
                <a:lnTo>
                  <a:pt x="817" y="496"/>
                </a:lnTo>
                <a:lnTo>
                  <a:pt x="809" y="504"/>
                </a:lnTo>
                <a:lnTo>
                  <a:pt x="809" y="520"/>
                </a:lnTo>
                <a:lnTo>
                  <a:pt x="801" y="520"/>
                </a:lnTo>
                <a:lnTo>
                  <a:pt x="801" y="528"/>
                </a:lnTo>
                <a:lnTo>
                  <a:pt x="793" y="537"/>
                </a:lnTo>
                <a:lnTo>
                  <a:pt x="793" y="544"/>
                </a:lnTo>
                <a:lnTo>
                  <a:pt x="785" y="544"/>
                </a:lnTo>
                <a:lnTo>
                  <a:pt x="785" y="552"/>
                </a:lnTo>
                <a:lnTo>
                  <a:pt x="785" y="561"/>
                </a:lnTo>
                <a:lnTo>
                  <a:pt x="785" y="568"/>
                </a:lnTo>
                <a:lnTo>
                  <a:pt x="777" y="568"/>
                </a:lnTo>
                <a:lnTo>
                  <a:pt x="777" y="576"/>
                </a:lnTo>
                <a:lnTo>
                  <a:pt x="777" y="585"/>
                </a:lnTo>
                <a:lnTo>
                  <a:pt x="777" y="600"/>
                </a:lnTo>
                <a:lnTo>
                  <a:pt x="777" y="609"/>
                </a:lnTo>
                <a:lnTo>
                  <a:pt x="769" y="609"/>
                </a:lnTo>
                <a:lnTo>
                  <a:pt x="769" y="616"/>
                </a:lnTo>
                <a:lnTo>
                  <a:pt x="761" y="616"/>
                </a:lnTo>
                <a:lnTo>
                  <a:pt x="753" y="616"/>
                </a:lnTo>
                <a:lnTo>
                  <a:pt x="753" y="624"/>
                </a:lnTo>
                <a:lnTo>
                  <a:pt x="745" y="624"/>
                </a:lnTo>
                <a:lnTo>
                  <a:pt x="745" y="633"/>
                </a:lnTo>
                <a:lnTo>
                  <a:pt x="729" y="633"/>
                </a:lnTo>
                <a:lnTo>
                  <a:pt x="713" y="633"/>
                </a:lnTo>
                <a:lnTo>
                  <a:pt x="705" y="633"/>
                </a:lnTo>
                <a:lnTo>
                  <a:pt x="697" y="633"/>
                </a:lnTo>
                <a:lnTo>
                  <a:pt x="689" y="633"/>
                </a:lnTo>
                <a:lnTo>
                  <a:pt x="681" y="633"/>
                </a:lnTo>
                <a:lnTo>
                  <a:pt x="681" y="624"/>
                </a:lnTo>
                <a:lnTo>
                  <a:pt x="673" y="624"/>
                </a:lnTo>
                <a:lnTo>
                  <a:pt x="665" y="616"/>
                </a:lnTo>
                <a:lnTo>
                  <a:pt x="657" y="609"/>
                </a:lnTo>
                <a:lnTo>
                  <a:pt x="657" y="600"/>
                </a:lnTo>
                <a:lnTo>
                  <a:pt x="657" y="592"/>
                </a:lnTo>
                <a:lnTo>
                  <a:pt x="649" y="592"/>
                </a:lnTo>
                <a:lnTo>
                  <a:pt x="649" y="585"/>
                </a:lnTo>
                <a:lnTo>
                  <a:pt x="649" y="576"/>
                </a:lnTo>
                <a:lnTo>
                  <a:pt x="649" y="568"/>
                </a:lnTo>
                <a:lnTo>
                  <a:pt x="657" y="561"/>
                </a:lnTo>
                <a:lnTo>
                  <a:pt x="657" y="552"/>
                </a:lnTo>
                <a:lnTo>
                  <a:pt x="665" y="544"/>
                </a:lnTo>
                <a:lnTo>
                  <a:pt x="681" y="544"/>
                </a:lnTo>
                <a:lnTo>
                  <a:pt x="689" y="544"/>
                </a:lnTo>
                <a:lnTo>
                  <a:pt x="689" y="537"/>
                </a:lnTo>
                <a:lnTo>
                  <a:pt x="689" y="528"/>
                </a:lnTo>
                <a:lnTo>
                  <a:pt x="681" y="528"/>
                </a:lnTo>
                <a:lnTo>
                  <a:pt x="681" y="520"/>
                </a:lnTo>
                <a:lnTo>
                  <a:pt x="673" y="520"/>
                </a:lnTo>
                <a:lnTo>
                  <a:pt x="657" y="513"/>
                </a:lnTo>
                <a:lnTo>
                  <a:pt x="657" y="504"/>
                </a:lnTo>
                <a:lnTo>
                  <a:pt x="649" y="504"/>
                </a:lnTo>
                <a:lnTo>
                  <a:pt x="633" y="504"/>
                </a:lnTo>
                <a:lnTo>
                  <a:pt x="625" y="496"/>
                </a:lnTo>
                <a:lnTo>
                  <a:pt x="617" y="489"/>
                </a:lnTo>
                <a:lnTo>
                  <a:pt x="609" y="480"/>
                </a:lnTo>
                <a:lnTo>
                  <a:pt x="609" y="472"/>
                </a:lnTo>
                <a:lnTo>
                  <a:pt x="609" y="465"/>
                </a:lnTo>
                <a:lnTo>
                  <a:pt x="617" y="465"/>
                </a:lnTo>
                <a:lnTo>
                  <a:pt x="617" y="456"/>
                </a:lnTo>
                <a:lnTo>
                  <a:pt x="617" y="448"/>
                </a:lnTo>
                <a:lnTo>
                  <a:pt x="617" y="441"/>
                </a:lnTo>
                <a:lnTo>
                  <a:pt x="625" y="432"/>
                </a:lnTo>
                <a:lnTo>
                  <a:pt x="625" y="424"/>
                </a:lnTo>
                <a:lnTo>
                  <a:pt x="625" y="417"/>
                </a:lnTo>
                <a:lnTo>
                  <a:pt x="625" y="408"/>
                </a:lnTo>
                <a:lnTo>
                  <a:pt x="625" y="400"/>
                </a:lnTo>
                <a:lnTo>
                  <a:pt x="625" y="393"/>
                </a:lnTo>
                <a:lnTo>
                  <a:pt x="625" y="384"/>
                </a:lnTo>
                <a:lnTo>
                  <a:pt x="617" y="384"/>
                </a:lnTo>
                <a:lnTo>
                  <a:pt x="617" y="376"/>
                </a:lnTo>
                <a:lnTo>
                  <a:pt x="609" y="376"/>
                </a:lnTo>
                <a:lnTo>
                  <a:pt x="609" y="384"/>
                </a:lnTo>
                <a:lnTo>
                  <a:pt x="609" y="376"/>
                </a:lnTo>
                <a:lnTo>
                  <a:pt x="601" y="376"/>
                </a:lnTo>
                <a:lnTo>
                  <a:pt x="593" y="376"/>
                </a:lnTo>
                <a:lnTo>
                  <a:pt x="593" y="384"/>
                </a:lnTo>
                <a:lnTo>
                  <a:pt x="585" y="384"/>
                </a:lnTo>
                <a:lnTo>
                  <a:pt x="577" y="384"/>
                </a:lnTo>
                <a:lnTo>
                  <a:pt x="569" y="384"/>
                </a:lnTo>
                <a:lnTo>
                  <a:pt x="569" y="393"/>
                </a:lnTo>
                <a:lnTo>
                  <a:pt x="561" y="393"/>
                </a:lnTo>
                <a:lnTo>
                  <a:pt x="561" y="400"/>
                </a:lnTo>
                <a:lnTo>
                  <a:pt x="553" y="408"/>
                </a:lnTo>
                <a:lnTo>
                  <a:pt x="545" y="408"/>
                </a:lnTo>
                <a:lnTo>
                  <a:pt x="537" y="408"/>
                </a:lnTo>
                <a:lnTo>
                  <a:pt x="528" y="408"/>
                </a:lnTo>
                <a:lnTo>
                  <a:pt x="521" y="408"/>
                </a:lnTo>
                <a:lnTo>
                  <a:pt x="521" y="417"/>
                </a:lnTo>
                <a:lnTo>
                  <a:pt x="504" y="424"/>
                </a:lnTo>
                <a:lnTo>
                  <a:pt x="497" y="424"/>
                </a:lnTo>
                <a:lnTo>
                  <a:pt x="480" y="424"/>
                </a:lnTo>
                <a:lnTo>
                  <a:pt x="473" y="424"/>
                </a:lnTo>
                <a:lnTo>
                  <a:pt x="465" y="424"/>
                </a:lnTo>
                <a:lnTo>
                  <a:pt x="456" y="424"/>
                </a:lnTo>
                <a:lnTo>
                  <a:pt x="456" y="432"/>
                </a:lnTo>
                <a:lnTo>
                  <a:pt x="449" y="432"/>
                </a:lnTo>
                <a:lnTo>
                  <a:pt x="441" y="432"/>
                </a:lnTo>
                <a:lnTo>
                  <a:pt x="441" y="441"/>
                </a:lnTo>
                <a:lnTo>
                  <a:pt x="441" y="448"/>
                </a:lnTo>
                <a:lnTo>
                  <a:pt x="441" y="456"/>
                </a:lnTo>
                <a:lnTo>
                  <a:pt x="441" y="465"/>
                </a:lnTo>
                <a:lnTo>
                  <a:pt x="432" y="465"/>
                </a:lnTo>
                <a:lnTo>
                  <a:pt x="425" y="465"/>
                </a:lnTo>
                <a:lnTo>
                  <a:pt x="425" y="472"/>
                </a:lnTo>
                <a:lnTo>
                  <a:pt x="417" y="472"/>
                </a:lnTo>
                <a:lnTo>
                  <a:pt x="408" y="472"/>
                </a:lnTo>
                <a:lnTo>
                  <a:pt x="401" y="480"/>
                </a:lnTo>
                <a:lnTo>
                  <a:pt x="393" y="480"/>
                </a:lnTo>
                <a:lnTo>
                  <a:pt x="393" y="489"/>
                </a:lnTo>
                <a:lnTo>
                  <a:pt x="384" y="489"/>
                </a:lnTo>
                <a:lnTo>
                  <a:pt x="384" y="496"/>
                </a:lnTo>
                <a:lnTo>
                  <a:pt x="384" y="504"/>
                </a:lnTo>
                <a:lnTo>
                  <a:pt x="377" y="504"/>
                </a:lnTo>
                <a:lnTo>
                  <a:pt x="369" y="504"/>
                </a:lnTo>
                <a:lnTo>
                  <a:pt x="360" y="504"/>
                </a:lnTo>
                <a:lnTo>
                  <a:pt x="353" y="504"/>
                </a:lnTo>
                <a:lnTo>
                  <a:pt x="353" y="513"/>
                </a:lnTo>
                <a:lnTo>
                  <a:pt x="353" y="504"/>
                </a:lnTo>
                <a:lnTo>
                  <a:pt x="353" y="513"/>
                </a:lnTo>
                <a:close/>
              </a:path>
            </a:pathLst>
          </a:custGeom>
          <a:solidFill>
            <a:srgbClr val="6C8F93"/>
          </a:solidFill>
          <a:ln w="25400">
            <a:solidFill>
              <a:srgbClr val="808080"/>
            </a:solidFill>
            <a:round/>
            <a:headEnd/>
            <a:tailEnd/>
          </a:ln>
        </p:spPr>
        <p:txBody>
          <a:bodyPr/>
          <a:lstStyle/>
          <a:p>
            <a:endParaRPr lang="ja-JP" altLang="en-US">
              <a:solidFill>
                <a:srgbClr val="000000"/>
              </a:solidFill>
            </a:endParaRPr>
          </a:p>
        </p:txBody>
      </p:sp>
      <p:sp>
        <p:nvSpPr>
          <p:cNvPr id="756759" name="Rectangle 23"/>
          <p:cNvSpPr>
            <a:spLocks noChangeArrowheads="1"/>
          </p:cNvSpPr>
          <p:nvPr/>
        </p:nvSpPr>
        <p:spPr bwMode="invGray">
          <a:xfrm>
            <a:off x="4352925" y="4967288"/>
            <a:ext cx="476250" cy="569912"/>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0682" name="Line 24"/>
          <p:cNvSpPr>
            <a:spLocks noChangeShapeType="1"/>
          </p:cNvSpPr>
          <p:nvPr/>
        </p:nvSpPr>
        <p:spPr bwMode="invGray">
          <a:xfrm>
            <a:off x="4994275" y="1985963"/>
            <a:ext cx="1487488" cy="1778000"/>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0683" name="Freeform 25"/>
          <p:cNvSpPr>
            <a:spLocks/>
          </p:cNvSpPr>
          <p:nvPr/>
        </p:nvSpPr>
        <p:spPr bwMode="invGray">
          <a:xfrm>
            <a:off x="6416675" y="3681413"/>
            <a:ext cx="174625" cy="200025"/>
          </a:xfrm>
          <a:custGeom>
            <a:avLst/>
            <a:gdLst>
              <a:gd name="T0" fmla="*/ 2147483647 w 141"/>
              <a:gd name="T1" fmla="*/ 2147483647 h 143"/>
              <a:gd name="T2" fmla="*/ 0 w 141"/>
              <a:gd name="T3" fmla="*/ 2147483647 h 143"/>
              <a:gd name="T4" fmla="*/ 2147483647 w 141"/>
              <a:gd name="T5" fmla="*/ 2147483647 h 143"/>
              <a:gd name="T6" fmla="*/ 2147483647 w 141"/>
              <a:gd name="T7" fmla="*/ 0 h 143"/>
              <a:gd name="T8" fmla="*/ 2147483647 w 141"/>
              <a:gd name="T9" fmla="*/ 2147483647 h 143"/>
              <a:gd name="T10" fmla="*/ 0 60000 65536"/>
              <a:gd name="T11" fmla="*/ 0 60000 65536"/>
              <a:gd name="T12" fmla="*/ 0 60000 65536"/>
              <a:gd name="T13" fmla="*/ 0 60000 65536"/>
              <a:gd name="T14" fmla="*/ 0 60000 65536"/>
              <a:gd name="T15" fmla="*/ 0 w 141"/>
              <a:gd name="T16" fmla="*/ 0 h 143"/>
              <a:gd name="T17" fmla="*/ 141 w 141"/>
              <a:gd name="T18" fmla="*/ 143 h 143"/>
            </a:gdLst>
            <a:ahLst/>
            <a:cxnLst>
              <a:cxn ang="T10">
                <a:pos x="T0" y="T1"/>
              </a:cxn>
              <a:cxn ang="T11">
                <a:pos x="T2" y="T3"/>
              </a:cxn>
              <a:cxn ang="T12">
                <a:pos x="T4" y="T5"/>
              </a:cxn>
              <a:cxn ang="T13">
                <a:pos x="T6" y="T7"/>
              </a:cxn>
              <a:cxn ang="T14">
                <a:pos x="T8" y="T9"/>
              </a:cxn>
            </a:cxnLst>
            <a:rect l="T15" t="T16" r="T17" b="T18"/>
            <a:pathLst>
              <a:path w="141" h="143">
                <a:moveTo>
                  <a:pt x="44" y="43"/>
                </a:moveTo>
                <a:lnTo>
                  <a:pt x="0" y="86"/>
                </a:lnTo>
                <a:lnTo>
                  <a:pt x="141" y="143"/>
                </a:lnTo>
                <a:lnTo>
                  <a:pt x="88" y="0"/>
                </a:lnTo>
                <a:lnTo>
                  <a:pt x="44"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0684" name="Freeform 26"/>
          <p:cNvSpPr>
            <a:spLocks/>
          </p:cNvSpPr>
          <p:nvPr/>
        </p:nvSpPr>
        <p:spPr bwMode="invGray">
          <a:xfrm>
            <a:off x="2443163" y="3586163"/>
            <a:ext cx="177800" cy="196850"/>
          </a:xfrm>
          <a:custGeom>
            <a:avLst/>
            <a:gdLst>
              <a:gd name="T0" fmla="*/ 2147483647 w 143"/>
              <a:gd name="T1" fmla="*/ 2147483647 h 141"/>
              <a:gd name="T2" fmla="*/ 2147483647 w 143"/>
              <a:gd name="T3" fmla="*/ 0 h 141"/>
              <a:gd name="T4" fmla="*/ 0 w 143"/>
              <a:gd name="T5" fmla="*/ 2147483647 h 141"/>
              <a:gd name="T6" fmla="*/ 2147483647 w 143"/>
              <a:gd name="T7" fmla="*/ 2147483647 h 141"/>
              <a:gd name="T8" fmla="*/ 2147483647 w 143"/>
              <a:gd name="T9" fmla="*/ 2147483647 h 141"/>
              <a:gd name="T10" fmla="*/ 0 60000 65536"/>
              <a:gd name="T11" fmla="*/ 0 60000 65536"/>
              <a:gd name="T12" fmla="*/ 0 60000 65536"/>
              <a:gd name="T13" fmla="*/ 0 60000 65536"/>
              <a:gd name="T14" fmla="*/ 0 60000 65536"/>
              <a:gd name="T15" fmla="*/ 0 w 143"/>
              <a:gd name="T16" fmla="*/ 0 h 141"/>
              <a:gd name="T17" fmla="*/ 143 w 143"/>
              <a:gd name="T18" fmla="*/ 141 h 141"/>
            </a:gdLst>
            <a:ahLst/>
            <a:cxnLst>
              <a:cxn ang="T10">
                <a:pos x="T0" y="T1"/>
              </a:cxn>
              <a:cxn ang="T11">
                <a:pos x="T2" y="T3"/>
              </a:cxn>
              <a:cxn ang="T12">
                <a:pos x="T4" y="T5"/>
              </a:cxn>
              <a:cxn ang="T13">
                <a:pos x="T6" y="T7"/>
              </a:cxn>
              <a:cxn ang="T14">
                <a:pos x="T8" y="T9"/>
              </a:cxn>
            </a:cxnLst>
            <a:rect l="T15" t="T16" r="T17" b="T18"/>
            <a:pathLst>
              <a:path w="143" h="141">
                <a:moveTo>
                  <a:pt x="101" y="45"/>
                </a:moveTo>
                <a:lnTo>
                  <a:pt x="59" y="0"/>
                </a:lnTo>
                <a:lnTo>
                  <a:pt x="0" y="141"/>
                </a:lnTo>
                <a:lnTo>
                  <a:pt x="143" y="89"/>
                </a:lnTo>
                <a:lnTo>
                  <a:pt x="101" y="45"/>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56763" name="Rectangle 27"/>
          <p:cNvSpPr>
            <a:spLocks noChangeArrowheads="1"/>
          </p:cNvSpPr>
          <p:nvPr/>
        </p:nvSpPr>
        <p:spPr bwMode="invGray">
          <a:xfrm>
            <a:off x="3848100" y="1598613"/>
            <a:ext cx="1554163" cy="368300"/>
          </a:xfrm>
          <a:prstGeom prst="rect">
            <a:avLst/>
          </a:prstGeom>
          <a:noFill/>
          <a:ln w="9525">
            <a:noFill/>
            <a:miter lim="800000"/>
            <a:headEnd/>
            <a:tailEnd/>
          </a:ln>
        </p:spPr>
        <p:txBody>
          <a:bodyPr lIns="0" tIns="0" rIns="0" bIns="0">
            <a:spAutoFit/>
          </a:bodyPr>
          <a:lstStyle/>
          <a:p>
            <a:pPr algn="ctr">
              <a:defRPr/>
            </a:pPr>
            <a:r>
              <a:rPr lang="ja-JP" altLang="en-US" sz="2400" dirty="0">
                <a:solidFill>
                  <a:srgbClr val="0000FF"/>
                </a:solidFill>
                <a:effectLst>
                  <a:outerShdw blurRad="38100" dist="38100" dir="2700000" algn="tl">
                    <a:srgbClr val="000000"/>
                  </a:outerShdw>
                </a:effectLst>
                <a:latin typeface="ＭＳ Ｐゴシック" pitchFamily="50" charset="-128"/>
              </a:rPr>
              <a:t>インスリン</a:t>
            </a:r>
          </a:p>
        </p:txBody>
      </p:sp>
      <p:sp>
        <p:nvSpPr>
          <p:cNvPr id="756764" name="Rectangle 28"/>
          <p:cNvSpPr>
            <a:spLocks noChangeArrowheads="1"/>
          </p:cNvSpPr>
          <p:nvPr/>
        </p:nvSpPr>
        <p:spPr bwMode="invGray">
          <a:xfrm>
            <a:off x="4413250" y="2009775"/>
            <a:ext cx="425450" cy="508000"/>
          </a:xfrm>
          <a:prstGeom prst="rect">
            <a:avLst/>
          </a:prstGeom>
          <a:noFill/>
          <a:ln w="9525">
            <a:noFill/>
            <a:miter lim="800000"/>
            <a:headEnd/>
            <a:tailEnd/>
          </a:ln>
        </p:spPr>
        <p:txBody>
          <a:bodyPr wrap="none" lIns="0" tIns="0" rIns="0" bIns="0">
            <a:spAutoFit/>
          </a:bodyPr>
          <a:lstStyle/>
          <a:p>
            <a:pPr>
              <a:defRPr/>
            </a:pPr>
            <a:r>
              <a:rPr lang="ja-JP" altLang="en-US" sz="3300">
                <a:solidFill>
                  <a:srgbClr val="FFD5D7"/>
                </a:solidFill>
                <a:effectLst>
                  <a:outerShdw blurRad="38100" dist="38100" dir="2700000" algn="tl">
                    <a:srgbClr val="000000"/>
                  </a:outerShdw>
                </a:effectLst>
                <a:latin typeface="ＭＳ Ｐゴシック" pitchFamily="50" charset="-128"/>
              </a:rPr>
              <a:t>↑</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66" name="Rectangle 30"/>
          <p:cNvSpPr>
            <a:spLocks noChangeArrowheads="1"/>
          </p:cNvSpPr>
          <p:nvPr/>
        </p:nvSpPr>
        <p:spPr bwMode="invGray">
          <a:xfrm>
            <a:off x="804863" y="3297238"/>
            <a:ext cx="1168400" cy="369887"/>
          </a:xfrm>
          <a:prstGeom prst="rect">
            <a:avLst/>
          </a:prstGeom>
          <a:noFill/>
          <a:ln w="9525">
            <a:noFill/>
            <a:miter lim="800000"/>
            <a:headEnd/>
            <a:tailEnd/>
          </a:ln>
        </p:spPr>
        <p:txBody>
          <a:bodyPr wrap="none" lIns="0" tIns="0" rIns="0" bIns="0">
            <a:spAutoFit/>
          </a:bodyPr>
          <a:lstStyle/>
          <a:p>
            <a:pPr>
              <a:defRPr/>
            </a:pPr>
            <a:r>
              <a:rPr lang="en-US" altLang="ja-JP" sz="2400" dirty="0">
                <a:solidFill>
                  <a:srgbClr val="FEFF55"/>
                </a:solidFill>
                <a:effectLst>
                  <a:outerShdw blurRad="38100" dist="38100" dir="2700000" algn="tl">
                    <a:srgbClr val="000000"/>
                  </a:outerShdw>
                </a:effectLst>
                <a:latin typeface="ＭＳ Ｐゴシック" pitchFamily="50" charset="-128"/>
              </a:rPr>
              <a:t>200 g/</a:t>
            </a:r>
            <a:r>
              <a:rPr lang="ja-JP" altLang="en-US" sz="2400" dirty="0">
                <a:solidFill>
                  <a:srgbClr val="FEFF55"/>
                </a:solidFill>
                <a:effectLst>
                  <a:outerShdw blurRad="38100" dist="38100" dir="2700000" algn="tl">
                    <a:srgbClr val="000000"/>
                  </a:outerShdw>
                </a:effectLst>
                <a:latin typeface="ＭＳ Ｐゴシック" pitchFamily="50" charset="-128"/>
              </a:rPr>
              <a:t>日</a:t>
            </a:r>
            <a:endParaRPr lang="ja-JP" altLang="en-US" dirty="0">
              <a:solidFill>
                <a:srgbClr val="000000"/>
              </a:solidFill>
              <a:effectLst>
                <a:outerShdw blurRad="38100" dist="38100" dir="2700000" algn="tl">
                  <a:srgbClr val="FFFFFF"/>
                </a:outerShdw>
              </a:effectLst>
              <a:latin typeface="ＭＳ Ｐゴシック" pitchFamily="50" charset="-128"/>
            </a:endParaRPr>
          </a:p>
        </p:txBody>
      </p:sp>
      <p:sp>
        <p:nvSpPr>
          <p:cNvPr id="756767" name="Rectangle 31"/>
          <p:cNvSpPr>
            <a:spLocks noChangeArrowheads="1"/>
          </p:cNvSpPr>
          <p:nvPr/>
        </p:nvSpPr>
        <p:spPr bwMode="invGray">
          <a:xfrm>
            <a:off x="3209925" y="4619625"/>
            <a:ext cx="2181225" cy="368300"/>
          </a:xfrm>
          <a:prstGeom prst="rect">
            <a:avLst/>
          </a:prstGeom>
          <a:noFill/>
          <a:ln w="9525">
            <a:noFill/>
            <a:miter lim="800000"/>
            <a:headEnd/>
            <a:tailEnd/>
          </a:ln>
        </p:spPr>
        <p:txBody>
          <a:bodyPr lIns="0" tIns="0" rIns="0" bIns="0">
            <a:spAutoFit/>
          </a:bodyPr>
          <a:lstStyle/>
          <a:p>
            <a:pPr>
              <a:defRPr/>
            </a:pPr>
            <a:r>
              <a:rPr lang="en-US" altLang="ja-JP" sz="2400" dirty="0">
                <a:solidFill>
                  <a:srgbClr val="DAEDEF">
                    <a:lumMod val="75000"/>
                  </a:srgbClr>
                </a:solidFill>
                <a:effectLst>
                  <a:outerShdw blurRad="38100" dist="38100" dir="2700000" algn="tl">
                    <a:srgbClr val="000000"/>
                  </a:outerShdw>
                </a:effectLst>
                <a:latin typeface="Arial"/>
              </a:rPr>
              <a:t>120g/</a:t>
            </a:r>
            <a:r>
              <a:rPr lang="ja-JP" altLang="en-US" sz="2400" dirty="0">
                <a:solidFill>
                  <a:srgbClr val="DAEDEF">
                    <a:lumMod val="75000"/>
                  </a:srgbClr>
                </a:solidFill>
                <a:effectLst>
                  <a:outerShdw blurRad="38100" dist="38100" dir="2700000" algn="tl">
                    <a:srgbClr val="000000"/>
                  </a:outerShdw>
                </a:effectLst>
                <a:latin typeface="Arial"/>
              </a:rPr>
              <a:t>日</a:t>
            </a:r>
            <a:endParaRPr lang="ja-JP" altLang="en-US" dirty="0">
              <a:solidFill>
                <a:srgbClr val="DAEDEF">
                  <a:lumMod val="75000"/>
                </a:srgbClr>
              </a:solidFill>
              <a:effectLst>
                <a:outerShdw blurRad="38100" dist="38100" dir="2700000" algn="tl">
                  <a:srgbClr val="FFFFFF"/>
                </a:outerShdw>
              </a:effectLst>
              <a:latin typeface="Arial"/>
            </a:endParaRPr>
          </a:p>
        </p:txBody>
      </p:sp>
      <p:sp>
        <p:nvSpPr>
          <p:cNvPr id="70689" name="Line 32"/>
          <p:cNvSpPr>
            <a:spLocks noChangeShapeType="1"/>
          </p:cNvSpPr>
          <p:nvPr/>
        </p:nvSpPr>
        <p:spPr bwMode="invGray">
          <a:xfrm flipH="1">
            <a:off x="2698750" y="4308475"/>
            <a:ext cx="3575050" cy="1588"/>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0690" name="Freeform 33"/>
          <p:cNvSpPr>
            <a:spLocks/>
          </p:cNvSpPr>
          <p:nvPr/>
        </p:nvSpPr>
        <p:spPr bwMode="invGray">
          <a:xfrm>
            <a:off x="2533650" y="4222750"/>
            <a:ext cx="173038" cy="171450"/>
          </a:xfrm>
          <a:custGeom>
            <a:avLst/>
            <a:gdLst>
              <a:gd name="T0" fmla="*/ 2147483647 w 139"/>
              <a:gd name="T1" fmla="*/ 2147483647 h 123"/>
              <a:gd name="T2" fmla="*/ 2147483647 w 139"/>
              <a:gd name="T3" fmla="*/ 0 h 123"/>
              <a:gd name="T4" fmla="*/ 0 w 139"/>
              <a:gd name="T5" fmla="*/ 2147483647 h 123"/>
              <a:gd name="T6" fmla="*/ 2147483647 w 139"/>
              <a:gd name="T7" fmla="*/ 2147483647 h 123"/>
              <a:gd name="T8" fmla="*/ 2147483647 w 139"/>
              <a:gd name="T9" fmla="*/ 2147483647 h 123"/>
              <a:gd name="T10" fmla="*/ 0 60000 65536"/>
              <a:gd name="T11" fmla="*/ 0 60000 65536"/>
              <a:gd name="T12" fmla="*/ 0 60000 65536"/>
              <a:gd name="T13" fmla="*/ 0 60000 65536"/>
              <a:gd name="T14" fmla="*/ 0 60000 65536"/>
              <a:gd name="T15" fmla="*/ 0 w 139"/>
              <a:gd name="T16" fmla="*/ 0 h 123"/>
              <a:gd name="T17" fmla="*/ 139 w 139"/>
              <a:gd name="T18" fmla="*/ 123 h 123"/>
            </a:gdLst>
            <a:ahLst/>
            <a:cxnLst>
              <a:cxn ang="T10">
                <a:pos x="T0" y="T1"/>
              </a:cxn>
              <a:cxn ang="T11">
                <a:pos x="T2" y="T3"/>
              </a:cxn>
              <a:cxn ang="T12">
                <a:pos x="T4" y="T5"/>
              </a:cxn>
              <a:cxn ang="T13">
                <a:pos x="T6" y="T7"/>
              </a:cxn>
              <a:cxn ang="T14">
                <a:pos x="T8" y="T9"/>
              </a:cxn>
            </a:cxnLst>
            <a:rect l="T15" t="T16" r="T17" b="T18"/>
            <a:pathLst>
              <a:path w="139" h="123">
                <a:moveTo>
                  <a:pt x="139" y="62"/>
                </a:moveTo>
                <a:lnTo>
                  <a:pt x="139" y="0"/>
                </a:lnTo>
                <a:lnTo>
                  <a:pt x="0" y="62"/>
                </a:lnTo>
                <a:lnTo>
                  <a:pt x="139" y="123"/>
                </a:lnTo>
                <a:lnTo>
                  <a:pt x="139" y="6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grpSp>
        <p:nvGrpSpPr>
          <p:cNvPr id="70691" name="Group 34"/>
          <p:cNvGrpSpPr>
            <a:grpSpLocks/>
          </p:cNvGrpSpPr>
          <p:nvPr/>
        </p:nvGrpSpPr>
        <p:grpSpPr bwMode="auto">
          <a:xfrm>
            <a:off x="4457700" y="3033713"/>
            <a:ext cx="2476500" cy="1714500"/>
            <a:chOff x="2796" y="2111"/>
            <a:chExt cx="1763" cy="1220"/>
          </a:xfrm>
        </p:grpSpPr>
        <p:sp>
          <p:nvSpPr>
            <p:cNvPr id="70722" name="Line 35"/>
            <p:cNvSpPr>
              <a:spLocks noChangeShapeType="1"/>
            </p:cNvSpPr>
            <p:nvPr/>
          </p:nvSpPr>
          <p:spPr bwMode="invGray">
            <a:xfrm>
              <a:off x="3584" y="2112"/>
              <a:ext cx="725" cy="0"/>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0723" name="Line 36"/>
            <p:cNvSpPr>
              <a:spLocks noChangeShapeType="1"/>
            </p:cNvSpPr>
            <p:nvPr/>
          </p:nvSpPr>
          <p:spPr bwMode="invGray">
            <a:xfrm>
              <a:off x="4473" y="2297"/>
              <a:ext cx="1" cy="157"/>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0724" name="Freeform 37"/>
            <p:cNvSpPr>
              <a:spLocks/>
            </p:cNvSpPr>
            <p:nvPr/>
          </p:nvSpPr>
          <p:spPr bwMode="invGray">
            <a:xfrm>
              <a:off x="4388" y="2441"/>
              <a:ext cx="171" cy="220"/>
            </a:xfrm>
            <a:custGeom>
              <a:avLst/>
              <a:gdLst>
                <a:gd name="T0" fmla="*/ 4 w 193"/>
                <a:gd name="T1" fmla="*/ 0 h 220"/>
                <a:gd name="T2" fmla="*/ 0 w 193"/>
                <a:gd name="T3" fmla="*/ 0 h 220"/>
                <a:gd name="T4" fmla="*/ 4 w 193"/>
                <a:gd name="T5" fmla="*/ 220 h 220"/>
                <a:gd name="T6" fmla="*/ 9 w 193"/>
                <a:gd name="T7" fmla="*/ 0 h 220"/>
                <a:gd name="T8" fmla="*/ 4 w 193"/>
                <a:gd name="T9" fmla="*/ 0 h 220"/>
                <a:gd name="T10" fmla="*/ 0 60000 65536"/>
                <a:gd name="T11" fmla="*/ 0 60000 65536"/>
                <a:gd name="T12" fmla="*/ 0 60000 65536"/>
                <a:gd name="T13" fmla="*/ 0 60000 65536"/>
                <a:gd name="T14" fmla="*/ 0 60000 65536"/>
                <a:gd name="T15" fmla="*/ 0 w 193"/>
                <a:gd name="T16" fmla="*/ 0 h 220"/>
                <a:gd name="T17" fmla="*/ 193 w 193"/>
                <a:gd name="T18" fmla="*/ 220 h 220"/>
              </a:gdLst>
              <a:ahLst/>
              <a:cxnLst>
                <a:cxn ang="T10">
                  <a:pos x="T0" y="T1"/>
                </a:cxn>
                <a:cxn ang="T11">
                  <a:pos x="T2" y="T3"/>
                </a:cxn>
                <a:cxn ang="T12">
                  <a:pos x="T4" y="T5"/>
                </a:cxn>
                <a:cxn ang="T13">
                  <a:pos x="T6" y="T7"/>
                </a:cxn>
                <a:cxn ang="T14">
                  <a:pos x="T8" y="T9"/>
                </a:cxn>
              </a:cxnLst>
              <a:rect l="T15" t="T16" r="T17" b="T18"/>
              <a:pathLst>
                <a:path w="193" h="220">
                  <a:moveTo>
                    <a:pt x="96" y="0"/>
                  </a:moveTo>
                  <a:lnTo>
                    <a:pt x="0" y="0"/>
                  </a:lnTo>
                  <a:lnTo>
                    <a:pt x="96" y="220"/>
                  </a:lnTo>
                  <a:lnTo>
                    <a:pt x="193" y="0"/>
                  </a:lnTo>
                  <a:lnTo>
                    <a:pt x="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0725" name="Arc 38"/>
            <p:cNvSpPr>
              <a:spLocks/>
            </p:cNvSpPr>
            <p:nvPr/>
          </p:nvSpPr>
          <p:spPr bwMode="invGray">
            <a:xfrm>
              <a:off x="4306" y="2111"/>
              <a:ext cx="168" cy="221"/>
            </a:xfrm>
            <a:custGeom>
              <a:avLst/>
              <a:gdLst>
                <a:gd name="T0" fmla="*/ 0 w 21713"/>
                <a:gd name="T1" fmla="*/ 0 h 21600"/>
                <a:gd name="T2" fmla="*/ 0 w 21713"/>
                <a:gd name="T3" fmla="*/ 0 h 21600"/>
                <a:gd name="T4" fmla="*/ 0 w 21713"/>
                <a:gd name="T5" fmla="*/ 0 h 21600"/>
                <a:gd name="T6" fmla="*/ 0 60000 65536"/>
                <a:gd name="T7" fmla="*/ 0 60000 65536"/>
                <a:gd name="T8" fmla="*/ 0 60000 65536"/>
                <a:gd name="T9" fmla="*/ 0 w 21713"/>
                <a:gd name="T10" fmla="*/ 0 h 21600"/>
                <a:gd name="T11" fmla="*/ 21713 w 21713"/>
                <a:gd name="T12" fmla="*/ 21600 h 21600"/>
              </a:gdLst>
              <a:ahLst/>
              <a:cxnLst>
                <a:cxn ang="T6">
                  <a:pos x="T0" y="T1"/>
                </a:cxn>
                <a:cxn ang="T7">
                  <a:pos x="T2" y="T3"/>
                </a:cxn>
                <a:cxn ang="T8">
                  <a:pos x="T4" y="T5"/>
                </a:cxn>
              </a:cxnLst>
              <a:rect l="T9" t="T10" r="T11" b="T12"/>
              <a:pathLst>
                <a:path w="21713" h="21600" fill="none" extrusionOk="0">
                  <a:moveTo>
                    <a:pt x="-1" y="0"/>
                  </a:moveTo>
                  <a:cubicBezTo>
                    <a:pt x="37" y="0"/>
                    <a:pt x="75" y="-1"/>
                    <a:pt x="114" y="0"/>
                  </a:cubicBezTo>
                  <a:cubicBezTo>
                    <a:pt x="12005" y="0"/>
                    <a:pt x="21659" y="9611"/>
                    <a:pt x="21713" y="21501"/>
                  </a:cubicBezTo>
                </a:path>
                <a:path w="21713" h="21600" stroke="0" extrusionOk="0">
                  <a:moveTo>
                    <a:pt x="-1" y="0"/>
                  </a:moveTo>
                  <a:cubicBezTo>
                    <a:pt x="37" y="0"/>
                    <a:pt x="75" y="-1"/>
                    <a:pt x="114" y="0"/>
                  </a:cubicBezTo>
                  <a:cubicBezTo>
                    <a:pt x="12005" y="0"/>
                    <a:pt x="21659" y="9611"/>
                    <a:pt x="21713" y="21501"/>
                  </a:cubicBezTo>
                  <a:lnTo>
                    <a:pt x="114" y="21600"/>
                  </a:lnTo>
                  <a:lnTo>
                    <a:pt x="-1" y="0"/>
                  </a:lnTo>
                  <a:close/>
                </a:path>
              </a:pathLst>
            </a:custGeom>
            <a:solidFill>
              <a:srgbClr val="0000FF"/>
            </a:solidFill>
            <a:ln w="63500">
              <a:solidFill>
                <a:srgbClr val="FFFF00"/>
              </a:solidFill>
              <a:round/>
              <a:headEnd/>
              <a:tailEnd/>
            </a:ln>
          </p:spPr>
          <p:txBody>
            <a:bodyPr/>
            <a:lstStyle/>
            <a:p>
              <a:endParaRPr lang="ja-JP" altLang="en-US">
                <a:solidFill>
                  <a:srgbClr val="000000"/>
                </a:solidFill>
              </a:endParaRPr>
            </a:p>
          </p:txBody>
        </p:sp>
        <p:sp>
          <p:nvSpPr>
            <p:cNvPr id="70726" name="Freeform 39"/>
            <p:cNvSpPr>
              <a:spLocks/>
            </p:cNvSpPr>
            <p:nvPr/>
          </p:nvSpPr>
          <p:spPr bwMode="invGray">
            <a:xfrm>
              <a:off x="2796" y="3111"/>
              <a:ext cx="172" cy="220"/>
            </a:xfrm>
            <a:custGeom>
              <a:avLst/>
              <a:gdLst>
                <a:gd name="T0" fmla="*/ 4 w 194"/>
                <a:gd name="T1" fmla="*/ 0 h 220"/>
                <a:gd name="T2" fmla="*/ 0 w 194"/>
                <a:gd name="T3" fmla="*/ 0 h 220"/>
                <a:gd name="T4" fmla="*/ 4 w 194"/>
                <a:gd name="T5" fmla="*/ 220 h 220"/>
                <a:gd name="T6" fmla="*/ 9 w 194"/>
                <a:gd name="T7" fmla="*/ 0 h 220"/>
                <a:gd name="T8" fmla="*/ 4 w 194"/>
                <a:gd name="T9" fmla="*/ 0 h 220"/>
                <a:gd name="T10" fmla="*/ 0 60000 65536"/>
                <a:gd name="T11" fmla="*/ 0 60000 65536"/>
                <a:gd name="T12" fmla="*/ 0 60000 65536"/>
                <a:gd name="T13" fmla="*/ 0 60000 65536"/>
                <a:gd name="T14" fmla="*/ 0 60000 65536"/>
                <a:gd name="T15" fmla="*/ 0 w 194"/>
                <a:gd name="T16" fmla="*/ 0 h 220"/>
                <a:gd name="T17" fmla="*/ 194 w 194"/>
                <a:gd name="T18" fmla="*/ 220 h 220"/>
              </a:gdLst>
              <a:ahLst/>
              <a:cxnLst>
                <a:cxn ang="T10">
                  <a:pos x="T0" y="T1"/>
                </a:cxn>
                <a:cxn ang="T11">
                  <a:pos x="T2" y="T3"/>
                </a:cxn>
                <a:cxn ang="T12">
                  <a:pos x="T4" y="T5"/>
                </a:cxn>
                <a:cxn ang="T13">
                  <a:pos x="T6" y="T7"/>
                </a:cxn>
                <a:cxn ang="T14">
                  <a:pos x="T8" y="T9"/>
                </a:cxn>
              </a:cxnLst>
              <a:rect l="T15" t="T16" r="T17" b="T18"/>
              <a:pathLst>
                <a:path w="194" h="220">
                  <a:moveTo>
                    <a:pt x="97" y="0"/>
                  </a:moveTo>
                  <a:lnTo>
                    <a:pt x="0" y="0"/>
                  </a:lnTo>
                  <a:lnTo>
                    <a:pt x="97" y="220"/>
                  </a:lnTo>
                  <a:lnTo>
                    <a:pt x="194" y="0"/>
                  </a:lnTo>
                  <a:lnTo>
                    <a:pt x="9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0727" name="Line 40"/>
            <p:cNvSpPr>
              <a:spLocks noChangeShapeType="1"/>
            </p:cNvSpPr>
            <p:nvPr/>
          </p:nvSpPr>
          <p:spPr bwMode="invGray">
            <a:xfrm>
              <a:off x="2881" y="2951"/>
              <a:ext cx="1" cy="164"/>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grpSp>
      <p:sp>
        <p:nvSpPr>
          <p:cNvPr id="756777" name="Rectangle 41"/>
          <p:cNvSpPr>
            <a:spLocks noChangeArrowheads="1"/>
          </p:cNvSpPr>
          <p:nvPr/>
        </p:nvSpPr>
        <p:spPr bwMode="invGray">
          <a:xfrm>
            <a:off x="5724525" y="3908425"/>
            <a:ext cx="385763" cy="461963"/>
          </a:xfrm>
          <a:prstGeom prst="rect">
            <a:avLst/>
          </a:prstGeom>
          <a:noFill/>
          <a:ln w="9525">
            <a:noFill/>
            <a:miter lim="800000"/>
            <a:headEnd/>
            <a:tailEnd/>
          </a:ln>
        </p:spPr>
        <p:txBody>
          <a:bodyPr wrap="none" lIns="0" tIns="0" rIns="0" bIns="0">
            <a:spAutoFit/>
          </a:bodyPr>
          <a:lstStyle/>
          <a:p>
            <a:pPr>
              <a:defRPr/>
            </a:pPr>
            <a:r>
              <a:rPr lang="ja-JP" altLang="en-US" sz="3000">
                <a:solidFill>
                  <a:srgbClr val="242F31"/>
                </a:solidFill>
                <a:effectLst>
                  <a:outerShdw blurRad="38100" dist="38100" dir="2700000" algn="tl">
                    <a:srgbClr val="000000"/>
                  </a:outerShdw>
                </a:effectLst>
                <a:latin typeface="ＭＳ Ｐゴシック" pitchFamily="50" charset="-128"/>
              </a:rPr>
              <a:t>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78" name="Rectangle 42"/>
          <p:cNvSpPr>
            <a:spLocks noChangeArrowheads="1"/>
          </p:cNvSpPr>
          <p:nvPr/>
        </p:nvSpPr>
        <p:spPr bwMode="invGray">
          <a:xfrm>
            <a:off x="5724525" y="4313238"/>
            <a:ext cx="385763" cy="461962"/>
          </a:xfrm>
          <a:prstGeom prst="rect">
            <a:avLst/>
          </a:prstGeom>
          <a:noFill/>
          <a:ln w="9525">
            <a:noFill/>
            <a:miter lim="800000"/>
            <a:headEnd/>
            <a:tailEnd/>
          </a:ln>
        </p:spPr>
        <p:txBody>
          <a:bodyPr wrap="none" lIns="0" tIns="0" rIns="0" bIns="0">
            <a:spAutoFit/>
          </a:bodyPr>
          <a:lstStyle/>
          <a:p>
            <a:pPr>
              <a:defRPr/>
            </a:pPr>
            <a:r>
              <a:rPr lang="ja-JP" altLang="en-US" sz="3000">
                <a:solidFill>
                  <a:srgbClr val="242F31"/>
                </a:solidFill>
                <a:effectLst>
                  <a:outerShdw blurRad="38100" dist="38100" dir="2700000" algn="tl">
                    <a:srgbClr val="000000"/>
                  </a:outerShdw>
                </a:effectLst>
                <a:latin typeface="ＭＳ Ｐゴシック" pitchFamily="50" charset="-128"/>
              </a:rPr>
              <a:t>酸</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79" name="Rectangle 43"/>
          <p:cNvSpPr>
            <a:spLocks noChangeArrowheads="1"/>
          </p:cNvSpPr>
          <p:nvPr/>
        </p:nvSpPr>
        <p:spPr bwMode="invGray">
          <a:xfrm>
            <a:off x="5702300" y="3886200"/>
            <a:ext cx="385763" cy="461963"/>
          </a:xfrm>
          <a:prstGeom prst="rect">
            <a:avLst/>
          </a:prstGeom>
          <a:noFill/>
          <a:ln w="9525">
            <a:noFill/>
            <a:miter lim="800000"/>
            <a:headEnd/>
            <a:tailEnd/>
          </a:ln>
        </p:spPr>
        <p:txBody>
          <a:bodyPr wrap="none" lIns="0" tIns="0" rIns="0" bIns="0">
            <a:spAutoFit/>
          </a:bodyPr>
          <a:lstStyle/>
          <a:p>
            <a:pPr>
              <a:defRPr/>
            </a:pPr>
            <a:r>
              <a:rPr lang="ja-JP" altLang="en-US" sz="3000">
                <a:solidFill>
                  <a:srgbClr val="FFFF99"/>
                </a:solidFill>
                <a:effectLst>
                  <a:outerShdw blurRad="38100" dist="38100" dir="2700000" algn="tl">
                    <a:srgbClr val="000000"/>
                  </a:outerShdw>
                </a:effectLst>
                <a:latin typeface="ＭＳ Ｐゴシック" pitchFamily="50" charset="-128"/>
              </a:rPr>
              <a:t>乳</a:t>
            </a:r>
            <a:endParaRPr lang="ja-JP" altLang="en-US" sz="2400">
              <a:solidFill>
                <a:srgbClr val="FFFF99"/>
              </a:solidFill>
              <a:effectLst>
                <a:outerShdw blurRad="38100" dist="38100" dir="2700000" algn="tl">
                  <a:srgbClr val="000000"/>
                </a:outerShdw>
              </a:effectLst>
              <a:latin typeface="ＭＳ Ｐゴシック" pitchFamily="50" charset="-128"/>
            </a:endParaRPr>
          </a:p>
        </p:txBody>
      </p:sp>
      <p:sp>
        <p:nvSpPr>
          <p:cNvPr id="756780" name="Rectangle 44"/>
          <p:cNvSpPr>
            <a:spLocks noChangeArrowheads="1"/>
          </p:cNvSpPr>
          <p:nvPr/>
        </p:nvSpPr>
        <p:spPr bwMode="invGray">
          <a:xfrm>
            <a:off x="5702300" y="4291013"/>
            <a:ext cx="385763" cy="461962"/>
          </a:xfrm>
          <a:prstGeom prst="rect">
            <a:avLst/>
          </a:prstGeom>
          <a:noFill/>
          <a:ln w="9525">
            <a:noFill/>
            <a:miter lim="800000"/>
            <a:headEnd/>
            <a:tailEnd/>
          </a:ln>
        </p:spPr>
        <p:txBody>
          <a:bodyPr wrap="none" lIns="0" tIns="0" rIns="0" bIns="0">
            <a:spAutoFit/>
          </a:bodyPr>
          <a:lstStyle/>
          <a:p>
            <a:pPr>
              <a:defRPr/>
            </a:pPr>
            <a:r>
              <a:rPr lang="ja-JP" altLang="en-US" sz="3000">
                <a:solidFill>
                  <a:srgbClr val="FFFF99"/>
                </a:solidFill>
                <a:effectLst>
                  <a:outerShdw blurRad="38100" dist="38100" dir="2700000" algn="tl">
                    <a:srgbClr val="000000"/>
                  </a:outerShdw>
                </a:effectLst>
                <a:latin typeface="ＭＳ Ｐゴシック" pitchFamily="50" charset="-128"/>
              </a:rPr>
              <a:t>酸</a:t>
            </a:r>
            <a:endParaRPr lang="ja-JP" altLang="en-US" sz="2400">
              <a:solidFill>
                <a:srgbClr val="FFFF99"/>
              </a:solidFill>
              <a:effectLst>
                <a:outerShdw blurRad="38100" dist="38100" dir="2700000" algn="tl">
                  <a:srgbClr val="000000"/>
                </a:outerShdw>
              </a:effectLst>
              <a:latin typeface="ＭＳ Ｐゴシック" pitchFamily="50" charset="-128"/>
            </a:endParaRPr>
          </a:p>
        </p:txBody>
      </p:sp>
      <p:sp>
        <p:nvSpPr>
          <p:cNvPr id="756781" name="Rectangle 45"/>
          <p:cNvSpPr>
            <a:spLocks noChangeArrowheads="1"/>
          </p:cNvSpPr>
          <p:nvPr/>
        </p:nvSpPr>
        <p:spPr bwMode="invGray">
          <a:xfrm>
            <a:off x="6734175" y="4035425"/>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242F31"/>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82" name="Rectangle 46"/>
          <p:cNvSpPr>
            <a:spLocks noChangeArrowheads="1"/>
          </p:cNvSpPr>
          <p:nvPr/>
        </p:nvSpPr>
        <p:spPr bwMode="invGray">
          <a:xfrm>
            <a:off x="6713538" y="4011613"/>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FF8455"/>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83" name="Rectangle 47"/>
          <p:cNvSpPr>
            <a:spLocks noChangeArrowheads="1"/>
          </p:cNvSpPr>
          <p:nvPr/>
        </p:nvSpPr>
        <p:spPr bwMode="invGray">
          <a:xfrm>
            <a:off x="704850" y="3775075"/>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242F31"/>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84" name="Rectangle 48"/>
          <p:cNvSpPr>
            <a:spLocks noChangeArrowheads="1"/>
          </p:cNvSpPr>
          <p:nvPr/>
        </p:nvSpPr>
        <p:spPr bwMode="invGray">
          <a:xfrm>
            <a:off x="684213" y="3752850"/>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FF8455"/>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grpSp>
        <p:nvGrpSpPr>
          <p:cNvPr id="70700" name="Group 63"/>
          <p:cNvGrpSpPr>
            <a:grpSpLocks/>
          </p:cNvGrpSpPr>
          <p:nvPr/>
        </p:nvGrpSpPr>
        <p:grpSpPr bwMode="auto">
          <a:xfrm>
            <a:off x="2700338" y="5589588"/>
            <a:ext cx="1030287" cy="485775"/>
            <a:chOff x="1596" y="3454"/>
            <a:chExt cx="649" cy="306"/>
          </a:xfrm>
        </p:grpSpPr>
        <p:sp>
          <p:nvSpPr>
            <p:cNvPr id="756785" name="Rectangle 49"/>
            <p:cNvSpPr>
              <a:spLocks noChangeArrowheads="1"/>
            </p:cNvSpPr>
            <p:nvPr/>
          </p:nvSpPr>
          <p:spPr bwMode="invGray">
            <a:xfrm>
              <a:off x="1609" y="3469"/>
              <a:ext cx="636" cy="291"/>
            </a:xfrm>
            <a:prstGeom prst="rect">
              <a:avLst/>
            </a:prstGeom>
            <a:noFill/>
            <a:ln w="9525">
              <a:noFill/>
              <a:miter lim="800000"/>
              <a:headEnd/>
              <a:tailEnd/>
            </a:ln>
          </p:spPr>
          <p:txBody>
            <a:bodyPr wrap="none" lIns="0" tIns="0" rIns="0" bIns="0">
              <a:spAutoFit/>
            </a:bodyPr>
            <a:lstStyle/>
            <a:p>
              <a:pPr>
                <a:defRPr/>
              </a:pPr>
              <a:r>
                <a:rPr lang="en-US" altLang="ja-JP" sz="3000">
                  <a:solidFill>
                    <a:srgbClr val="242F31"/>
                  </a:solidFill>
                  <a:effectLst>
                    <a:outerShdw blurRad="38100" dist="38100" dir="2700000" algn="tl">
                      <a:srgbClr val="000000"/>
                    </a:outerShdw>
                  </a:effectLst>
                  <a:latin typeface="ＭＳ Ｐゴシック" pitchFamily="50" charset="-128"/>
                </a:rPr>
                <a:t>(</a:t>
              </a:r>
              <a:r>
                <a:rPr lang="ja-JP" altLang="en-US" sz="3000">
                  <a:solidFill>
                    <a:srgbClr val="242F31"/>
                  </a:solidFill>
                  <a:effectLst>
                    <a:outerShdw blurRad="38100" dist="38100" dir="2700000" algn="tl">
                      <a:srgbClr val="000000"/>
                    </a:outerShdw>
                  </a:effectLst>
                  <a:latin typeface="ＭＳ Ｐゴシック" pitchFamily="50" charset="-128"/>
                </a:rPr>
                <a:t>食事</a:t>
              </a:r>
              <a:r>
                <a:rPr lang="en-US" altLang="ja-JP" sz="3000">
                  <a:solidFill>
                    <a:srgbClr val="242F31"/>
                  </a:solidFill>
                  <a:effectLst>
                    <a:outerShdw blurRad="38100" dist="38100" dir="2700000" algn="tl">
                      <a:srgbClr val="000000"/>
                    </a:outerShdw>
                  </a:effectLst>
                  <a:latin typeface="ＭＳ Ｐゴシック" pitchFamily="50" charset="-128"/>
                </a:rPr>
                <a:t>)</a:t>
              </a:r>
              <a:endParaRPr lang="en-US" altLang="ja-JP" sz="2400">
                <a:solidFill>
                  <a:srgbClr val="000000"/>
                </a:solidFill>
                <a:effectLst>
                  <a:outerShdw blurRad="38100" dist="38100" dir="2700000" algn="tl">
                    <a:srgbClr val="FFFFFF"/>
                  </a:outerShdw>
                </a:effectLst>
                <a:latin typeface="ＭＳ Ｐゴシック" pitchFamily="50" charset="-128"/>
              </a:endParaRPr>
            </a:p>
          </p:txBody>
        </p:sp>
        <p:sp>
          <p:nvSpPr>
            <p:cNvPr id="756786" name="Rectangle 50"/>
            <p:cNvSpPr>
              <a:spLocks noChangeArrowheads="1"/>
            </p:cNvSpPr>
            <p:nvPr/>
          </p:nvSpPr>
          <p:spPr bwMode="invGray">
            <a:xfrm>
              <a:off x="1596" y="3454"/>
              <a:ext cx="636" cy="291"/>
            </a:xfrm>
            <a:prstGeom prst="rect">
              <a:avLst/>
            </a:prstGeom>
            <a:noFill/>
            <a:ln w="9525">
              <a:noFill/>
              <a:miter lim="800000"/>
              <a:headEnd/>
              <a:tailEnd/>
            </a:ln>
          </p:spPr>
          <p:txBody>
            <a:bodyPr wrap="none" lIns="0" tIns="0" rIns="0" bIns="0">
              <a:spAutoFit/>
            </a:bodyPr>
            <a:lstStyle/>
            <a:p>
              <a:pPr>
                <a:defRPr/>
              </a:pPr>
              <a:r>
                <a:rPr lang="en-US" altLang="ja-JP" sz="3000">
                  <a:solidFill>
                    <a:srgbClr val="FFFFAA"/>
                  </a:solidFill>
                  <a:effectLst>
                    <a:outerShdw blurRad="38100" dist="38100" dir="2700000" algn="tl">
                      <a:srgbClr val="000000"/>
                    </a:outerShdw>
                  </a:effectLst>
                  <a:latin typeface="ＭＳ Ｐゴシック" pitchFamily="50" charset="-128"/>
                </a:rPr>
                <a:t>(</a:t>
              </a:r>
              <a:r>
                <a:rPr lang="ja-JP" altLang="en-US" sz="3000">
                  <a:solidFill>
                    <a:srgbClr val="FFFFAA"/>
                  </a:solidFill>
                  <a:effectLst>
                    <a:outerShdw blurRad="38100" dist="38100" dir="2700000" algn="tl">
                      <a:srgbClr val="000000"/>
                    </a:outerShdw>
                  </a:effectLst>
                  <a:latin typeface="ＭＳ Ｐゴシック" pitchFamily="50" charset="-128"/>
                </a:rPr>
                <a:t>食事</a:t>
              </a:r>
              <a:r>
                <a:rPr lang="en-US" altLang="ja-JP" sz="3000">
                  <a:solidFill>
                    <a:srgbClr val="FFFFAA"/>
                  </a:solidFill>
                  <a:effectLst>
                    <a:outerShdw blurRad="38100" dist="38100" dir="2700000" algn="tl">
                      <a:srgbClr val="000000"/>
                    </a:outerShdw>
                  </a:effectLst>
                  <a:latin typeface="ＭＳ Ｐゴシック" pitchFamily="50" charset="-128"/>
                </a:rPr>
                <a:t>)</a:t>
              </a:r>
              <a:endParaRPr lang="en-US" altLang="ja-JP" sz="2400">
                <a:solidFill>
                  <a:srgbClr val="000000"/>
                </a:solidFill>
                <a:effectLst>
                  <a:outerShdw blurRad="38100" dist="38100" dir="2700000" algn="tl">
                    <a:srgbClr val="FFFFFF"/>
                  </a:outerShdw>
                </a:effectLst>
                <a:latin typeface="ＭＳ Ｐゴシック" pitchFamily="50" charset="-128"/>
              </a:endParaRPr>
            </a:p>
          </p:txBody>
        </p:sp>
      </p:grpSp>
      <p:sp>
        <p:nvSpPr>
          <p:cNvPr id="756787" name="Rectangle 51"/>
          <p:cNvSpPr>
            <a:spLocks noChangeArrowheads="1"/>
          </p:cNvSpPr>
          <p:nvPr/>
        </p:nvSpPr>
        <p:spPr bwMode="invGray">
          <a:xfrm>
            <a:off x="6889750" y="1041400"/>
            <a:ext cx="1390650" cy="415925"/>
          </a:xfrm>
          <a:prstGeom prst="rect">
            <a:avLst/>
          </a:prstGeom>
          <a:noFill/>
          <a:ln w="9525">
            <a:noFill/>
            <a:miter lim="800000"/>
            <a:headEnd/>
            <a:tailEnd/>
          </a:ln>
        </p:spPr>
        <p:txBody>
          <a:bodyPr wrap="none" lIns="0" tIns="0" rIns="0" bIns="0">
            <a:spAutoFit/>
          </a:bodyPr>
          <a:lstStyle/>
          <a:p>
            <a:pPr>
              <a:defRPr/>
            </a:pPr>
            <a:r>
              <a:rPr lang="ja-JP" altLang="en-US" sz="2700">
                <a:solidFill>
                  <a:srgbClr val="FFBB00"/>
                </a:solidFill>
                <a:effectLst>
                  <a:outerShdw blurRad="38100" dist="38100" dir="2700000" algn="tl">
                    <a:srgbClr val="000000"/>
                  </a:outerShdw>
                </a:effectLst>
                <a:latin typeface="ＭＳ Ｐゴシック" pitchFamily="50" charset="-128"/>
              </a:rPr>
              <a:t>脂肪組織</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0702" name="Freeform 52"/>
          <p:cNvSpPr>
            <a:spLocks/>
          </p:cNvSpPr>
          <p:nvPr/>
        </p:nvSpPr>
        <p:spPr bwMode="invGray">
          <a:xfrm>
            <a:off x="6618288" y="1470025"/>
            <a:ext cx="1411287" cy="573088"/>
          </a:xfrm>
          <a:custGeom>
            <a:avLst/>
            <a:gdLst>
              <a:gd name="T0" fmla="*/ 2147483647 w 1129"/>
              <a:gd name="T1" fmla="*/ 2147483647 h 408"/>
              <a:gd name="T2" fmla="*/ 2147483647 w 1129"/>
              <a:gd name="T3" fmla="*/ 2147483647 h 408"/>
              <a:gd name="T4" fmla="*/ 2147483647 w 1129"/>
              <a:gd name="T5" fmla="*/ 2147483647 h 408"/>
              <a:gd name="T6" fmla="*/ 2147483647 w 1129"/>
              <a:gd name="T7" fmla="*/ 2147483647 h 408"/>
              <a:gd name="T8" fmla="*/ 0 w 1129"/>
              <a:gd name="T9" fmla="*/ 2147483647 h 408"/>
              <a:gd name="T10" fmla="*/ 0 w 1129"/>
              <a:gd name="T11" fmla="*/ 2147483647 h 408"/>
              <a:gd name="T12" fmla="*/ 0 w 1129"/>
              <a:gd name="T13" fmla="*/ 2147483647 h 408"/>
              <a:gd name="T14" fmla="*/ 0 w 1129"/>
              <a:gd name="T15" fmla="*/ 2147483647 h 408"/>
              <a:gd name="T16" fmla="*/ 2147483647 w 1129"/>
              <a:gd name="T17" fmla="*/ 2147483647 h 408"/>
              <a:gd name="T18" fmla="*/ 2147483647 w 1129"/>
              <a:gd name="T19" fmla="*/ 2147483647 h 408"/>
              <a:gd name="T20" fmla="*/ 2147483647 w 1129"/>
              <a:gd name="T21" fmla="*/ 2147483647 h 408"/>
              <a:gd name="T22" fmla="*/ 2147483647 w 1129"/>
              <a:gd name="T23" fmla="*/ 2147483647 h 408"/>
              <a:gd name="T24" fmla="*/ 2147483647 w 1129"/>
              <a:gd name="T25" fmla="*/ 2147483647 h 408"/>
              <a:gd name="T26" fmla="*/ 2147483647 w 1129"/>
              <a:gd name="T27" fmla="*/ 0 h 408"/>
              <a:gd name="T28" fmla="*/ 2147483647 w 1129"/>
              <a:gd name="T29" fmla="*/ 0 h 408"/>
              <a:gd name="T30" fmla="*/ 2147483647 w 1129"/>
              <a:gd name="T31" fmla="*/ 0 h 408"/>
              <a:gd name="T32" fmla="*/ 2147483647 w 1129"/>
              <a:gd name="T33" fmla="*/ 0 h 408"/>
              <a:gd name="T34" fmla="*/ 2147483647 w 1129"/>
              <a:gd name="T35" fmla="*/ 0 h 408"/>
              <a:gd name="T36" fmla="*/ 2147483647 w 1129"/>
              <a:gd name="T37" fmla="*/ 2147483647 h 408"/>
              <a:gd name="T38" fmla="*/ 2147483647 w 1129"/>
              <a:gd name="T39" fmla="*/ 2147483647 h 408"/>
              <a:gd name="T40" fmla="*/ 2147483647 w 1129"/>
              <a:gd name="T41" fmla="*/ 2147483647 h 408"/>
              <a:gd name="T42" fmla="*/ 2147483647 w 1129"/>
              <a:gd name="T43" fmla="*/ 2147483647 h 408"/>
              <a:gd name="T44" fmla="*/ 2147483647 w 1129"/>
              <a:gd name="T45" fmla="*/ 2147483647 h 408"/>
              <a:gd name="T46" fmla="*/ 2147483647 w 1129"/>
              <a:gd name="T47" fmla="*/ 2147483647 h 408"/>
              <a:gd name="T48" fmla="*/ 2147483647 w 1129"/>
              <a:gd name="T49" fmla="*/ 2147483647 h 408"/>
              <a:gd name="T50" fmla="*/ 2147483647 w 1129"/>
              <a:gd name="T51" fmla="*/ 2147483647 h 408"/>
              <a:gd name="T52" fmla="*/ 2147483647 w 1129"/>
              <a:gd name="T53" fmla="*/ 2147483647 h 408"/>
              <a:gd name="T54" fmla="*/ 2147483647 w 1129"/>
              <a:gd name="T55" fmla="*/ 2147483647 h 408"/>
              <a:gd name="T56" fmla="*/ 2147483647 w 1129"/>
              <a:gd name="T57" fmla="*/ 2147483647 h 408"/>
              <a:gd name="T58" fmla="*/ 2147483647 w 1129"/>
              <a:gd name="T59" fmla="*/ 2147483647 h 408"/>
              <a:gd name="T60" fmla="*/ 2147483647 w 1129"/>
              <a:gd name="T61" fmla="*/ 2147483647 h 408"/>
              <a:gd name="T62" fmla="*/ 2147483647 w 1129"/>
              <a:gd name="T63" fmla="*/ 2147483647 h 408"/>
              <a:gd name="T64" fmla="*/ 2147483647 w 1129"/>
              <a:gd name="T65" fmla="*/ 2147483647 h 408"/>
              <a:gd name="T66" fmla="*/ 2147483647 w 1129"/>
              <a:gd name="T67" fmla="*/ 2147483647 h 408"/>
              <a:gd name="T68" fmla="*/ 2147483647 w 1129"/>
              <a:gd name="T69" fmla="*/ 2147483647 h 408"/>
              <a:gd name="T70" fmla="*/ 2147483647 w 1129"/>
              <a:gd name="T71" fmla="*/ 2147483647 h 408"/>
              <a:gd name="T72" fmla="*/ 2147483647 w 1129"/>
              <a:gd name="T73" fmla="*/ 2147483647 h 408"/>
              <a:gd name="T74" fmla="*/ 2147483647 w 1129"/>
              <a:gd name="T75" fmla="*/ 2147483647 h 408"/>
              <a:gd name="T76" fmla="*/ 2147483647 w 1129"/>
              <a:gd name="T77" fmla="*/ 2147483647 h 408"/>
              <a:gd name="T78" fmla="*/ 2147483647 w 1129"/>
              <a:gd name="T79" fmla="*/ 2147483647 h 408"/>
              <a:gd name="T80" fmla="*/ 2147483647 w 1129"/>
              <a:gd name="T81" fmla="*/ 2147483647 h 408"/>
              <a:gd name="T82" fmla="*/ 2147483647 w 1129"/>
              <a:gd name="T83" fmla="*/ 2147483647 h 408"/>
              <a:gd name="T84" fmla="*/ 2147483647 w 1129"/>
              <a:gd name="T85" fmla="*/ 2147483647 h 408"/>
              <a:gd name="T86" fmla="*/ 2147483647 w 1129"/>
              <a:gd name="T87" fmla="*/ 2147483647 h 408"/>
              <a:gd name="T88" fmla="*/ 2147483647 w 1129"/>
              <a:gd name="T89" fmla="*/ 2147483647 h 408"/>
              <a:gd name="T90" fmla="*/ 2147483647 w 1129"/>
              <a:gd name="T91" fmla="*/ 2147483647 h 408"/>
              <a:gd name="T92" fmla="*/ 2147483647 w 1129"/>
              <a:gd name="T93" fmla="*/ 2147483647 h 408"/>
              <a:gd name="T94" fmla="*/ 2147483647 w 1129"/>
              <a:gd name="T95" fmla="*/ 2147483647 h 408"/>
              <a:gd name="T96" fmla="*/ 2147483647 w 1129"/>
              <a:gd name="T97" fmla="*/ 2147483647 h 408"/>
              <a:gd name="T98" fmla="*/ 2147483647 w 1129"/>
              <a:gd name="T99" fmla="*/ 2147483647 h 4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9"/>
              <a:gd name="T151" fmla="*/ 0 h 408"/>
              <a:gd name="T152" fmla="*/ 1129 w 1129"/>
              <a:gd name="T153" fmla="*/ 408 h 4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9" h="408">
                <a:moveTo>
                  <a:pt x="208" y="384"/>
                </a:moveTo>
                <a:lnTo>
                  <a:pt x="200" y="384"/>
                </a:lnTo>
                <a:lnTo>
                  <a:pt x="192" y="384"/>
                </a:lnTo>
                <a:lnTo>
                  <a:pt x="184" y="376"/>
                </a:lnTo>
                <a:lnTo>
                  <a:pt x="160" y="368"/>
                </a:lnTo>
                <a:lnTo>
                  <a:pt x="160" y="360"/>
                </a:lnTo>
                <a:lnTo>
                  <a:pt x="144" y="360"/>
                </a:lnTo>
                <a:lnTo>
                  <a:pt x="127" y="344"/>
                </a:lnTo>
                <a:lnTo>
                  <a:pt x="103" y="336"/>
                </a:lnTo>
                <a:lnTo>
                  <a:pt x="79" y="328"/>
                </a:lnTo>
                <a:lnTo>
                  <a:pt x="64" y="312"/>
                </a:lnTo>
                <a:lnTo>
                  <a:pt x="55" y="304"/>
                </a:lnTo>
                <a:lnTo>
                  <a:pt x="55" y="296"/>
                </a:lnTo>
                <a:lnTo>
                  <a:pt x="24" y="288"/>
                </a:lnTo>
                <a:lnTo>
                  <a:pt x="24" y="280"/>
                </a:lnTo>
                <a:lnTo>
                  <a:pt x="24" y="272"/>
                </a:lnTo>
                <a:lnTo>
                  <a:pt x="24" y="264"/>
                </a:lnTo>
                <a:lnTo>
                  <a:pt x="7" y="264"/>
                </a:lnTo>
                <a:lnTo>
                  <a:pt x="0" y="248"/>
                </a:lnTo>
                <a:lnTo>
                  <a:pt x="0" y="240"/>
                </a:lnTo>
                <a:lnTo>
                  <a:pt x="0" y="232"/>
                </a:lnTo>
                <a:lnTo>
                  <a:pt x="0" y="216"/>
                </a:lnTo>
                <a:lnTo>
                  <a:pt x="0" y="208"/>
                </a:lnTo>
                <a:lnTo>
                  <a:pt x="0" y="184"/>
                </a:lnTo>
                <a:lnTo>
                  <a:pt x="0" y="175"/>
                </a:lnTo>
                <a:lnTo>
                  <a:pt x="0" y="168"/>
                </a:lnTo>
                <a:lnTo>
                  <a:pt x="0" y="151"/>
                </a:lnTo>
                <a:lnTo>
                  <a:pt x="0" y="127"/>
                </a:lnTo>
                <a:lnTo>
                  <a:pt x="0" y="120"/>
                </a:lnTo>
                <a:lnTo>
                  <a:pt x="7" y="120"/>
                </a:lnTo>
                <a:lnTo>
                  <a:pt x="7" y="112"/>
                </a:lnTo>
                <a:lnTo>
                  <a:pt x="24" y="103"/>
                </a:lnTo>
                <a:lnTo>
                  <a:pt x="24" y="88"/>
                </a:lnTo>
                <a:lnTo>
                  <a:pt x="40" y="79"/>
                </a:lnTo>
                <a:lnTo>
                  <a:pt x="55" y="79"/>
                </a:lnTo>
                <a:lnTo>
                  <a:pt x="55" y="64"/>
                </a:lnTo>
                <a:lnTo>
                  <a:pt x="72" y="48"/>
                </a:lnTo>
                <a:lnTo>
                  <a:pt x="72" y="40"/>
                </a:lnTo>
                <a:lnTo>
                  <a:pt x="79" y="40"/>
                </a:lnTo>
                <a:lnTo>
                  <a:pt x="103" y="31"/>
                </a:lnTo>
                <a:lnTo>
                  <a:pt x="120" y="24"/>
                </a:lnTo>
                <a:lnTo>
                  <a:pt x="127" y="24"/>
                </a:lnTo>
                <a:lnTo>
                  <a:pt x="144" y="16"/>
                </a:lnTo>
                <a:lnTo>
                  <a:pt x="160" y="16"/>
                </a:lnTo>
                <a:lnTo>
                  <a:pt x="168" y="7"/>
                </a:lnTo>
                <a:lnTo>
                  <a:pt x="184" y="7"/>
                </a:lnTo>
                <a:lnTo>
                  <a:pt x="192" y="7"/>
                </a:lnTo>
                <a:lnTo>
                  <a:pt x="200" y="7"/>
                </a:lnTo>
                <a:lnTo>
                  <a:pt x="208" y="7"/>
                </a:lnTo>
                <a:lnTo>
                  <a:pt x="208" y="0"/>
                </a:lnTo>
                <a:lnTo>
                  <a:pt x="224" y="0"/>
                </a:lnTo>
                <a:lnTo>
                  <a:pt x="240" y="0"/>
                </a:lnTo>
                <a:lnTo>
                  <a:pt x="248" y="0"/>
                </a:lnTo>
                <a:lnTo>
                  <a:pt x="264" y="0"/>
                </a:lnTo>
                <a:lnTo>
                  <a:pt x="272" y="0"/>
                </a:lnTo>
                <a:lnTo>
                  <a:pt x="288" y="0"/>
                </a:lnTo>
                <a:lnTo>
                  <a:pt x="304" y="0"/>
                </a:lnTo>
                <a:lnTo>
                  <a:pt x="320" y="0"/>
                </a:lnTo>
                <a:lnTo>
                  <a:pt x="328" y="0"/>
                </a:lnTo>
                <a:lnTo>
                  <a:pt x="344" y="0"/>
                </a:lnTo>
                <a:lnTo>
                  <a:pt x="352" y="0"/>
                </a:lnTo>
                <a:lnTo>
                  <a:pt x="376" y="0"/>
                </a:lnTo>
                <a:lnTo>
                  <a:pt x="384" y="0"/>
                </a:lnTo>
                <a:lnTo>
                  <a:pt x="400" y="0"/>
                </a:lnTo>
                <a:lnTo>
                  <a:pt x="416" y="0"/>
                </a:lnTo>
                <a:lnTo>
                  <a:pt x="432" y="0"/>
                </a:lnTo>
                <a:lnTo>
                  <a:pt x="448" y="0"/>
                </a:lnTo>
                <a:lnTo>
                  <a:pt x="472" y="0"/>
                </a:lnTo>
                <a:lnTo>
                  <a:pt x="472" y="7"/>
                </a:lnTo>
                <a:lnTo>
                  <a:pt x="480" y="7"/>
                </a:lnTo>
                <a:lnTo>
                  <a:pt x="496" y="7"/>
                </a:lnTo>
                <a:lnTo>
                  <a:pt x="504" y="7"/>
                </a:lnTo>
                <a:lnTo>
                  <a:pt x="529" y="16"/>
                </a:lnTo>
                <a:lnTo>
                  <a:pt x="560" y="24"/>
                </a:lnTo>
                <a:lnTo>
                  <a:pt x="568" y="24"/>
                </a:lnTo>
                <a:lnTo>
                  <a:pt x="601" y="24"/>
                </a:lnTo>
                <a:lnTo>
                  <a:pt x="625" y="24"/>
                </a:lnTo>
                <a:lnTo>
                  <a:pt x="632" y="24"/>
                </a:lnTo>
                <a:lnTo>
                  <a:pt x="656" y="24"/>
                </a:lnTo>
                <a:lnTo>
                  <a:pt x="664" y="24"/>
                </a:lnTo>
                <a:lnTo>
                  <a:pt x="680" y="24"/>
                </a:lnTo>
                <a:lnTo>
                  <a:pt x="688" y="24"/>
                </a:lnTo>
                <a:lnTo>
                  <a:pt x="697" y="24"/>
                </a:lnTo>
                <a:lnTo>
                  <a:pt x="721" y="31"/>
                </a:lnTo>
                <a:lnTo>
                  <a:pt x="728" y="31"/>
                </a:lnTo>
                <a:lnTo>
                  <a:pt x="760" y="31"/>
                </a:lnTo>
                <a:lnTo>
                  <a:pt x="784" y="31"/>
                </a:lnTo>
                <a:lnTo>
                  <a:pt x="800" y="31"/>
                </a:lnTo>
                <a:lnTo>
                  <a:pt x="817" y="31"/>
                </a:lnTo>
                <a:lnTo>
                  <a:pt x="841" y="40"/>
                </a:lnTo>
                <a:lnTo>
                  <a:pt x="857" y="40"/>
                </a:lnTo>
                <a:lnTo>
                  <a:pt x="872" y="40"/>
                </a:lnTo>
                <a:lnTo>
                  <a:pt x="896" y="48"/>
                </a:lnTo>
                <a:lnTo>
                  <a:pt x="913" y="48"/>
                </a:lnTo>
                <a:lnTo>
                  <a:pt x="920" y="48"/>
                </a:lnTo>
                <a:lnTo>
                  <a:pt x="929" y="48"/>
                </a:lnTo>
                <a:lnTo>
                  <a:pt x="944" y="72"/>
                </a:lnTo>
                <a:lnTo>
                  <a:pt x="968" y="79"/>
                </a:lnTo>
                <a:lnTo>
                  <a:pt x="985" y="88"/>
                </a:lnTo>
                <a:lnTo>
                  <a:pt x="1001" y="112"/>
                </a:lnTo>
                <a:lnTo>
                  <a:pt x="1001" y="120"/>
                </a:lnTo>
                <a:lnTo>
                  <a:pt x="1033" y="127"/>
                </a:lnTo>
                <a:lnTo>
                  <a:pt x="1049" y="136"/>
                </a:lnTo>
                <a:lnTo>
                  <a:pt x="1057" y="151"/>
                </a:lnTo>
                <a:lnTo>
                  <a:pt x="1064" y="160"/>
                </a:lnTo>
                <a:lnTo>
                  <a:pt x="1064" y="168"/>
                </a:lnTo>
                <a:lnTo>
                  <a:pt x="1088" y="175"/>
                </a:lnTo>
                <a:lnTo>
                  <a:pt x="1097" y="175"/>
                </a:lnTo>
                <a:lnTo>
                  <a:pt x="1105" y="199"/>
                </a:lnTo>
                <a:lnTo>
                  <a:pt x="1105" y="208"/>
                </a:lnTo>
                <a:lnTo>
                  <a:pt x="1105" y="224"/>
                </a:lnTo>
                <a:lnTo>
                  <a:pt x="1121" y="240"/>
                </a:lnTo>
                <a:lnTo>
                  <a:pt x="1129" y="240"/>
                </a:lnTo>
                <a:lnTo>
                  <a:pt x="1129" y="248"/>
                </a:lnTo>
                <a:lnTo>
                  <a:pt x="1121" y="248"/>
                </a:lnTo>
                <a:lnTo>
                  <a:pt x="1105" y="264"/>
                </a:lnTo>
                <a:lnTo>
                  <a:pt x="1105" y="272"/>
                </a:lnTo>
                <a:lnTo>
                  <a:pt x="1105" y="288"/>
                </a:lnTo>
                <a:lnTo>
                  <a:pt x="1105" y="296"/>
                </a:lnTo>
                <a:lnTo>
                  <a:pt x="1105" y="304"/>
                </a:lnTo>
                <a:lnTo>
                  <a:pt x="1097" y="304"/>
                </a:lnTo>
                <a:lnTo>
                  <a:pt x="1088" y="312"/>
                </a:lnTo>
                <a:lnTo>
                  <a:pt x="1088" y="328"/>
                </a:lnTo>
                <a:lnTo>
                  <a:pt x="1073" y="336"/>
                </a:lnTo>
                <a:lnTo>
                  <a:pt x="1064" y="352"/>
                </a:lnTo>
                <a:lnTo>
                  <a:pt x="1057" y="352"/>
                </a:lnTo>
                <a:lnTo>
                  <a:pt x="1049" y="368"/>
                </a:lnTo>
                <a:lnTo>
                  <a:pt x="1033" y="384"/>
                </a:lnTo>
                <a:lnTo>
                  <a:pt x="1001" y="384"/>
                </a:lnTo>
                <a:lnTo>
                  <a:pt x="985" y="392"/>
                </a:lnTo>
                <a:lnTo>
                  <a:pt x="977" y="392"/>
                </a:lnTo>
                <a:lnTo>
                  <a:pt x="961" y="400"/>
                </a:lnTo>
                <a:lnTo>
                  <a:pt x="944" y="400"/>
                </a:lnTo>
                <a:lnTo>
                  <a:pt x="929" y="400"/>
                </a:lnTo>
                <a:lnTo>
                  <a:pt x="920" y="400"/>
                </a:lnTo>
                <a:lnTo>
                  <a:pt x="913" y="400"/>
                </a:lnTo>
                <a:lnTo>
                  <a:pt x="905" y="400"/>
                </a:lnTo>
                <a:lnTo>
                  <a:pt x="881" y="400"/>
                </a:lnTo>
                <a:lnTo>
                  <a:pt x="872" y="400"/>
                </a:lnTo>
                <a:lnTo>
                  <a:pt x="857" y="400"/>
                </a:lnTo>
                <a:lnTo>
                  <a:pt x="848" y="400"/>
                </a:lnTo>
                <a:lnTo>
                  <a:pt x="841" y="400"/>
                </a:lnTo>
                <a:lnTo>
                  <a:pt x="817" y="400"/>
                </a:lnTo>
                <a:lnTo>
                  <a:pt x="808" y="400"/>
                </a:lnTo>
                <a:lnTo>
                  <a:pt x="784" y="400"/>
                </a:lnTo>
                <a:lnTo>
                  <a:pt x="760" y="400"/>
                </a:lnTo>
                <a:lnTo>
                  <a:pt x="752" y="400"/>
                </a:lnTo>
                <a:lnTo>
                  <a:pt x="728" y="400"/>
                </a:lnTo>
                <a:lnTo>
                  <a:pt x="721" y="400"/>
                </a:lnTo>
                <a:lnTo>
                  <a:pt x="712" y="400"/>
                </a:lnTo>
                <a:lnTo>
                  <a:pt x="697" y="400"/>
                </a:lnTo>
                <a:lnTo>
                  <a:pt x="680" y="400"/>
                </a:lnTo>
                <a:lnTo>
                  <a:pt x="664" y="408"/>
                </a:lnTo>
                <a:lnTo>
                  <a:pt x="656" y="408"/>
                </a:lnTo>
                <a:lnTo>
                  <a:pt x="640" y="408"/>
                </a:lnTo>
                <a:lnTo>
                  <a:pt x="625" y="408"/>
                </a:lnTo>
                <a:lnTo>
                  <a:pt x="608" y="408"/>
                </a:lnTo>
                <a:lnTo>
                  <a:pt x="601" y="408"/>
                </a:lnTo>
                <a:lnTo>
                  <a:pt x="568" y="408"/>
                </a:lnTo>
                <a:lnTo>
                  <a:pt x="560" y="408"/>
                </a:lnTo>
                <a:lnTo>
                  <a:pt x="544" y="408"/>
                </a:lnTo>
                <a:lnTo>
                  <a:pt x="536" y="408"/>
                </a:lnTo>
                <a:lnTo>
                  <a:pt x="504" y="408"/>
                </a:lnTo>
                <a:lnTo>
                  <a:pt x="496" y="400"/>
                </a:lnTo>
                <a:lnTo>
                  <a:pt x="480" y="400"/>
                </a:lnTo>
                <a:lnTo>
                  <a:pt x="472" y="400"/>
                </a:lnTo>
                <a:lnTo>
                  <a:pt x="448" y="400"/>
                </a:lnTo>
                <a:lnTo>
                  <a:pt x="432" y="400"/>
                </a:lnTo>
                <a:lnTo>
                  <a:pt x="424" y="400"/>
                </a:lnTo>
                <a:lnTo>
                  <a:pt x="416" y="400"/>
                </a:lnTo>
                <a:lnTo>
                  <a:pt x="408" y="400"/>
                </a:lnTo>
                <a:lnTo>
                  <a:pt x="384" y="400"/>
                </a:lnTo>
                <a:lnTo>
                  <a:pt x="376" y="400"/>
                </a:lnTo>
                <a:lnTo>
                  <a:pt x="352" y="400"/>
                </a:lnTo>
                <a:lnTo>
                  <a:pt x="344" y="400"/>
                </a:lnTo>
                <a:lnTo>
                  <a:pt x="320" y="400"/>
                </a:lnTo>
                <a:lnTo>
                  <a:pt x="304" y="400"/>
                </a:lnTo>
                <a:lnTo>
                  <a:pt x="288" y="400"/>
                </a:lnTo>
                <a:lnTo>
                  <a:pt x="272" y="400"/>
                </a:lnTo>
                <a:lnTo>
                  <a:pt x="264" y="400"/>
                </a:lnTo>
                <a:lnTo>
                  <a:pt x="256" y="400"/>
                </a:lnTo>
                <a:lnTo>
                  <a:pt x="248" y="400"/>
                </a:lnTo>
                <a:lnTo>
                  <a:pt x="240" y="392"/>
                </a:lnTo>
                <a:lnTo>
                  <a:pt x="232" y="384"/>
                </a:lnTo>
                <a:lnTo>
                  <a:pt x="224" y="384"/>
                </a:lnTo>
                <a:lnTo>
                  <a:pt x="208" y="384"/>
                </a:lnTo>
                <a:close/>
              </a:path>
            </a:pathLst>
          </a:custGeom>
          <a:solidFill>
            <a:srgbClr val="FFC62A"/>
          </a:solidFill>
          <a:ln w="25400">
            <a:solidFill>
              <a:srgbClr val="404040"/>
            </a:solidFill>
            <a:round/>
            <a:headEnd/>
            <a:tailEnd/>
          </a:ln>
        </p:spPr>
        <p:txBody>
          <a:bodyPr/>
          <a:lstStyle/>
          <a:p>
            <a:endParaRPr lang="ja-JP" altLang="en-US">
              <a:solidFill>
                <a:srgbClr val="000000"/>
              </a:solidFill>
            </a:endParaRPr>
          </a:p>
        </p:txBody>
      </p:sp>
      <p:sp>
        <p:nvSpPr>
          <p:cNvPr id="70703" name="Oval 53"/>
          <p:cNvSpPr>
            <a:spLocks noChangeArrowheads="1"/>
          </p:cNvSpPr>
          <p:nvPr/>
        </p:nvSpPr>
        <p:spPr bwMode="invGray">
          <a:xfrm>
            <a:off x="6997700" y="1874838"/>
            <a:ext cx="420688" cy="100012"/>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4" name="Oval 54"/>
          <p:cNvSpPr>
            <a:spLocks noChangeArrowheads="1"/>
          </p:cNvSpPr>
          <p:nvPr/>
        </p:nvSpPr>
        <p:spPr bwMode="invGray">
          <a:xfrm>
            <a:off x="7418388" y="1885950"/>
            <a:ext cx="400050" cy="112713"/>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5" name="Oval 55"/>
          <p:cNvSpPr>
            <a:spLocks noChangeArrowheads="1"/>
          </p:cNvSpPr>
          <p:nvPr/>
        </p:nvSpPr>
        <p:spPr bwMode="invGray">
          <a:xfrm>
            <a:off x="7127875" y="1716088"/>
            <a:ext cx="400050" cy="112712"/>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6" name="Oval 56"/>
          <p:cNvSpPr>
            <a:spLocks noChangeArrowheads="1"/>
          </p:cNvSpPr>
          <p:nvPr/>
        </p:nvSpPr>
        <p:spPr bwMode="invGray">
          <a:xfrm>
            <a:off x="7267575" y="1581150"/>
            <a:ext cx="420688" cy="100013"/>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7" name="Oval 57"/>
          <p:cNvSpPr>
            <a:spLocks noChangeArrowheads="1"/>
          </p:cNvSpPr>
          <p:nvPr/>
        </p:nvSpPr>
        <p:spPr bwMode="invGray">
          <a:xfrm>
            <a:off x="6716713" y="1716088"/>
            <a:ext cx="420687" cy="112712"/>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8" name="Oval 58"/>
          <p:cNvSpPr>
            <a:spLocks noChangeArrowheads="1"/>
          </p:cNvSpPr>
          <p:nvPr/>
        </p:nvSpPr>
        <p:spPr bwMode="invGray">
          <a:xfrm>
            <a:off x="6859588" y="1558925"/>
            <a:ext cx="407987" cy="100013"/>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9" name="Oval 59"/>
          <p:cNvSpPr>
            <a:spLocks noChangeArrowheads="1"/>
          </p:cNvSpPr>
          <p:nvPr/>
        </p:nvSpPr>
        <p:spPr bwMode="invGray">
          <a:xfrm>
            <a:off x="7507288" y="1749425"/>
            <a:ext cx="400050" cy="101600"/>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10" name="Line 60"/>
          <p:cNvSpPr>
            <a:spLocks noChangeShapeType="1"/>
          </p:cNvSpPr>
          <p:nvPr/>
        </p:nvSpPr>
        <p:spPr bwMode="invGray">
          <a:xfrm>
            <a:off x="5530850" y="1782763"/>
            <a:ext cx="1019175" cy="0"/>
          </a:xfrm>
          <a:prstGeom prst="line">
            <a:avLst/>
          </a:prstGeom>
          <a:noFill/>
          <a:ln w="38100">
            <a:solidFill>
              <a:srgbClr val="CCFF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56797" name="Text Box 61"/>
          <p:cNvSpPr txBox="1">
            <a:spLocks noChangeArrowheads="1"/>
          </p:cNvSpPr>
          <p:nvPr/>
        </p:nvSpPr>
        <p:spPr bwMode="invGray">
          <a:xfrm>
            <a:off x="3635375" y="3429000"/>
            <a:ext cx="1871663" cy="523220"/>
          </a:xfrm>
          <a:prstGeom prst="rect">
            <a:avLst/>
          </a:prstGeom>
          <a:noFill/>
          <a:ln w="9525">
            <a:noFill/>
            <a:miter lim="800000"/>
            <a:headEnd/>
            <a:tailEnd/>
          </a:ln>
          <a:effectLst/>
        </p:spPr>
        <p:txBody>
          <a:bodyPr>
            <a:spAutoFit/>
          </a:bodyPr>
          <a:lstStyle/>
          <a:p>
            <a:pPr algn="ctr">
              <a:defRPr/>
            </a:pPr>
            <a:r>
              <a:rPr lang="en-US" altLang="ja-JP" sz="1400" dirty="0">
                <a:solidFill>
                  <a:srgbClr val="FFFF66"/>
                </a:solidFill>
                <a:effectLst>
                  <a:outerShdw blurRad="38100" dist="38100" dir="2700000" algn="tl">
                    <a:srgbClr val="000000"/>
                  </a:outerShdw>
                </a:effectLst>
                <a:latin typeface="Arial"/>
              </a:rPr>
              <a:t>Plasma Glucose</a:t>
            </a:r>
          </a:p>
          <a:p>
            <a:pPr algn="ctr">
              <a:defRPr/>
            </a:pPr>
            <a:r>
              <a:rPr lang="en-US" altLang="ja-JP" sz="1400" dirty="0">
                <a:solidFill>
                  <a:srgbClr val="FFFF66"/>
                </a:solidFill>
                <a:effectLst>
                  <a:outerShdw blurRad="38100" dist="38100" dir="2700000" algn="tl">
                    <a:srgbClr val="000000"/>
                  </a:outerShdw>
                </a:effectLst>
                <a:latin typeface="Arial"/>
              </a:rPr>
              <a:t>Blood Glucose</a:t>
            </a:r>
          </a:p>
        </p:txBody>
      </p:sp>
      <p:grpSp>
        <p:nvGrpSpPr>
          <p:cNvPr id="4" name="Group 68"/>
          <p:cNvGrpSpPr>
            <a:grpSpLocks/>
          </p:cNvGrpSpPr>
          <p:nvPr/>
        </p:nvGrpSpPr>
        <p:grpSpPr bwMode="auto">
          <a:xfrm>
            <a:off x="4787900" y="2060576"/>
            <a:ext cx="2806700" cy="750888"/>
            <a:chOff x="3016" y="1298"/>
            <a:chExt cx="1768" cy="473"/>
          </a:xfrm>
        </p:grpSpPr>
        <p:sp>
          <p:nvSpPr>
            <p:cNvPr id="70718" name="AutoShape 66"/>
            <p:cNvSpPr>
              <a:spLocks noChangeArrowheads="1"/>
            </p:cNvSpPr>
            <p:nvPr/>
          </p:nvSpPr>
          <p:spPr bwMode="auto">
            <a:xfrm>
              <a:off x="3016" y="1298"/>
              <a:ext cx="1361" cy="3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17694720 60000 65536"/>
                <a:gd name="T11" fmla="*/ 5898240 60000 65536"/>
                <a:gd name="T12" fmla="*/ 5898240 60000 65536"/>
                <a:gd name="T13" fmla="*/ 5898240 60000 65536"/>
                <a:gd name="T14" fmla="*/ 0 60000 65536"/>
                <a:gd name="T15" fmla="*/ 0 w 21600"/>
                <a:gd name="T16" fmla="*/ 8294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solidFill>
                  <a:srgbClr val="000000"/>
                </a:solidFill>
              </a:endParaRPr>
            </a:p>
          </p:txBody>
        </p:sp>
        <p:sp>
          <p:nvSpPr>
            <p:cNvPr id="756803" name="Text Box 67"/>
            <p:cNvSpPr txBox="1">
              <a:spLocks noChangeArrowheads="1"/>
            </p:cNvSpPr>
            <p:nvPr/>
          </p:nvSpPr>
          <p:spPr bwMode="auto">
            <a:xfrm>
              <a:off x="3923" y="1480"/>
              <a:ext cx="861" cy="29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sz="2400" dirty="0">
                  <a:solidFill>
                    <a:srgbClr val="FFFF99"/>
                  </a:solidFill>
                  <a:effectLst>
                    <a:outerShdw blurRad="38100" dist="38100" dir="2700000" algn="tl">
                      <a:srgbClr val="000000"/>
                    </a:outerShdw>
                  </a:effectLst>
                  <a:latin typeface="ＭＳ Ｐゴシック" pitchFamily="50" charset="-128"/>
                </a:rPr>
                <a:t>尿糖</a:t>
              </a:r>
            </a:p>
          </p:txBody>
        </p:sp>
      </p:grpSp>
      <p:sp>
        <p:nvSpPr>
          <p:cNvPr id="67" name="テキスト ボックス 66"/>
          <p:cNvSpPr txBox="1"/>
          <p:nvPr/>
        </p:nvSpPr>
        <p:spPr>
          <a:xfrm>
            <a:off x="236538" y="860425"/>
            <a:ext cx="2632075" cy="1730375"/>
          </a:xfrm>
          <a:prstGeom prst="rect">
            <a:avLst/>
          </a:prstGeom>
        </p:spPr>
        <p:style>
          <a:lnRef idx="2">
            <a:schemeClr val="accent2"/>
          </a:lnRef>
          <a:fillRef idx="1">
            <a:schemeClr val="lt1"/>
          </a:fillRef>
          <a:effectRef idx="0">
            <a:schemeClr val="accent2"/>
          </a:effectRef>
          <a:fontRef idx="minor">
            <a:schemeClr val="dk1"/>
          </a:fontRef>
        </p:style>
        <p:txBody>
          <a:bodyPr/>
          <a:lstStyle/>
          <a:p>
            <a:pPr>
              <a:lnSpc>
                <a:spcPts val="2400"/>
              </a:lnSpc>
              <a:defRPr/>
            </a:pPr>
            <a:r>
              <a:rPr lang="ja-JP" altLang="en-US" sz="2400" dirty="0">
                <a:ln w="18000">
                  <a:noFill/>
                  <a:prstDash val="solid"/>
                  <a:miter lim="800000"/>
                </a:ln>
                <a:solidFill>
                  <a:srgbClr val="FF0000"/>
                </a:solidFill>
                <a:effectLst>
                  <a:outerShdw blurRad="50800" dist="38100" dir="2700000" algn="tl" rotWithShape="0">
                    <a:prstClr val="black">
                      <a:alpha val="40000"/>
                    </a:prstClr>
                  </a:outerShdw>
                </a:effectLst>
                <a:latin typeface="ＭＳ Ｐゴシック" pitchFamily="50" charset="-128"/>
              </a:rPr>
              <a:t>血糖値は制御された値であり制御機構が正常なら全く血糖は上昇しない！</a:t>
            </a:r>
          </a:p>
        </p:txBody>
      </p:sp>
      <p:sp>
        <p:nvSpPr>
          <p:cNvPr id="68" name="Freeform 35"/>
          <p:cNvSpPr>
            <a:spLocks/>
          </p:cNvSpPr>
          <p:nvPr/>
        </p:nvSpPr>
        <p:spPr bwMode="auto">
          <a:xfrm rot="20481132">
            <a:off x="5270500" y="5480050"/>
            <a:ext cx="273050" cy="349250"/>
          </a:xfrm>
          <a:custGeom>
            <a:avLst/>
            <a:gdLst>
              <a:gd name="T0" fmla="*/ 2147483647 w 193"/>
              <a:gd name="T1" fmla="*/ 0 h 220"/>
              <a:gd name="T2" fmla="*/ 0 w 193"/>
              <a:gd name="T3" fmla="*/ 0 h 220"/>
              <a:gd name="T4" fmla="*/ 2147483647 w 193"/>
              <a:gd name="T5" fmla="*/ 2147483647 h 220"/>
              <a:gd name="T6" fmla="*/ 2147483647 w 193"/>
              <a:gd name="T7" fmla="*/ 0 h 220"/>
              <a:gd name="T8" fmla="*/ 2147483647 w 193"/>
              <a:gd name="T9" fmla="*/ 0 h 220"/>
              <a:gd name="T10" fmla="*/ 0 60000 65536"/>
              <a:gd name="T11" fmla="*/ 0 60000 65536"/>
              <a:gd name="T12" fmla="*/ 0 60000 65536"/>
              <a:gd name="T13" fmla="*/ 0 60000 65536"/>
              <a:gd name="T14" fmla="*/ 0 60000 65536"/>
              <a:gd name="T15" fmla="*/ 0 w 193"/>
              <a:gd name="T16" fmla="*/ 0 h 220"/>
              <a:gd name="T17" fmla="*/ 193 w 193"/>
              <a:gd name="T18" fmla="*/ 220 h 220"/>
            </a:gdLst>
            <a:ahLst/>
            <a:cxnLst>
              <a:cxn ang="T10">
                <a:pos x="T0" y="T1"/>
              </a:cxn>
              <a:cxn ang="T11">
                <a:pos x="T2" y="T3"/>
              </a:cxn>
              <a:cxn ang="T12">
                <a:pos x="T4" y="T5"/>
              </a:cxn>
              <a:cxn ang="T13">
                <a:pos x="T6" y="T7"/>
              </a:cxn>
              <a:cxn ang="T14">
                <a:pos x="T8" y="T9"/>
              </a:cxn>
            </a:cxnLst>
            <a:rect l="T15" t="T16" r="T17" b="T18"/>
            <a:pathLst>
              <a:path w="193" h="220">
                <a:moveTo>
                  <a:pt x="96" y="0"/>
                </a:moveTo>
                <a:lnTo>
                  <a:pt x="0" y="0"/>
                </a:lnTo>
                <a:lnTo>
                  <a:pt x="96" y="220"/>
                </a:lnTo>
                <a:lnTo>
                  <a:pt x="193" y="0"/>
                </a:lnTo>
                <a:lnTo>
                  <a:pt x="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srgbClr val="000000"/>
              </a:solidFill>
              <a:latin typeface="ＭＳ Ｐゴシック"/>
              <a:ea typeface="ＭＳ Ｐゴシック"/>
            </a:endParaRPr>
          </a:p>
        </p:txBody>
      </p:sp>
      <p:sp>
        <p:nvSpPr>
          <p:cNvPr id="69" name="Line 36"/>
          <p:cNvSpPr>
            <a:spLocks noChangeShapeType="1"/>
          </p:cNvSpPr>
          <p:nvPr/>
        </p:nvSpPr>
        <p:spPr bwMode="auto">
          <a:xfrm>
            <a:off x="4921250" y="4179888"/>
            <a:ext cx="431800" cy="1309687"/>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pPr>
              <a:defRPr/>
            </a:pPr>
            <a:endParaRPr lang="ja-JP" altLang="en-US">
              <a:solidFill>
                <a:srgbClr val="000000"/>
              </a:solidFill>
              <a:latin typeface="ＭＳ Ｐゴシック"/>
              <a:ea typeface="ＭＳ Ｐゴシック"/>
            </a:endParaRPr>
          </a:p>
        </p:txBody>
      </p:sp>
      <p:sp>
        <p:nvSpPr>
          <p:cNvPr id="71" name="角丸四角形 70"/>
          <p:cNvSpPr/>
          <p:nvPr/>
        </p:nvSpPr>
        <p:spPr>
          <a:xfrm>
            <a:off x="6273800" y="5864225"/>
            <a:ext cx="2525713" cy="874713"/>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72" name="テキスト ボックス 71"/>
          <p:cNvSpPr txBox="1"/>
          <p:nvPr/>
        </p:nvSpPr>
        <p:spPr>
          <a:xfrm>
            <a:off x="5184775" y="5908675"/>
            <a:ext cx="3614738" cy="830263"/>
          </a:xfrm>
          <a:prstGeom prst="rect">
            <a:avLst/>
          </a:prstGeom>
          <a:noFill/>
        </p:spPr>
        <p:txBody>
          <a:bodyPr wrap="none">
            <a:spAutoFit/>
          </a:bodyPr>
          <a:lstStyle/>
          <a:p>
            <a:pPr>
              <a:defRPr/>
            </a:pPr>
            <a:r>
              <a:rPr lang="en-US" altLang="ja-JP" sz="2400" dirty="0">
                <a:solidFill>
                  <a:srgbClr val="DAEDEF">
                    <a:lumMod val="75000"/>
                  </a:srgbClr>
                </a:solidFill>
                <a:effectLst>
                  <a:outerShdw blurRad="38100" dist="38100" dir="2700000" algn="tl">
                    <a:srgbClr val="000000">
                      <a:alpha val="43137"/>
                    </a:srgbClr>
                  </a:outerShdw>
                </a:effectLst>
                <a:latin typeface="Arial"/>
              </a:rPr>
              <a:t>40g/</a:t>
            </a:r>
            <a:r>
              <a:rPr lang="ja-JP" altLang="en-US" sz="2400" dirty="0">
                <a:solidFill>
                  <a:srgbClr val="DAEDEF">
                    <a:lumMod val="75000"/>
                  </a:srgbClr>
                </a:solidFill>
                <a:effectLst>
                  <a:outerShdw blurRad="38100" dist="38100" dir="2700000" algn="tl">
                    <a:srgbClr val="000000">
                      <a:alpha val="43137"/>
                    </a:srgbClr>
                  </a:outerShdw>
                </a:effectLst>
                <a:latin typeface="Arial"/>
              </a:rPr>
              <a:t>日</a:t>
            </a:r>
            <a:r>
              <a:rPr lang="ja-JP" altLang="en-US" sz="2400" dirty="0">
                <a:solidFill>
                  <a:srgbClr val="FFFFDC"/>
                </a:solidFill>
                <a:latin typeface="Arial"/>
              </a:rPr>
              <a:t>　</a:t>
            </a:r>
            <a:r>
              <a:rPr lang="ja-JP" altLang="en-US" sz="2400" dirty="0">
                <a:solidFill>
                  <a:srgbClr val="333399">
                    <a:lumMod val="75000"/>
                  </a:srgbClr>
                </a:solidFill>
                <a:latin typeface="Arial"/>
              </a:rPr>
              <a:t>その他のブドウ糖</a:t>
            </a:r>
            <a:endParaRPr lang="en-US" altLang="ja-JP" sz="2400" dirty="0">
              <a:solidFill>
                <a:srgbClr val="333399">
                  <a:lumMod val="75000"/>
                </a:srgbClr>
              </a:solidFill>
              <a:latin typeface="Arial"/>
            </a:endParaRPr>
          </a:p>
          <a:p>
            <a:pPr>
              <a:defRPr/>
            </a:pPr>
            <a:r>
              <a:rPr lang="en-US" altLang="ja-JP" sz="2400" dirty="0">
                <a:solidFill>
                  <a:srgbClr val="333399">
                    <a:lumMod val="75000"/>
                  </a:srgbClr>
                </a:solidFill>
                <a:latin typeface="Arial"/>
              </a:rPr>
              <a:t>	</a:t>
            </a:r>
            <a:r>
              <a:rPr lang="ja-JP" altLang="en-US" sz="2400" dirty="0">
                <a:solidFill>
                  <a:srgbClr val="333399">
                    <a:lumMod val="75000"/>
                  </a:srgbClr>
                </a:solidFill>
                <a:latin typeface="Arial"/>
              </a:rPr>
              <a:t>　のみ用いる組織</a:t>
            </a:r>
          </a:p>
        </p:txBody>
      </p:sp>
    </p:spTree>
    <p:extLst>
      <p:ext uri="{BB962C8B-B14F-4D97-AF65-F5344CB8AC3E}">
        <p14:creationId xmlns:p14="http://schemas.microsoft.com/office/powerpoint/2010/main" val="1652781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6797"/>
                                        </p:tgtEl>
                                        <p:attrNameLst>
                                          <p:attrName>style.visibility</p:attrName>
                                        </p:attrNameLst>
                                      </p:cBhvr>
                                      <p:to>
                                        <p:strVal val="visible"/>
                                      </p:to>
                                    </p:set>
                                    <p:animEffect transition="in" filter="blinds(horizontal)">
                                      <p:cBhvr>
                                        <p:cTn id="7" dur="500"/>
                                        <p:tgtEl>
                                          <p:spTgt spid="756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additive="base">
                                        <p:cTn id="17" dur="500" fill="hold"/>
                                        <p:tgtEl>
                                          <p:spTgt spid="67"/>
                                        </p:tgtEl>
                                        <p:attrNameLst>
                                          <p:attrName>ppt_x</p:attrName>
                                        </p:attrNameLst>
                                      </p:cBhvr>
                                      <p:tavLst>
                                        <p:tav tm="0">
                                          <p:val>
                                            <p:strVal val="#ppt_x"/>
                                          </p:val>
                                        </p:tav>
                                        <p:tav tm="100000">
                                          <p:val>
                                            <p:strVal val="#ppt_x"/>
                                          </p:val>
                                        </p:tav>
                                      </p:tavLst>
                                    </p:anim>
                                    <p:anim calcmode="lin" valueType="num">
                                      <p:cBhvr additive="base">
                                        <p:cTn id="1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97" grpId="0"/>
      <p:bldP spid="6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3602" name="Picture 2"/>
          <p:cNvPicPr>
            <a:picLocks noChangeAspect="1" noChangeArrowheads="1"/>
          </p:cNvPicPr>
          <p:nvPr/>
        </p:nvPicPr>
        <p:blipFill>
          <a:blip r:embed="rId3" cstate="print"/>
          <a:srcRect/>
          <a:stretch>
            <a:fillRect/>
          </a:stretch>
        </p:blipFill>
        <p:spPr bwMode="auto">
          <a:xfrm>
            <a:off x="2077872" y="136457"/>
            <a:ext cx="4988256" cy="6585088"/>
          </a:xfrm>
          <a:prstGeom prst="rect">
            <a:avLst/>
          </a:prstGeom>
          <a:noFill/>
          <a:ln w="9525">
            <a:noFill/>
            <a:miter lim="800000"/>
            <a:headEnd/>
            <a:tailEnd/>
          </a:ln>
        </p:spPr>
      </p:pic>
      <p:sp>
        <p:nvSpPr>
          <p:cNvPr id="3" name="テキスト ボックス 2"/>
          <p:cNvSpPr txBox="1"/>
          <p:nvPr/>
        </p:nvSpPr>
        <p:spPr>
          <a:xfrm>
            <a:off x="7014950" y="6086901"/>
            <a:ext cx="2129052" cy="646331"/>
          </a:xfrm>
          <a:prstGeom prst="rect">
            <a:avLst/>
          </a:prstGeom>
          <a:noFill/>
        </p:spPr>
        <p:txBody>
          <a:bodyPr wrap="square" rtlCol="0">
            <a:spAutoFit/>
          </a:bodyPr>
          <a:lstStyle/>
          <a:p>
            <a:pPr algn="r"/>
            <a:r>
              <a:rPr lang="ja-JP" altLang="en-US" sz="1800" dirty="0" smtClean="0">
                <a:solidFill>
                  <a:srgbClr val="333399">
                    <a:lumMod val="20000"/>
                    <a:lumOff val="80000"/>
                  </a:srgbClr>
                </a:solidFill>
              </a:rPr>
              <a:t>川越市広報室撮影</a:t>
            </a:r>
            <a:endParaRPr lang="en-US" altLang="ja-JP" sz="1800" dirty="0" smtClean="0">
              <a:solidFill>
                <a:srgbClr val="333399">
                  <a:lumMod val="20000"/>
                  <a:lumOff val="80000"/>
                </a:srgbClr>
              </a:solidFill>
            </a:endParaRPr>
          </a:p>
          <a:p>
            <a:pPr algn="r"/>
            <a:r>
              <a:rPr lang="en-US" altLang="ja-JP" sz="1800" dirty="0" smtClean="0">
                <a:solidFill>
                  <a:srgbClr val="333399">
                    <a:lumMod val="20000"/>
                    <a:lumOff val="80000"/>
                  </a:srgbClr>
                </a:solidFill>
              </a:rPr>
              <a:t>2009</a:t>
            </a:r>
            <a:r>
              <a:rPr lang="ja-JP" altLang="en-US" sz="1800" dirty="0" smtClean="0">
                <a:solidFill>
                  <a:srgbClr val="333399">
                    <a:lumMod val="20000"/>
                    <a:lumOff val="80000"/>
                  </a:srgbClr>
                </a:solidFill>
              </a:rPr>
              <a:t>年</a:t>
            </a:r>
            <a:r>
              <a:rPr lang="en-US" altLang="ja-JP" sz="1800" dirty="0" smtClean="0">
                <a:solidFill>
                  <a:srgbClr val="333399">
                    <a:lumMod val="20000"/>
                    <a:lumOff val="80000"/>
                  </a:srgbClr>
                </a:solidFill>
              </a:rPr>
              <a:t>11</a:t>
            </a:r>
            <a:r>
              <a:rPr lang="ja-JP" altLang="en-US" sz="1800" dirty="0" smtClean="0">
                <a:solidFill>
                  <a:srgbClr val="333399">
                    <a:lumMod val="20000"/>
                    <a:lumOff val="80000"/>
                  </a:srgbClr>
                </a:solidFill>
              </a:rPr>
              <a:t>月</a:t>
            </a:r>
            <a:r>
              <a:rPr lang="en-US" altLang="ja-JP" sz="1800" dirty="0" smtClean="0">
                <a:solidFill>
                  <a:srgbClr val="333399">
                    <a:lumMod val="20000"/>
                    <a:lumOff val="80000"/>
                  </a:srgbClr>
                </a:solidFill>
              </a:rPr>
              <a:t>14</a:t>
            </a:r>
            <a:r>
              <a:rPr lang="ja-JP" altLang="en-US" sz="1800" dirty="0" smtClean="0">
                <a:solidFill>
                  <a:srgbClr val="333399">
                    <a:lumMod val="20000"/>
                    <a:lumOff val="80000"/>
                  </a:srgbClr>
                </a:solidFill>
              </a:rPr>
              <a:t>日</a:t>
            </a:r>
            <a:endParaRPr lang="en-US" altLang="ja-JP" sz="1800" dirty="0" smtClean="0">
              <a:solidFill>
                <a:srgbClr val="333399">
                  <a:lumMod val="20000"/>
                  <a:lumOff val="80000"/>
                </a:srgbClr>
              </a:solidFill>
            </a:endParaRPr>
          </a:p>
        </p:txBody>
      </p:sp>
    </p:spTree>
    <p:extLst>
      <p:ext uri="{BB962C8B-B14F-4D97-AF65-F5344CB8AC3E}">
        <p14:creationId xmlns:p14="http://schemas.microsoft.com/office/powerpoint/2010/main" val="17752837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2">
            <a:biLevel thresh="7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399309" y="897024"/>
            <a:ext cx="6104312" cy="5592970"/>
          </a:xfrm>
          <a:prstGeom prst="rect">
            <a:avLst/>
          </a:prstGeom>
        </p:spPr>
      </p:pic>
      <p:sp>
        <p:nvSpPr>
          <p:cNvPr id="3" name="テキスト ボックス 2"/>
          <p:cNvSpPr txBox="1"/>
          <p:nvPr/>
        </p:nvSpPr>
        <p:spPr>
          <a:xfrm>
            <a:off x="2254699" y="356697"/>
            <a:ext cx="4634602" cy="523220"/>
          </a:xfrm>
          <a:prstGeom prst="rect">
            <a:avLst/>
          </a:prstGeom>
          <a:noFill/>
        </p:spPr>
        <p:txBody>
          <a:bodyPr wrap="none" rtlCol="0">
            <a:spAutoFit/>
          </a:bodyPr>
          <a:lstStyle/>
          <a:p>
            <a:r>
              <a:rPr kumimoji="1" lang="ja-JP" altLang="en-US" sz="2800" dirty="0" smtClean="0"/>
              <a:t>原尿からのブドウ糖の再吸収</a:t>
            </a:r>
            <a:endParaRPr kumimoji="1" lang="ja-JP" altLang="en-US" sz="2800" dirty="0"/>
          </a:p>
        </p:txBody>
      </p:sp>
    </p:spTree>
    <p:extLst>
      <p:ext uri="{BB962C8B-B14F-4D97-AF65-F5344CB8AC3E}">
        <p14:creationId xmlns:p14="http://schemas.microsoft.com/office/powerpoint/2010/main" val="219471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274638" y="887413"/>
            <a:ext cx="7455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600" dirty="0">
                <a:solidFill>
                  <a:srgbClr val="FFFFFF"/>
                </a:solidFill>
                <a:latin typeface="ＭＳ Ｐゴシック" pitchFamily="50" charset="-128"/>
              </a:rPr>
              <a:t>血漿浸透圧＝</a:t>
            </a:r>
            <a:r>
              <a:rPr lang="en-US" altLang="ja-JP" sz="3600" i="1" dirty="0" smtClean="0">
                <a:solidFill>
                  <a:srgbClr val="FFFFFF"/>
                </a:solidFill>
                <a:latin typeface="ＭＳ Ｐゴシック" pitchFamily="50" charset="-128"/>
              </a:rPr>
              <a:t>function </a:t>
            </a:r>
            <a:r>
              <a:rPr lang="en-US" altLang="ja-JP" sz="3600" dirty="0" smtClean="0">
                <a:solidFill>
                  <a:srgbClr val="FFFFFF"/>
                </a:solidFill>
                <a:latin typeface="ＭＳ Ｐゴシック" pitchFamily="50" charset="-128"/>
              </a:rPr>
              <a:t>(</a:t>
            </a:r>
            <a:r>
              <a:rPr lang="en-US" altLang="ja-JP" sz="3600" dirty="0">
                <a:solidFill>
                  <a:srgbClr val="FFFFFF"/>
                </a:solidFill>
                <a:latin typeface="ＭＳ Ｐゴシック" pitchFamily="50" charset="-128"/>
              </a:rPr>
              <a:t>Na, PG,</a:t>
            </a:r>
            <a:r>
              <a:rPr lang="ja-JP" altLang="en-US" sz="3600" dirty="0">
                <a:solidFill>
                  <a:srgbClr val="FFFFFF"/>
                </a:solidFill>
                <a:latin typeface="ＭＳ Ｐゴシック" pitchFamily="50" charset="-128"/>
              </a:rPr>
              <a:t> </a:t>
            </a:r>
            <a:r>
              <a:rPr lang="en-US" altLang="ja-JP" sz="3600" dirty="0">
                <a:solidFill>
                  <a:srgbClr val="FFFFFF"/>
                </a:solidFill>
                <a:latin typeface="ＭＳ Ｐゴシック" pitchFamily="50" charset="-128"/>
              </a:rPr>
              <a:t>BUN)</a:t>
            </a:r>
            <a:endParaRPr lang="ja-JP" altLang="en-US" sz="3600" dirty="0">
              <a:solidFill>
                <a:srgbClr val="FFFFFF"/>
              </a:solidFill>
              <a:latin typeface="ＭＳ Ｐゴシック" pitchFamily="50" charset="-128"/>
            </a:endParaRPr>
          </a:p>
        </p:txBody>
      </p:sp>
      <p:sp>
        <p:nvSpPr>
          <p:cNvPr id="71683" name="テキスト ボックス 2"/>
          <p:cNvSpPr txBox="1">
            <a:spLocks noChangeArrowheads="1"/>
          </p:cNvSpPr>
          <p:nvPr/>
        </p:nvSpPr>
        <p:spPr bwMode="auto">
          <a:xfrm>
            <a:off x="274638" y="2166938"/>
            <a:ext cx="29642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600">
                <a:solidFill>
                  <a:srgbClr val="FFFFFF"/>
                </a:solidFill>
                <a:latin typeface="ＭＳ Ｐゴシック" pitchFamily="50" charset="-128"/>
              </a:rPr>
              <a:t>血漿浸透圧＝</a:t>
            </a:r>
          </a:p>
        </p:txBody>
      </p:sp>
      <p:sp>
        <p:nvSpPr>
          <p:cNvPr id="4" name="テキスト ボックス 3"/>
          <p:cNvSpPr txBox="1">
            <a:spLocks noRot="1" noChangeAspect="1" noMove="1" noResize="1" noEditPoints="1" noAdjustHandles="1" noChangeArrowheads="1" noChangeShapeType="1" noTextEdit="1"/>
          </p:cNvSpPr>
          <p:nvPr/>
        </p:nvSpPr>
        <p:spPr>
          <a:xfrm>
            <a:off x="3547258" y="2012699"/>
            <a:ext cx="4334372" cy="1017715"/>
          </a:xfrm>
          <a:prstGeom prst="rect">
            <a:avLst/>
          </a:prstGeom>
          <a:blipFill rotWithShape="1">
            <a:blip r:embed="rId3"/>
            <a:stretch>
              <a:fillRect/>
            </a:stretch>
          </a:blipFill>
        </p:spPr>
        <p:txBody>
          <a:bodyPr/>
          <a:lstStyle/>
          <a:p>
            <a:pPr>
              <a:defRPr/>
            </a:pPr>
            <a:r>
              <a:rPr lang="ja-JP" altLang="en-US" sz="1400">
                <a:noFill/>
                <a:latin typeface="ＭＳ Ｐゴシック" pitchFamily="50" charset="-128"/>
              </a:rPr>
              <a:t> </a:t>
            </a:r>
          </a:p>
        </p:txBody>
      </p:sp>
      <p:sp>
        <p:nvSpPr>
          <p:cNvPr id="71685" name="テキスト ボックス 4"/>
          <p:cNvSpPr txBox="1">
            <a:spLocks noChangeArrowheads="1"/>
          </p:cNvSpPr>
          <p:nvPr/>
        </p:nvSpPr>
        <p:spPr bwMode="auto">
          <a:xfrm>
            <a:off x="387350" y="3524250"/>
            <a:ext cx="69589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2400">
                <a:solidFill>
                  <a:srgbClr val="FFFFFF"/>
                </a:solidFill>
                <a:latin typeface="ＭＳ Ｐゴシック" pitchFamily="50" charset="-128"/>
              </a:rPr>
              <a:t>浸透圧利尿</a:t>
            </a:r>
            <a:endParaRPr lang="en-US" altLang="ja-JP" sz="2400">
              <a:solidFill>
                <a:srgbClr val="FFFFFF"/>
              </a:solidFill>
              <a:latin typeface="ＭＳ Ｐゴシック" pitchFamily="50" charset="-128"/>
            </a:endParaRPr>
          </a:p>
          <a:p>
            <a:pPr eaLnBrk="1" hangingPunct="1"/>
            <a:r>
              <a:rPr lang="ja-JP" altLang="en-US" sz="2400">
                <a:solidFill>
                  <a:srgbClr val="FFFFFF"/>
                </a:solidFill>
                <a:latin typeface="ＭＳ Ｐゴシック" pitchFamily="50" charset="-128"/>
              </a:rPr>
              <a:t>　尿糖</a:t>
            </a:r>
            <a:r>
              <a:rPr lang="en-US" altLang="ja-JP" sz="2400">
                <a:solidFill>
                  <a:srgbClr val="FFFFFF"/>
                </a:solidFill>
                <a:latin typeface="ＭＳ Ｐゴシック" pitchFamily="50" charset="-128"/>
              </a:rPr>
              <a:t>:</a:t>
            </a:r>
            <a:r>
              <a:rPr lang="ja-JP" altLang="en-US" sz="2400">
                <a:solidFill>
                  <a:srgbClr val="FFFFFF"/>
                </a:solidFill>
                <a:latin typeface="ＭＳ Ｐゴシック" pitchFamily="50" charset="-128"/>
              </a:rPr>
              <a:t>血中ブドウ糖濃度</a:t>
            </a:r>
            <a:r>
              <a:rPr lang="en-US" altLang="ja-JP" sz="2400">
                <a:solidFill>
                  <a:srgbClr val="FFFFFF"/>
                </a:solidFill>
                <a:latin typeface="ＭＳ Ｐゴシック" pitchFamily="50" charset="-128"/>
              </a:rPr>
              <a:t>(PG)170mg/dl</a:t>
            </a:r>
            <a:r>
              <a:rPr lang="ja-JP" altLang="en-US" sz="2400">
                <a:solidFill>
                  <a:srgbClr val="FFFFFF"/>
                </a:solidFill>
                <a:latin typeface="ＭＳ Ｐゴシック" pitchFamily="50" charset="-128"/>
              </a:rPr>
              <a:t>以上で出現し</a:t>
            </a:r>
            <a:endParaRPr lang="en-US" altLang="ja-JP" sz="2400">
              <a:solidFill>
                <a:srgbClr val="FFFFFF"/>
              </a:solidFill>
              <a:latin typeface="ＭＳ Ｐゴシック" pitchFamily="50" charset="-128"/>
            </a:endParaRPr>
          </a:p>
          <a:p>
            <a:pPr eaLnBrk="1" hangingPunct="1"/>
            <a:r>
              <a:rPr lang="ja-JP" altLang="en-US" sz="2400">
                <a:solidFill>
                  <a:srgbClr val="FFFFFF"/>
                </a:solidFill>
                <a:latin typeface="ＭＳ Ｐゴシック" pitchFamily="50" charset="-128"/>
              </a:rPr>
              <a:t>　血糖が高いほど尿量が増える。</a:t>
            </a:r>
          </a:p>
        </p:txBody>
      </p:sp>
      <p:sp>
        <p:nvSpPr>
          <p:cNvPr id="71686" name="テキスト ボックス 5"/>
          <p:cNvSpPr txBox="1">
            <a:spLocks noChangeArrowheads="1"/>
          </p:cNvSpPr>
          <p:nvPr/>
        </p:nvSpPr>
        <p:spPr bwMode="auto">
          <a:xfrm>
            <a:off x="387350" y="4897438"/>
            <a:ext cx="71577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2400">
                <a:solidFill>
                  <a:srgbClr val="FFFFFF"/>
                </a:solidFill>
                <a:latin typeface="ＭＳ Ｐゴシック" pitchFamily="50" charset="-128"/>
              </a:rPr>
              <a:t>腎機能正常であれば</a:t>
            </a:r>
            <a:r>
              <a:rPr lang="en-US" altLang="ja-JP" sz="2400">
                <a:solidFill>
                  <a:srgbClr val="FFFFFF"/>
                </a:solidFill>
                <a:latin typeface="ＭＳ Ｐゴシック" pitchFamily="50" charset="-128"/>
              </a:rPr>
              <a:t>PG</a:t>
            </a:r>
            <a:r>
              <a:rPr lang="ja-JP" altLang="en-US" sz="2400">
                <a:solidFill>
                  <a:srgbClr val="FFFFFF"/>
                </a:solidFill>
                <a:latin typeface="ＭＳ Ｐゴシック" pitchFamily="50" charset="-128"/>
              </a:rPr>
              <a:t>上昇すれば、</a:t>
            </a:r>
            <a:endParaRPr lang="en-US" altLang="ja-JP" sz="2400">
              <a:solidFill>
                <a:srgbClr val="FFFFFF"/>
              </a:solidFill>
              <a:latin typeface="ＭＳ Ｐゴシック" pitchFamily="50" charset="-128"/>
            </a:endParaRPr>
          </a:p>
          <a:p>
            <a:pPr eaLnBrk="1" hangingPunct="1"/>
            <a:r>
              <a:rPr lang="ja-JP" altLang="en-US" sz="2400">
                <a:solidFill>
                  <a:srgbClr val="FFFFFF"/>
                </a:solidFill>
                <a:latin typeface="ＭＳ Ｐゴシック" pitchFamily="50" charset="-128"/>
              </a:rPr>
              <a:t>　</a:t>
            </a:r>
            <a:r>
              <a:rPr lang="en-US" altLang="ja-JP" sz="2400">
                <a:solidFill>
                  <a:srgbClr val="FFFFFF"/>
                </a:solidFill>
                <a:latin typeface="ＭＳ Ｐゴシック" pitchFamily="50" charset="-128"/>
              </a:rPr>
              <a:t>Na</a:t>
            </a:r>
            <a:r>
              <a:rPr lang="ja-JP" altLang="en-US" sz="2400">
                <a:solidFill>
                  <a:srgbClr val="FFFFFF"/>
                </a:solidFill>
                <a:latin typeface="ＭＳ Ｐゴシック" pitchFamily="50" charset="-128"/>
              </a:rPr>
              <a:t>が低下</a:t>
            </a:r>
            <a:endParaRPr lang="en-US" altLang="ja-JP" sz="2400">
              <a:solidFill>
                <a:srgbClr val="FFFFFF"/>
              </a:solidFill>
              <a:latin typeface="ＭＳ Ｐゴシック" pitchFamily="50" charset="-128"/>
            </a:endParaRPr>
          </a:p>
          <a:p>
            <a:pPr eaLnBrk="1" hangingPunct="1"/>
            <a:r>
              <a:rPr lang="ja-JP" altLang="en-US" sz="2400">
                <a:solidFill>
                  <a:srgbClr val="FFFFFF"/>
                </a:solidFill>
                <a:latin typeface="ＭＳ Ｐゴシック" pitchFamily="50" charset="-128"/>
              </a:rPr>
              <a:t>　</a:t>
            </a:r>
            <a:r>
              <a:rPr lang="en-US" altLang="ja-JP" sz="2400">
                <a:solidFill>
                  <a:srgbClr val="FFFFFF"/>
                </a:solidFill>
                <a:latin typeface="ＭＳ Ｐゴシック" pitchFamily="50" charset="-128"/>
              </a:rPr>
              <a:t>ΔPG</a:t>
            </a:r>
            <a:r>
              <a:rPr lang="ja-JP" altLang="en-US" sz="2400">
                <a:solidFill>
                  <a:srgbClr val="FFFFFF"/>
                </a:solidFill>
                <a:latin typeface="ＭＳ Ｐゴシック" pitchFamily="50" charset="-128"/>
              </a:rPr>
              <a:t>　</a:t>
            </a:r>
            <a:r>
              <a:rPr lang="en-US" altLang="ja-JP" sz="2400">
                <a:solidFill>
                  <a:srgbClr val="FFFF00"/>
                </a:solidFill>
                <a:latin typeface="ＭＳ Ｐゴシック" pitchFamily="50" charset="-128"/>
              </a:rPr>
              <a:t>100mg/dl</a:t>
            </a:r>
            <a:r>
              <a:rPr lang="ja-JP" altLang="en-US" sz="2400">
                <a:solidFill>
                  <a:srgbClr val="FFFFFF"/>
                </a:solidFill>
                <a:latin typeface="ＭＳ Ｐゴシック" pitchFamily="50" charset="-128"/>
              </a:rPr>
              <a:t>　で　</a:t>
            </a:r>
            <a:r>
              <a:rPr lang="en-US" altLang="ja-JP" sz="2400">
                <a:solidFill>
                  <a:srgbClr val="FFFFFF"/>
                </a:solidFill>
                <a:latin typeface="ＭＳ Ｐゴシック" pitchFamily="50" charset="-128"/>
              </a:rPr>
              <a:t>Na</a:t>
            </a:r>
            <a:r>
              <a:rPr lang="ja-JP" altLang="en-US" sz="2400">
                <a:solidFill>
                  <a:srgbClr val="FFFFFF"/>
                </a:solidFill>
                <a:latin typeface="ＭＳ Ｐゴシック" pitchFamily="50" charset="-128"/>
              </a:rPr>
              <a:t>は　</a:t>
            </a:r>
            <a:r>
              <a:rPr lang="en-US" altLang="ja-JP" sz="2400">
                <a:solidFill>
                  <a:srgbClr val="FFFF00"/>
                </a:solidFill>
                <a:latin typeface="ＭＳ Ｐゴシック" pitchFamily="50" charset="-128"/>
              </a:rPr>
              <a:t>1.6-2.4</a:t>
            </a:r>
            <a:r>
              <a:rPr lang="ja-JP" altLang="en-US" sz="2400">
                <a:solidFill>
                  <a:srgbClr val="FFFF00"/>
                </a:solidFill>
                <a:latin typeface="ＭＳ Ｐゴシック" pitchFamily="50" charset="-128"/>
              </a:rPr>
              <a:t>（</a:t>
            </a:r>
            <a:r>
              <a:rPr lang="en-US" altLang="ja-JP" sz="2400">
                <a:solidFill>
                  <a:srgbClr val="FFFF00"/>
                </a:solidFill>
                <a:latin typeface="ＭＳ Ｐゴシック" pitchFamily="50" charset="-128"/>
              </a:rPr>
              <a:t>2.0</a:t>
            </a:r>
            <a:r>
              <a:rPr lang="ja-JP" altLang="en-US" sz="2400">
                <a:solidFill>
                  <a:srgbClr val="FFFF00"/>
                </a:solidFill>
                <a:latin typeface="ＭＳ Ｐゴシック" pitchFamily="50" charset="-128"/>
              </a:rPr>
              <a:t>）</a:t>
            </a:r>
            <a:r>
              <a:rPr lang="en-US" altLang="ja-JP" sz="2400">
                <a:solidFill>
                  <a:srgbClr val="FFFF00"/>
                </a:solidFill>
                <a:latin typeface="ＭＳ Ｐゴシック" pitchFamily="50" charset="-128"/>
              </a:rPr>
              <a:t>mEq/L</a:t>
            </a:r>
            <a:r>
              <a:rPr lang="ja-JP" altLang="en-US" sz="2400">
                <a:solidFill>
                  <a:srgbClr val="FFFFFF"/>
                </a:solidFill>
                <a:latin typeface="ＭＳ Ｐゴシック" pitchFamily="50" charset="-128"/>
              </a:rPr>
              <a:t>変化</a:t>
            </a:r>
            <a:endParaRPr lang="en-US" altLang="ja-JP" sz="2400">
              <a:solidFill>
                <a:srgbClr val="FFFFFF"/>
              </a:solidFill>
              <a:latin typeface="ＭＳ Ｐゴシック" pitchFamily="50" charset="-128"/>
            </a:endParaRPr>
          </a:p>
        </p:txBody>
      </p:sp>
      <p:sp>
        <p:nvSpPr>
          <p:cNvPr id="2" name="円/楕円 1"/>
          <p:cNvSpPr/>
          <p:nvPr/>
        </p:nvSpPr>
        <p:spPr>
          <a:xfrm>
            <a:off x="5543550" y="971549"/>
            <a:ext cx="981075" cy="5621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円/楕円 7"/>
          <p:cNvSpPr/>
          <p:nvPr/>
        </p:nvSpPr>
        <p:spPr>
          <a:xfrm>
            <a:off x="5410200" y="2012698"/>
            <a:ext cx="981075" cy="568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Tree>
    <p:extLst>
      <p:ext uri="{BB962C8B-B14F-4D97-AF65-F5344CB8AC3E}">
        <p14:creationId xmlns:p14="http://schemas.microsoft.com/office/powerpoint/2010/main" val="203733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961" y="145767"/>
            <a:ext cx="59907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i="0" u="none" strike="noStrike" cap="none" normalizeH="0" baseline="0" dirty="0" smtClean="0">
                <a:ln>
                  <a:noFill/>
                </a:ln>
                <a:solidFill>
                  <a:srgbClr val="000000"/>
                </a:solidFill>
                <a:effectLst/>
                <a:latin typeface="Century" pitchFamily="18" charset="0"/>
                <a:ea typeface="ＭＳ 明朝" pitchFamily="17" charset="-128"/>
                <a:cs typeface="ＭＳ Ｐゴシック" pitchFamily="50" charset="-128"/>
              </a:rPr>
              <a:t>基質</a:t>
            </a:r>
            <a:r>
              <a:rPr kumimoji="1" lang="en-US" altLang="ja-JP" sz="3200" i="0" u="none" strike="noStrike" cap="none" normalizeH="0" baseline="0" dirty="0" smtClean="0">
                <a:ln>
                  <a:noFill/>
                </a:ln>
                <a:solidFill>
                  <a:srgbClr val="000000"/>
                </a:solidFill>
                <a:effectLst/>
                <a:latin typeface="Century" pitchFamily="18" charset="0"/>
                <a:ea typeface="ＭＳ 明朝" pitchFamily="17" charset="-128"/>
                <a:cs typeface="ＭＳ Ｐゴシック" pitchFamily="50" charset="-128"/>
              </a:rPr>
              <a:t>1g</a:t>
            </a:r>
            <a:r>
              <a:rPr kumimoji="1" lang="ja-JP" altLang="en-US" sz="3200" i="0" u="none" strike="noStrike" cap="none" normalizeH="0" baseline="0" dirty="0" smtClean="0">
                <a:ln>
                  <a:noFill/>
                </a:ln>
                <a:solidFill>
                  <a:srgbClr val="000000"/>
                </a:solidFill>
                <a:effectLst/>
                <a:latin typeface="Century" pitchFamily="18" charset="0"/>
                <a:ea typeface="ＭＳ 明朝" pitchFamily="17" charset="-128"/>
                <a:cs typeface="ＭＳ Ｐゴシック" pitchFamily="50" charset="-128"/>
              </a:rPr>
              <a:t>あたりの発生・消費量表</a:t>
            </a:r>
            <a:endParaRPr kumimoji="1" lang="ja-JP" altLang="en-US" sz="1400" i="0" u="none" strike="noStrike" cap="none" normalizeH="0" baseline="0" dirty="0" smtClean="0">
              <a:ln>
                <a:noFill/>
              </a:ln>
              <a:solidFill>
                <a:schemeClr val="tx1"/>
              </a:solidFill>
              <a:effectLst/>
              <a:cs typeface="ＭＳ Ｐゴシック"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4034068893"/>
              </p:ext>
            </p:extLst>
          </p:nvPr>
        </p:nvGraphicFramePr>
        <p:xfrm>
          <a:off x="50255" y="1142999"/>
          <a:ext cx="9043491" cy="1933575"/>
        </p:xfrm>
        <a:graphic>
          <a:graphicData uri="http://schemas.openxmlformats.org/presentationml/2006/ole">
            <mc:AlternateContent xmlns:mc="http://schemas.openxmlformats.org/markup-compatibility/2006">
              <mc:Choice xmlns:v="urn:schemas-microsoft-com:vml" Requires="v">
                <p:oleObj spid="_x0000_s87052" name="ワークシート" r:id="rId4" imgW="5105513" imgH="1104840" progId="Excel.Sheet.12">
                  <p:embed/>
                </p:oleObj>
              </mc:Choice>
              <mc:Fallback>
                <p:oleObj name="ワークシート" r:id="rId4" imgW="5105513" imgH="1104840"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55" y="1142999"/>
                        <a:ext cx="9043491" cy="1933575"/>
                      </a:xfrm>
                      <a:prstGeom prst="rect">
                        <a:avLst/>
                      </a:prstGeom>
                      <a:noFill/>
                    </p:spPr>
                  </p:pic>
                </p:oleObj>
              </mc:Fallback>
            </mc:AlternateContent>
          </a:graphicData>
        </a:graphic>
      </p:graphicFrame>
      <p:sp>
        <p:nvSpPr>
          <p:cNvPr id="4" name="Rectangle 3"/>
          <p:cNvSpPr>
            <a:spLocks noChangeArrowheads="1"/>
          </p:cNvSpPr>
          <p:nvPr/>
        </p:nvSpPr>
        <p:spPr bwMode="auto">
          <a:xfrm>
            <a:off x="276223" y="3207579"/>
            <a:ext cx="848822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2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C</a:t>
            </a:r>
            <a:r>
              <a:rPr kumimoji="1" lang="en-US" altLang="ja-JP" sz="3200" b="0" i="0" u="none" strike="noStrike" cap="none" normalizeH="0" baseline="-30000" dirty="0" smtClean="0">
                <a:ln>
                  <a:noFill/>
                </a:ln>
                <a:solidFill>
                  <a:schemeClr val="tx1"/>
                </a:solidFill>
                <a:effectLst/>
                <a:latin typeface="Century" pitchFamily="18" charset="0"/>
                <a:ea typeface="ＭＳ 明朝" pitchFamily="17" charset="-128"/>
                <a:cs typeface="Times New Roman" pitchFamily="18" charset="0"/>
              </a:rPr>
              <a:t>6</a:t>
            </a:r>
            <a:r>
              <a:rPr kumimoji="1" lang="en-US" altLang="ja-JP" sz="32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H</a:t>
            </a:r>
            <a:r>
              <a:rPr kumimoji="1" lang="en-US" altLang="ja-JP" sz="3200" b="0" i="0" u="none" strike="noStrike" cap="none" normalizeH="0" baseline="-30000" dirty="0" smtClean="0">
                <a:ln>
                  <a:noFill/>
                </a:ln>
                <a:solidFill>
                  <a:schemeClr val="tx1"/>
                </a:solidFill>
                <a:effectLst/>
                <a:latin typeface="Century" pitchFamily="18" charset="0"/>
                <a:ea typeface="ＭＳ 明朝" pitchFamily="17" charset="-128"/>
                <a:cs typeface="Times New Roman" pitchFamily="18" charset="0"/>
              </a:rPr>
              <a:t>12</a:t>
            </a:r>
            <a:r>
              <a:rPr kumimoji="1" lang="en-US" altLang="ja-JP" sz="32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O</a:t>
            </a:r>
            <a:r>
              <a:rPr kumimoji="1" lang="en-US" altLang="ja-JP" sz="3200" b="0" i="0" u="none" strike="noStrike" cap="none" normalizeH="0" baseline="-30000" dirty="0" smtClean="0">
                <a:ln>
                  <a:noFill/>
                </a:ln>
                <a:solidFill>
                  <a:schemeClr val="tx1"/>
                </a:solidFill>
                <a:effectLst/>
                <a:latin typeface="Century" pitchFamily="18" charset="0"/>
                <a:ea typeface="ＭＳ 明朝" pitchFamily="17" charset="-128"/>
                <a:cs typeface="Times New Roman" pitchFamily="18" charset="0"/>
              </a:rPr>
              <a:t>6 </a:t>
            </a:r>
            <a:r>
              <a:rPr kumimoji="1" lang="en-US" altLang="ja-JP" sz="32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+ 6O</a:t>
            </a:r>
            <a:r>
              <a:rPr kumimoji="1" lang="en-US" altLang="ja-JP" sz="3200" b="0" i="0" u="none" strike="noStrike" cap="none" normalizeH="0" baseline="-30000" dirty="0" smtClean="0">
                <a:ln>
                  <a:noFill/>
                </a:ln>
                <a:solidFill>
                  <a:schemeClr val="tx1"/>
                </a:solidFill>
                <a:effectLst/>
                <a:latin typeface="Century" pitchFamily="18" charset="0"/>
                <a:ea typeface="ＭＳ 明朝" pitchFamily="17" charset="-128"/>
                <a:cs typeface="Times New Roman" pitchFamily="18" charset="0"/>
              </a:rPr>
              <a:t>2 </a:t>
            </a:r>
            <a:r>
              <a:rPr kumimoji="1" lang="en-US" altLang="ja-JP" sz="32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6CO</a:t>
            </a:r>
            <a:r>
              <a:rPr kumimoji="1" lang="en-US" altLang="ja-JP" sz="3200" b="0" i="0" u="none" strike="noStrike" cap="none" normalizeH="0" baseline="-30000" dirty="0" smtClean="0">
                <a:ln>
                  <a:noFill/>
                </a:ln>
                <a:solidFill>
                  <a:schemeClr val="tx1"/>
                </a:solidFill>
                <a:effectLst/>
                <a:latin typeface="Century" pitchFamily="18" charset="0"/>
                <a:ea typeface="ＭＳ 明朝" pitchFamily="17" charset="-128"/>
                <a:cs typeface="Times New Roman" pitchFamily="18" charset="0"/>
              </a:rPr>
              <a:t>2 </a:t>
            </a:r>
            <a:r>
              <a:rPr kumimoji="1" lang="en-US" altLang="ja-JP" sz="32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+ 6H</a:t>
            </a:r>
            <a:r>
              <a:rPr kumimoji="1" lang="en-US" altLang="ja-JP" sz="3200" b="0" i="0" u="none" strike="noStrike" cap="none" normalizeH="0" baseline="-30000" dirty="0" smtClean="0">
                <a:ln>
                  <a:noFill/>
                </a:ln>
                <a:solidFill>
                  <a:schemeClr val="tx1"/>
                </a:solidFill>
                <a:effectLst/>
                <a:latin typeface="Century" pitchFamily="18" charset="0"/>
                <a:ea typeface="ＭＳ 明朝" pitchFamily="17" charset="-128"/>
                <a:cs typeface="Times New Roman" pitchFamily="18" charset="0"/>
              </a:rPr>
              <a:t>2</a:t>
            </a:r>
            <a:r>
              <a:rPr kumimoji="1" lang="en-US" altLang="ja-JP" sz="32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O + </a:t>
            </a:r>
            <a:r>
              <a:rPr kumimoji="1" lang="ja-JP" altLang="en-US" sz="32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エネルギー</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32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32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32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ja-JP" altLang="en-US" sz="32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糖質はブドウ糖換算で計算する</a:t>
            </a:r>
            <a:r>
              <a:rPr kumimoji="1" lang="en-US" altLang="ja-JP" sz="32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endParaRPr kumimoji="1" lang="en-US" altLang="ja-JP" sz="6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テキスト ボックス 4"/>
          <p:cNvSpPr txBox="1"/>
          <p:nvPr/>
        </p:nvSpPr>
        <p:spPr>
          <a:xfrm>
            <a:off x="12974" y="6170718"/>
            <a:ext cx="9131026" cy="523220"/>
          </a:xfrm>
          <a:prstGeom prst="rect">
            <a:avLst/>
          </a:prstGeom>
          <a:noFill/>
        </p:spPr>
        <p:txBody>
          <a:bodyPr wrap="none" rtlCol="0">
            <a:spAutoFit/>
          </a:bodyPr>
          <a:lstStyle/>
          <a:p>
            <a:r>
              <a:rPr kumimoji="1" lang="en-US" altLang="ja-JP" sz="2800" dirty="0" smtClean="0"/>
              <a:t>Ra (rate of appearance) = Rd (rate of disappearance)</a:t>
            </a:r>
            <a:endParaRPr kumimoji="1" lang="ja-JP" altLang="en-US" sz="2800" dirty="0"/>
          </a:p>
        </p:txBody>
      </p:sp>
      <p:sp>
        <p:nvSpPr>
          <p:cNvPr id="6" name="テキスト ボックス 5"/>
          <p:cNvSpPr txBox="1"/>
          <p:nvPr/>
        </p:nvSpPr>
        <p:spPr>
          <a:xfrm>
            <a:off x="1967345" y="3906981"/>
            <a:ext cx="4118435" cy="461665"/>
          </a:xfrm>
          <a:prstGeom prst="rect">
            <a:avLst/>
          </a:prstGeom>
          <a:noFill/>
        </p:spPr>
        <p:txBody>
          <a:bodyPr wrap="none" rtlCol="0">
            <a:spAutoFit/>
          </a:bodyPr>
          <a:lstStyle/>
          <a:p>
            <a:r>
              <a:rPr kumimoji="1" lang="ja-JP" altLang="en-US" sz="2400" dirty="0" smtClean="0"/>
              <a:t>酸素</a:t>
            </a:r>
            <a:r>
              <a:rPr kumimoji="1" lang="en-US" altLang="ja-JP" sz="2400" dirty="0" smtClean="0"/>
              <a:t>6</a:t>
            </a:r>
            <a:r>
              <a:rPr kumimoji="1" lang="ja-JP" altLang="en-US" sz="2400" dirty="0" smtClean="0"/>
              <a:t>分子　二酸化炭素</a:t>
            </a:r>
            <a:r>
              <a:rPr kumimoji="1" lang="en-US" altLang="ja-JP" sz="2400" dirty="0" smtClean="0"/>
              <a:t>6</a:t>
            </a:r>
            <a:r>
              <a:rPr kumimoji="1" lang="ja-JP" altLang="en-US" sz="2400" dirty="0" smtClean="0"/>
              <a:t>分子</a:t>
            </a:r>
            <a:endParaRPr kumimoji="1" lang="ja-JP" altLang="en-US" sz="2400" dirty="0"/>
          </a:p>
        </p:txBody>
      </p:sp>
      <p:sp>
        <p:nvSpPr>
          <p:cNvPr id="8" name="正方形/長方形 7"/>
          <p:cNvSpPr/>
          <p:nvPr/>
        </p:nvSpPr>
        <p:spPr>
          <a:xfrm>
            <a:off x="50255" y="5535534"/>
            <a:ext cx="8714189" cy="369332"/>
          </a:xfrm>
          <a:prstGeom prst="rect">
            <a:avLst/>
          </a:prstGeom>
        </p:spPr>
        <p:txBody>
          <a:bodyPr wrap="square">
            <a:spAutoFit/>
          </a:bodyPr>
          <a:lstStyle/>
          <a:p>
            <a:r>
              <a:rPr lang="en-US" altLang="ja-JP" sz="1800" dirty="0" smtClean="0"/>
              <a:t>RQ = </a:t>
            </a:r>
            <a:r>
              <a:rPr lang="ja-JP" altLang="en-US" sz="1800" dirty="0" smtClean="0"/>
              <a:t>呼吸商 </a:t>
            </a:r>
            <a:r>
              <a:rPr lang="en-US" altLang="ja-JP" sz="1800" dirty="0"/>
              <a:t>= </a:t>
            </a:r>
            <a:r>
              <a:rPr lang="ja-JP" altLang="en-US" sz="1800" dirty="0"/>
              <a:t>単位時間当たりの二酸化炭素排出量 </a:t>
            </a:r>
            <a:r>
              <a:rPr lang="en-US" altLang="ja-JP" sz="1800" dirty="0"/>
              <a:t>÷ </a:t>
            </a:r>
            <a:r>
              <a:rPr lang="ja-JP" altLang="en-US" sz="1800" dirty="0"/>
              <a:t>単位時間当たりの酸素消費量</a:t>
            </a:r>
          </a:p>
        </p:txBody>
      </p:sp>
    </p:spTree>
    <p:extLst>
      <p:ext uri="{BB962C8B-B14F-4D97-AF65-F5344CB8AC3E}">
        <p14:creationId xmlns:p14="http://schemas.microsoft.com/office/powerpoint/2010/main" val="3972866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6|34.9"/>
</p:tagLst>
</file>

<file path=ppt/theme/theme1.xml><?xml version="1.0" encoding="utf-8"?>
<a:theme xmlns:a="http://schemas.openxmlformats.org/drawingml/2006/main" name="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BlueSlide">
  <a:themeElements>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sz="2000" dirty="0" smtClean="0">
            <a:solidFill>
              <a:srgbClr val="F7F7C9"/>
            </a:solidFill>
          </a:defRPr>
        </a:defPPr>
      </a:lstStyle>
    </a:txDef>
  </a:objectDefaults>
  <a:extraClrSchemeLst>
    <a:extraClrScheme>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9_BlueSlide">
  <a:themeElements>
    <a:clrScheme name="1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BlueSlide">
  <a:themeElements>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0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ueSlide">
  <a:themeElements>
    <a:clrScheme name="1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_標準デザイン">
  <a:themeElements>
    <a:clrScheme name="13_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3_標準デザイン">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3_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3_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3_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3_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3_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BlueSlide</Template>
  <TotalTime>17427</TotalTime>
  <Words>4501</Words>
  <Application>Microsoft Office PowerPoint</Application>
  <PresentationFormat>画面に合わせる (4:3)</PresentationFormat>
  <Paragraphs>907</Paragraphs>
  <Slides>61</Slides>
  <Notes>59</Notes>
  <HiddenSlides>0</HiddenSlides>
  <MMClips>0</MMClips>
  <ScaleCrop>false</ScaleCrop>
  <HeadingPairs>
    <vt:vector size="8" baseType="variant">
      <vt:variant>
        <vt:lpstr>使用されているフォント</vt:lpstr>
      </vt:variant>
      <vt:variant>
        <vt:i4>25</vt:i4>
      </vt:variant>
      <vt:variant>
        <vt:lpstr>テーマ</vt:lpstr>
      </vt:variant>
      <vt:variant>
        <vt:i4>19</vt:i4>
      </vt:variant>
      <vt:variant>
        <vt:lpstr>埋め込まれた OLE サーバー</vt:lpstr>
      </vt:variant>
      <vt:variant>
        <vt:i4>5</vt:i4>
      </vt:variant>
      <vt:variant>
        <vt:lpstr>スライド タイトル</vt:lpstr>
      </vt:variant>
      <vt:variant>
        <vt:i4>61</vt:i4>
      </vt:variant>
    </vt:vector>
  </HeadingPairs>
  <TitlesOfParts>
    <vt:vector size="110" baseType="lpstr">
      <vt:lpstr>Arial Unicode MS</vt:lpstr>
      <vt:lpstr>HGPｺﾞｼｯｸM</vt:lpstr>
      <vt:lpstr>HGP創英角ｺﾞｼｯｸUB</vt:lpstr>
      <vt:lpstr>HG創英角ｺﾞｼｯｸUB</vt:lpstr>
      <vt:lpstr>ＭＳ Ｐゴシック</vt:lpstr>
      <vt:lpstr>ＭＳ Ｐ明朝</vt:lpstr>
      <vt:lpstr>ＭＳ ゴシック</vt:lpstr>
      <vt:lpstr>ＭＳ 明朝</vt:lpstr>
      <vt:lpstr>New York</vt:lpstr>
      <vt:lpstr>Osaka</vt:lpstr>
      <vt:lpstr>StarSymbol</vt:lpstr>
      <vt:lpstr>平成角ゴシック</vt:lpstr>
      <vt:lpstr>Arial</vt:lpstr>
      <vt:lpstr>Arial Black</vt:lpstr>
      <vt:lpstr>Arial Narrow</vt:lpstr>
      <vt:lpstr>Calibri</vt:lpstr>
      <vt:lpstr>Cambria Math</vt:lpstr>
      <vt:lpstr>Century</vt:lpstr>
      <vt:lpstr>Helvetica</vt:lpstr>
      <vt:lpstr>Lucida Sans Unicode</vt:lpstr>
      <vt:lpstr>Symbol</vt:lpstr>
      <vt:lpstr>Tahoma</vt:lpstr>
      <vt:lpstr>Times</vt:lpstr>
      <vt:lpstr>Times New Roman</vt:lpstr>
      <vt:lpstr>Wingdings</vt:lpstr>
      <vt:lpstr>BlueSlide</vt:lpstr>
      <vt:lpstr>1_BlueSlide</vt:lpstr>
      <vt:lpstr>2_BlueSlide</vt:lpstr>
      <vt:lpstr>5_BlueSlide</vt:lpstr>
      <vt:lpstr>16_標準デザイン</vt:lpstr>
      <vt:lpstr>5_Office テーマ</vt:lpstr>
      <vt:lpstr>18_BlueSlide</vt:lpstr>
      <vt:lpstr>標準デザイン</vt:lpstr>
      <vt:lpstr>7_BlueSlide</vt:lpstr>
      <vt:lpstr>1_標準デザイン</vt:lpstr>
      <vt:lpstr>3_Blank Presentation</vt:lpstr>
      <vt:lpstr>14_BlueSlide</vt:lpstr>
      <vt:lpstr>19_BlueSlide</vt:lpstr>
      <vt:lpstr>21_BlueSlide</vt:lpstr>
      <vt:lpstr>Office テーマ</vt:lpstr>
      <vt:lpstr>15_BlueSlide</vt:lpstr>
      <vt:lpstr>6_BlueSlide</vt:lpstr>
      <vt:lpstr>17_BlueSlide</vt:lpstr>
      <vt:lpstr>20_BlueSlide</vt:lpstr>
      <vt:lpstr>Photo Editor Photo</vt:lpstr>
      <vt:lpstr>Image</vt:lpstr>
      <vt:lpstr>ワークシート</vt:lpstr>
      <vt:lpstr>数式</vt:lpstr>
      <vt:lpstr>Worksheet</vt:lpstr>
      <vt:lpstr>糖代謝調節と糖尿病の成因 Control of plasma glucose concentration, and its derangements in diabetes mellitus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インスリン抵抗性</vt:lpstr>
      <vt:lpstr>インスリン抵抗性/感受性測定</vt:lpstr>
      <vt:lpstr>インスリン抵抗性/感受性測定</vt:lpstr>
      <vt:lpstr>PowerPoint プレゼンテーション</vt:lpstr>
      <vt:lpstr>PowerPoint プレゼンテーション</vt:lpstr>
      <vt:lpstr>HOMA-IR簡易式の導入 1</vt:lpstr>
      <vt:lpstr>HOMA-IR簡易式の導入 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Matsuda indexの計算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エスピーG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Masafumi Matsuda, MD</dc:creator>
  <cp:lastModifiedBy>matsudam-ind@umin.ac.jp</cp:lastModifiedBy>
  <cp:revision>949</cp:revision>
  <dcterms:created xsi:type="dcterms:W3CDTF">2001-10-16T01:19:51Z</dcterms:created>
  <dcterms:modified xsi:type="dcterms:W3CDTF">2013-06-02T07:41:59Z</dcterms:modified>
</cp:coreProperties>
</file>