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14" r:id="rId2"/>
    <p:sldMasterId id="2147483726" r:id="rId3"/>
    <p:sldMasterId id="2147483730" r:id="rId4"/>
    <p:sldMasterId id="2147483761" r:id="rId5"/>
    <p:sldMasterId id="2147483773" r:id="rId6"/>
    <p:sldMasterId id="2147483821" r:id="rId7"/>
    <p:sldMasterId id="2147484048" r:id="rId8"/>
    <p:sldMasterId id="2147484288" r:id="rId9"/>
    <p:sldMasterId id="2147484408" r:id="rId10"/>
    <p:sldMasterId id="2147484597" r:id="rId11"/>
    <p:sldMasterId id="2147484624" r:id="rId12"/>
    <p:sldMasterId id="2147484649" r:id="rId13"/>
    <p:sldMasterId id="2147484661" r:id="rId14"/>
    <p:sldMasterId id="2147484673" r:id="rId15"/>
    <p:sldMasterId id="2147484685" r:id="rId16"/>
    <p:sldMasterId id="2147484698" r:id="rId17"/>
  </p:sldMasterIdLst>
  <p:notesMasterIdLst>
    <p:notesMasterId r:id="rId59"/>
  </p:notesMasterIdLst>
  <p:sldIdLst>
    <p:sldId id="468" r:id="rId18"/>
    <p:sldId id="271" r:id="rId19"/>
    <p:sldId id="510" r:id="rId20"/>
    <p:sldId id="508" r:id="rId21"/>
    <p:sldId id="511" r:id="rId22"/>
    <p:sldId id="506" r:id="rId23"/>
    <p:sldId id="504" r:id="rId24"/>
    <p:sldId id="512" r:id="rId25"/>
    <p:sldId id="513" r:id="rId26"/>
    <p:sldId id="514" r:id="rId27"/>
    <p:sldId id="515" r:id="rId28"/>
    <p:sldId id="516" r:id="rId29"/>
    <p:sldId id="556" r:id="rId30"/>
    <p:sldId id="520" r:id="rId31"/>
    <p:sldId id="555" r:id="rId32"/>
    <p:sldId id="559" r:id="rId33"/>
    <p:sldId id="558" r:id="rId34"/>
    <p:sldId id="557" r:id="rId35"/>
    <p:sldId id="528" r:id="rId36"/>
    <p:sldId id="529" r:id="rId37"/>
    <p:sldId id="530" r:id="rId38"/>
    <p:sldId id="531" r:id="rId39"/>
    <p:sldId id="532" r:id="rId40"/>
    <p:sldId id="533" r:id="rId41"/>
    <p:sldId id="534" r:id="rId42"/>
    <p:sldId id="535" r:id="rId43"/>
    <p:sldId id="566" r:id="rId44"/>
    <p:sldId id="567" r:id="rId45"/>
    <p:sldId id="568" r:id="rId46"/>
    <p:sldId id="536" r:id="rId47"/>
    <p:sldId id="537" r:id="rId48"/>
    <p:sldId id="560" r:id="rId49"/>
    <p:sldId id="564" r:id="rId50"/>
    <p:sldId id="565" r:id="rId51"/>
    <p:sldId id="561" r:id="rId52"/>
    <p:sldId id="562" r:id="rId53"/>
    <p:sldId id="569" r:id="rId54"/>
    <p:sldId id="563" r:id="rId55"/>
    <p:sldId id="571" r:id="rId56"/>
    <p:sldId id="554" r:id="rId57"/>
    <p:sldId id="388" r:id="rId58"/>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207">
          <p15:clr>
            <a:srgbClr val="A4A3A4"/>
          </p15:clr>
        </p15:guide>
        <p15:guide id="2" pos="161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3399"/>
    <a:srgbClr val="D4570A"/>
    <a:srgbClr val="66FF33"/>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50" autoAdjust="0"/>
  </p:normalViewPr>
  <p:slideViewPr>
    <p:cSldViewPr showGuides="1">
      <p:cViewPr varScale="1">
        <p:scale>
          <a:sx n="81" d="100"/>
          <a:sy n="81" d="100"/>
        </p:scale>
        <p:origin x="1038" y="84"/>
      </p:cViewPr>
      <p:guideLst>
        <p:guide orient="horz" pos="1207"/>
        <p:guide pos="161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606911F5-C3A6-4F7B-8440-C4AAB034A882}" type="datetimeFigureOut">
              <a:rPr kumimoji="1" lang="ja-JP" altLang="en-US" smtClean="0"/>
              <a:t>2015/8/8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43A865FD-9F7B-488F-A28E-7777347C0A6C}" type="slidenum">
              <a:rPr kumimoji="1" lang="ja-JP" altLang="en-US" smtClean="0"/>
              <a:t>‹#›</a:t>
            </a:fld>
            <a:endParaRPr kumimoji="1" lang="ja-JP" altLang="en-US"/>
          </a:p>
        </p:txBody>
      </p:sp>
    </p:spTree>
    <p:extLst>
      <p:ext uri="{BB962C8B-B14F-4D97-AF65-F5344CB8AC3E}">
        <p14:creationId xmlns:p14="http://schemas.microsoft.com/office/powerpoint/2010/main" val="41400224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defTabSz="923354"/>
            <a:fld id="{F56EF0B3-1434-4398-8564-EF14AB93E2AB}" type="slidenum">
              <a:rPr lang="en-US" altLang="ja-JP" smtClean="0">
                <a:solidFill>
                  <a:srgbClr val="000000"/>
                </a:solidFill>
              </a:rPr>
              <a:pPr defTabSz="923354"/>
              <a:t>1</a:t>
            </a:fld>
            <a:endParaRPr lang="en-US" altLang="ja-JP" dirty="0" smtClean="0">
              <a:solidFill>
                <a:srgbClr val="000000"/>
              </a:solidFill>
            </a:endParaRPr>
          </a:p>
        </p:txBody>
      </p:sp>
      <p:sp>
        <p:nvSpPr>
          <p:cNvPr id="124931" name="Rectangle 2"/>
          <p:cNvSpPr>
            <a:spLocks noGrp="1" noRot="1" noChangeAspect="1" noChangeArrowheads="1" noTextEdit="1"/>
          </p:cNvSpPr>
          <p:nvPr>
            <p:ph type="sldImg"/>
          </p:nvPr>
        </p:nvSpPr>
        <p:spPr>
          <a:xfrm>
            <a:off x="995363" y="766763"/>
            <a:ext cx="4913312" cy="3686175"/>
          </a:xfrm>
          <a:ln/>
        </p:spPr>
      </p:sp>
      <p:sp>
        <p:nvSpPr>
          <p:cNvPr id="124932" name="Rectangle 3"/>
          <p:cNvSpPr>
            <a:spLocks noGrp="1" noChangeArrowheads="1"/>
          </p:cNvSpPr>
          <p:nvPr>
            <p:ph type="body" idx="1"/>
          </p:nvPr>
        </p:nvSpPr>
        <p:spPr>
          <a:noFill/>
          <a:ln/>
        </p:spPr>
        <p:txBody>
          <a:bodyPr/>
          <a:lstStyle/>
          <a:p>
            <a:pPr eaLnBrk="1" hangingPunct="1"/>
            <a:endParaRPr lang="ja-JP" altLang="ja-JP" dirty="0" smtClean="0"/>
          </a:p>
        </p:txBody>
      </p:sp>
    </p:spTree>
    <p:extLst>
      <p:ext uri="{BB962C8B-B14F-4D97-AF65-F5344CB8AC3E}">
        <p14:creationId xmlns:p14="http://schemas.microsoft.com/office/powerpoint/2010/main" val="1436263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Conflict of interest</a:t>
            </a:r>
          </a:p>
          <a:p>
            <a:r>
              <a:rPr kumimoji="1" lang="ja-JP" altLang="en-US" dirty="0" smtClean="0"/>
              <a:t>発表者名：松田昌文</a:t>
            </a:r>
          </a:p>
          <a:p>
            <a:r>
              <a:rPr kumimoji="1" lang="ja-JP" altLang="en-US" dirty="0" smtClean="0"/>
              <a:t>演題発表に関連し、開示すべき</a:t>
            </a:r>
            <a:r>
              <a:rPr kumimoji="1" lang="en-US" altLang="ja-JP" dirty="0" smtClean="0"/>
              <a:t>COI</a:t>
            </a:r>
            <a:r>
              <a:rPr kumimoji="1" lang="ja-JP" altLang="en-US" dirty="0" smtClean="0"/>
              <a:t>関係にある企業などはありません。</a:t>
            </a:r>
          </a:p>
        </p:txBody>
      </p:sp>
      <p:sp>
        <p:nvSpPr>
          <p:cNvPr id="4" name="スライド番号プレースホルダー 3"/>
          <p:cNvSpPr>
            <a:spLocks noGrp="1"/>
          </p:cNvSpPr>
          <p:nvPr>
            <p:ph type="sldNum" sz="quarter" idx="10"/>
          </p:nvPr>
        </p:nvSpPr>
        <p:spPr/>
        <p:txBody>
          <a:bodyPr/>
          <a:lstStyle/>
          <a:p>
            <a:fld id="{43A865FD-9F7B-488F-A28E-7777347C0A6C}" type="slidenum">
              <a:rPr kumimoji="1" lang="ja-JP" altLang="en-US" smtClean="0"/>
              <a:t>2</a:t>
            </a:fld>
            <a:endParaRPr kumimoji="1" lang="ja-JP" altLang="en-US"/>
          </a:p>
        </p:txBody>
      </p:sp>
    </p:spTree>
    <p:extLst>
      <p:ext uri="{BB962C8B-B14F-4D97-AF65-F5344CB8AC3E}">
        <p14:creationId xmlns:p14="http://schemas.microsoft.com/office/powerpoint/2010/main" val="3248830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800100" y="857250"/>
            <a:ext cx="5494338" cy="4122738"/>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3A43112-FD0E-454F-AADF-9C42005E1B90}" type="slidenum">
              <a:rPr lang="en-US" altLang="ja-JP" smtClean="0">
                <a:solidFill>
                  <a:prstClr val="black"/>
                </a:solidFill>
              </a:rPr>
              <a:pPr>
                <a:defRPr/>
              </a:pPr>
              <a:t>40</a:t>
            </a:fld>
            <a:endParaRPr lang="en-US" altLang="ja-JP">
              <a:solidFill>
                <a:prstClr val="black"/>
              </a:solidFill>
            </a:endParaRPr>
          </a:p>
        </p:txBody>
      </p:sp>
    </p:spTree>
    <p:extLst>
      <p:ext uri="{BB962C8B-B14F-4D97-AF65-F5344CB8AC3E}">
        <p14:creationId xmlns:p14="http://schemas.microsoft.com/office/powerpoint/2010/main" val="3794786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79065"/>
            <a:ext cx="9144000" cy="1470025"/>
          </a:xfrm>
        </p:spPr>
        <p:txBody>
          <a:bodyPr>
            <a:normAutofit/>
          </a:bodyPr>
          <a:lstStyle>
            <a:lvl1pPr>
              <a:defRPr sz="4400">
                <a:solidFill>
                  <a:srgbClr val="00CC99"/>
                </a:solidFill>
                <a:effectLst>
                  <a:glow rad="63500">
                    <a:schemeClr val="tx1">
                      <a:alpha val="47000"/>
                    </a:schemeClr>
                  </a:glow>
                </a:effectLst>
                <a:latin typeface="Arial Black" pitchFamily="34" charset="0"/>
              </a:defRPr>
            </a:lvl1pPr>
          </a:lstStyle>
          <a:p>
            <a:r>
              <a:rPr kumimoji="1" lang="ja-JP" altLang="en-US" smtClean="0"/>
              <a:t>マスター タイトルの書式設定</a:t>
            </a:r>
            <a:endParaRPr kumimoji="1" lang="ja-JP" altLang="en-US"/>
          </a:p>
        </p:txBody>
      </p:sp>
      <p:sp>
        <p:nvSpPr>
          <p:cNvPr id="4" name="日付プレースホルダー 3"/>
          <p:cNvSpPr>
            <a:spLocks noGrp="1"/>
          </p:cNvSpPr>
          <p:nvPr>
            <p:ph type="dt" sz="half" idx="10"/>
          </p:nvPr>
        </p:nvSpPr>
        <p:spPr/>
        <p:txBody>
          <a:bodyPr/>
          <a:lstStyle/>
          <a:p>
            <a:fld id="{75661005-C9F6-4EAB-920D-014EF1DBE6E1}" type="datetime1">
              <a:rPr lang="ja-JP" altLang="en-US" smtClean="0">
                <a:solidFill>
                  <a:prstClr val="white"/>
                </a:solidFill>
              </a:rPr>
              <a:pPr/>
              <a:t>2015/8/8</a:t>
            </a:fld>
            <a:endParaRPr lang="ja-JP" altLang="en-US">
              <a:solidFill>
                <a:prstClr val="white"/>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solidFill>
            </a:endParaRPr>
          </a:p>
        </p:txBody>
      </p:sp>
      <p:sp>
        <p:nvSpPr>
          <p:cNvPr id="6" name="スライド番号プレースホルダー 5"/>
          <p:cNvSpPr>
            <a:spLocks noGrp="1"/>
          </p:cNvSpPr>
          <p:nvPr>
            <p:ph type="sldNum" sz="quarter" idx="4"/>
          </p:nvPr>
        </p:nvSpPr>
        <p:spPr>
          <a:xfrm>
            <a:off x="0" y="6570271"/>
            <a:ext cx="614597" cy="22433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465EF130-69E6-4A90-89F5-CB0027E85FD5}"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244162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913B0FB7-E56B-4EFD-86ED-FD233D95F976}"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500A2B4A-C5EA-4EC9-872D-A0F798FE8A9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187295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244BBA-951D-4FC0-B246-115F2606B2B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514876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334BB-4437-47D8-8B1E-20D3548D8A3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243539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6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767D38-34E7-43F5-9C0B-39FD29F143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254226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64"/>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845588-D39C-4AA9-85CC-148592DA95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119981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567293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61067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839393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54638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60368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274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E5CDF5F9-2DBC-4BA3-8F75-C1C4C95B0051}"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AF699D99-41A8-41D0-86CB-25222E752B4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368262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2481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46647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738245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890494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4821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7" name="Rectangle 3"/>
          <p:cNvSpPr>
            <a:spLocks noGrp="1" noChangeArrowheads="1"/>
          </p:cNvSpPr>
          <p:nvPr>
            <p:ph type="ctrTitle"/>
          </p:nvPr>
        </p:nvSpPr>
        <p:spPr>
          <a:xfrm>
            <a:off x="530225" y="225425"/>
            <a:ext cx="7772400" cy="1470025"/>
          </a:xfrm>
        </p:spPr>
        <p:txBody>
          <a:bodyPr/>
          <a:lstStyle>
            <a:lvl1pPr>
              <a:defRPr sz="3600" b="1"/>
            </a:lvl1pPr>
          </a:lstStyle>
          <a:p>
            <a:r>
              <a:rPr lang="en-GB"/>
              <a:t>Click to edit Master title style</a:t>
            </a:r>
          </a:p>
        </p:txBody>
      </p:sp>
      <p:sp>
        <p:nvSpPr>
          <p:cNvPr id="93188" name="Rectangle 4"/>
          <p:cNvSpPr>
            <a:spLocks noGrp="1" noChangeArrowheads="1"/>
          </p:cNvSpPr>
          <p:nvPr>
            <p:ph type="subTitle" idx="1"/>
          </p:nvPr>
        </p:nvSpPr>
        <p:spPr>
          <a:xfrm>
            <a:off x="530225" y="2659063"/>
            <a:ext cx="6400800" cy="1752600"/>
          </a:xfrm>
        </p:spPr>
        <p:txBody>
          <a:bodyPr/>
          <a:lstStyle>
            <a:lvl1pPr marL="0" indent="0">
              <a:buFontTx/>
              <a:buNone/>
              <a:defRPr/>
            </a:lvl1pPr>
          </a:lstStyle>
          <a:p>
            <a:r>
              <a:rPr lang="en-GB"/>
              <a:t>Click to edit Master subtitle style</a:t>
            </a:r>
          </a:p>
        </p:txBody>
      </p:sp>
    </p:spTree>
    <p:extLst>
      <p:ext uri="{BB962C8B-B14F-4D97-AF65-F5344CB8AC3E}">
        <p14:creationId xmlns:p14="http://schemas.microsoft.com/office/powerpoint/2010/main" val="1217084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931542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9923844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6015324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2460403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A6587C91-2E8B-492D-A0FE-A70912868713}"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2FED363B-0B01-4C4B-A46F-95239A7C6D5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861320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8150059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8127168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6591102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9954835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5563179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344488"/>
            <a:ext cx="2041525" cy="5543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5938" y="344488"/>
            <a:ext cx="5976937" cy="5543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2482804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40406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084538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49926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49631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A4C6CF0-C785-46B0-B3BC-293CB702F2F0}"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060189E0-5D12-490F-94D1-11F6187AD58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966878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55333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778566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5050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32630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770334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900188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AA877D1-322B-48BB-AF3A-D24943ECE2C6}" type="datetimeFigureOut">
              <a:rPr lang="ja-JP" altLang="en-US" smtClean="0">
                <a:solidFill>
                  <a:prstClr val="black">
                    <a:tint val="75000"/>
                  </a:prstClr>
                </a:solidFill>
              </a:rPr>
              <a:pPr/>
              <a:t>2015/8/8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4365D-62FD-4B26-BDB9-BFA323D422F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0042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9EF038-FEB9-4D06-9899-8253E6E7E0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610122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296C2-32F2-4F9F-A08B-B581915695F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762986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65297B-C5D1-45EF-B070-3437ECF4B0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3318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79065"/>
            <a:ext cx="9144000" cy="1470025"/>
          </a:xfrm>
        </p:spPr>
        <p:txBody>
          <a:bodyPr>
            <a:normAutofit/>
          </a:bodyPr>
          <a:lstStyle>
            <a:lvl1pPr>
              <a:defRPr sz="4400">
                <a:solidFill>
                  <a:srgbClr val="00CC99"/>
                </a:solidFill>
                <a:effectLst>
                  <a:glow rad="63500">
                    <a:schemeClr val="tx1">
                      <a:alpha val="47000"/>
                    </a:schemeClr>
                  </a:glow>
                </a:effectLst>
                <a:latin typeface="Arial Black" pitchFamily="34" charset="0"/>
              </a:defRPr>
            </a:lvl1pPr>
          </a:lstStyle>
          <a:p>
            <a:r>
              <a:rPr kumimoji="1" lang="ja-JP" altLang="en-US" smtClean="0"/>
              <a:t>マスター タイトルの書式設定</a:t>
            </a:r>
            <a:endParaRPr kumimoji="1" lang="ja-JP" altLang="en-US"/>
          </a:p>
        </p:txBody>
      </p:sp>
      <p:sp>
        <p:nvSpPr>
          <p:cNvPr id="4" name="日付プレースホルダー 3"/>
          <p:cNvSpPr>
            <a:spLocks noGrp="1"/>
          </p:cNvSpPr>
          <p:nvPr>
            <p:ph type="dt" sz="half" idx="10"/>
          </p:nvPr>
        </p:nvSpPr>
        <p:spPr/>
        <p:txBody>
          <a:bodyPr/>
          <a:lstStyle/>
          <a:p>
            <a:fld id="{75661005-C9F6-4EAB-920D-014EF1DBE6E1}" type="datetime1">
              <a:rPr lang="ja-JP" altLang="en-US" smtClean="0">
                <a:solidFill>
                  <a:prstClr val="white"/>
                </a:solidFill>
              </a:rPr>
              <a:pPr/>
              <a:t>2015/8/8</a:t>
            </a:fld>
            <a:endParaRPr lang="ja-JP" altLang="en-US">
              <a:solidFill>
                <a:prstClr val="white"/>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solidFill>
            </a:endParaRPr>
          </a:p>
        </p:txBody>
      </p:sp>
      <p:sp>
        <p:nvSpPr>
          <p:cNvPr id="6" name="スライド番号プレースホルダー 5"/>
          <p:cNvSpPr>
            <a:spLocks noGrp="1"/>
          </p:cNvSpPr>
          <p:nvPr>
            <p:ph type="sldNum" sz="quarter" idx="4"/>
          </p:nvPr>
        </p:nvSpPr>
        <p:spPr>
          <a:xfrm>
            <a:off x="0" y="6570271"/>
            <a:ext cx="614597" cy="22433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465EF130-69E6-4A90-89F5-CB0027E85FD5}"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4546208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DB25EE-D7EB-4B24-999A-5AA6F9500E3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457780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014967-EA5C-41A2-876F-C52E9562D4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5749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84AEA3-E29B-47ED-8B07-E4E89549DF2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52729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94CEA3-32F7-4F39-A5AB-1AFBEAB7A1E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446555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931F46-EF01-4EC6-9717-89992345578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7065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244BBA-951D-4FC0-B246-115F2606B2B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572234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334BB-4437-47D8-8B1E-20D3548D8A3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588226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4"/>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64"/>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767D38-34E7-43F5-9C0B-39FD29F143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303570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64"/>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845588-D39C-4AA9-85CC-148592DA95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6648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7" name="Rectangle 3"/>
          <p:cNvSpPr>
            <a:spLocks noGrp="1" noChangeArrowheads="1"/>
          </p:cNvSpPr>
          <p:nvPr>
            <p:ph type="ctrTitle"/>
          </p:nvPr>
        </p:nvSpPr>
        <p:spPr>
          <a:xfrm>
            <a:off x="530225" y="225425"/>
            <a:ext cx="7772400" cy="1470025"/>
          </a:xfrm>
        </p:spPr>
        <p:txBody>
          <a:bodyPr/>
          <a:lstStyle>
            <a:lvl1pPr>
              <a:defRPr sz="3600" b="1"/>
            </a:lvl1pPr>
          </a:lstStyle>
          <a:p>
            <a:r>
              <a:rPr lang="en-GB"/>
              <a:t>Click to edit Master title style</a:t>
            </a:r>
          </a:p>
        </p:txBody>
      </p:sp>
      <p:sp>
        <p:nvSpPr>
          <p:cNvPr id="93188" name="Rectangle 4"/>
          <p:cNvSpPr>
            <a:spLocks noGrp="1" noChangeArrowheads="1"/>
          </p:cNvSpPr>
          <p:nvPr>
            <p:ph type="subTitle" idx="1"/>
          </p:nvPr>
        </p:nvSpPr>
        <p:spPr>
          <a:xfrm>
            <a:off x="530225" y="2659063"/>
            <a:ext cx="6400800" cy="1752600"/>
          </a:xfrm>
        </p:spPr>
        <p:txBody>
          <a:bodyPr/>
          <a:lstStyle>
            <a:lvl1pPr marL="0" indent="0">
              <a:buFontTx/>
              <a:buNone/>
              <a:defRPr/>
            </a:lvl1pPr>
          </a:lstStyle>
          <a:p>
            <a:r>
              <a:rPr lang="en-GB"/>
              <a:t>Click to edit Master subtitle style</a:t>
            </a:r>
          </a:p>
        </p:txBody>
      </p:sp>
    </p:spTree>
    <p:extLst>
      <p:ext uri="{BB962C8B-B14F-4D97-AF65-F5344CB8AC3E}">
        <p14:creationId xmlns:p14="http://schemas.microsoft.com/office/powerpoint/2010/main" val="1371767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9144000" cy="876299"/>
          </a:xfrm>
        </p:spPr>
        <p:txBody>
          <a:bodyPr/>
          <a:lstStyle>
            <a:lvl1pPr>
              <a:defRPr>
                <a:latin typeface="Arial Black" pitchFamily="34" charset="0"/>
              </a:defRPr>
            </a:lvl1pPr>
          </a:lstStyle>
          <a:p>
            <a:r>
              <a:rPr kumimoji="1" lang="ja-JP" altLang="en-US" dirty="0" smtClean="0"/>
              <a:t>マスター タイトルの書式設定</a:t>
            </a:r>
            <a:endParaRPr kumimoji="1" lang="ja-JP" altLang="en-US" dirty="0"/>
          </a:p>
        </p:txBody>
      </p:sp>
      <p:sp>
        <p:nvSpPr>
          <p:cNvPr id="3" name="日付プレースホルダー 2"/>
          <p:cNvSpPr>
            <a:spLocks noGrp="1"/>
          </p:cNvSpPr>
          <p:nvPr>
            <p:ph type="dt" sz="half" idx="10"/>
          </p:nvPr>
        </p:nvSpPr>
        <p:spPr/>
        <p:txBody>
          <a:bodyPr/>
          <a:lstStyle/>
          <a:p>
            <a:fld id="{2D878933-BFA6-42CF-BF8E-F87F5DB51857}" type="datetime1">
              <a:rPr lang="ja-JP" altLang="en-US" smtClean="0">
                <a:solidFill>
                  <a:prstClr val="white"/>
                </a:solidFill>
              </a:rPr>
              <a:pPr/>
              <a:t>2015/8/8</a:t>
            </a:fld>
            <a:endParaRPr lang="ja-JP" altLang="en-US">
              <a:solidFill>
                <a:prstClr val="white"/>
              </a:solidFill>
            </a:endParaRPr>
          </a:p>
        </p:txBody>
      </p:sp>
      <p:sp>
        <p:nvSpPr>
          <p:cNvPr id="4" name="フッター プレースホルダー 3"/>
          <p:cNvSpPr>
            <a:spLocks noGrp="1"/>
          </p:cNvSpPr>
          <p:nvPr>
            <p:ph type="ftr" sz="quarter" idx="11"/>
          </p:nvPr>
        </p:nvSpPr>
        <p:spPr/>
        <p:txBody>
          <a:bodyPr/>
          <a:lstStyle/>
          <a:p>
            <a:endParaRPr lang="ja-JP" altLang="en-US">
              <a:solidFill>
                <a:prstClr val="white"/>
              </a:solidFill>
            </a:endParaRPr>
          </a:p>
        </p:txBody>
      </p:sp>
      <p:sp>
        <p:nvSpPr>
          <p:cNvPr id="5" name="スライド番号プレースホルダー 5"/>
          <p:cNvSpPr>
            <a:spLocks noGrp="1"/>
          </p:cNvSpPr>
          <p:nvPr>
            <p:ph type="sldNum" sz="quarter" idx="4"/>
          </p:nvPr>
        </p:nvSpPr>
        <p:spPr>
          <a:xfrm>
            <a:off x="0" y="6570271"/>
            <a:ext cx="614597" cy="22433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465EF130-69E6-4A90-89F5-CB0027E85FD5}"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3269597049"/>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2646437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18180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23515769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3895373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7428482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1092854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4712654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7850291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0952432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344488"/>
            <a:ext cx="2041525" cy="5543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5938" y="344488"/>
            <a:ext cx="5976937" cy="5543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632416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79065"/>
            <a:ext cx="9144000" cy="1470025"/>
          </a:xfrm>
        </p:spPr>
        <p:txBody>
          <a:bodyPr>
            <a:normAutofit/>
          </a:bodyPr>
          <a:lstStyle>
            <a:lvl1pPr>
              <a:defRPr sz="4400">
                <a:solidFill>
                  <a:srgbClr val="00CC99"/>
                </a:solidFill>
                <a:effectLst>
                  <a:glow rad="63500">
                    <a:schemeClr val="tx1">
                      <a:alpha val="47000"/>
                    </a:schemeClr>
                  </a:glow>
                </a:effectLst>
                <a:latin typeface="Arial Black" pitchFamily="34" charset="0"/>
              </a:defRPr>
            </a:lvl1pPr>
          </a:lstStyle>
          <a:p>
            <a:r>
              <a:rPr kumimoji="1" lang="ja-JP" altLang="en-US" smtClean="0"/>
              <a:t>マスター タイトルの書式設定</a:t>
            </a:r>
            <a:endParaRPr kumimoji="1" lang="ja-JP" altLang="en-US"/>
          </a:p>
        </p:txBody>
      </p:sp>
      <p:sp>
        <p:nvSpPr>
          <p:cNvPr id="4" name="日付プレースホルダー 3"/>
          <p:cNvSpPr>
            <a:spLocks noGrp="1"/>
          </p:cNvSpPr>
          <p:nvPr>
            <p:ph type="dt" sz="half" idx="10"/>
          </p:nvPr>
        </p:nvSpPr>
        <p:spPr/>
        <p:txBody>
          <a:bodyPr/>
          <a:lstStyle/>
          <a:p>
            <a:fld id="{D9E857B8-9030-40E6-8B42-5415E9D8D616}" type="datetime1">
              <a:rPr lang="ja-JP" altLang="en-US" smtClean="0">
                <a:solidFill>
                  <a:prstClr val="white"/>
                </a:solidFill>
              </a:rPr>
              <a:pPr/>
              <a:t>2015/8/8</a:t>
            </a:fld>
            <a:endParaRPr lang="ja-JP" altLang="en-US">
              <a:solidFill>
                <a:prstClr val="white"/>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solidFill>
            </a:endParaRPr>
          </a:p>
        </p:txBody>
      </p:sp>
      <p:sp>
        <p:nvSpPr>
          <p:cNvPr id="6" name="スライド番号プレースホルダー 5"/>
          <p:cNvSpPr>
            <a:spLocks noGrp="1"/>
          </p:cNvSpPr>
          <p:nvPr>
            <p:ph type="sldNum" sz="quarter" idx="4"/>
          </p:nvPr>
        </p:nvSpPr>
        <p:spPr>
          <a:xfrm>
            <a:off x="0" y="6570271"/>
            <a:ext cx="614597" cy="22433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465EF130-69E6-4A90-89F5-CB0027E85FD5}"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384338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9144000" cy="876299"/>
          </a:xfrm>
        </p:spPr>
        <p:txBody>
          <a:bodyPr/>
          <a:lstStyle>
            <a:lvl1pPr>
              <a:defRPr>
                <a:latin typeface="Arial Black" pitchFamily="34" charset="0"/>
              </a:defRPr>
            </a:lvl1pPr>
          </a:lstStyle>
          <a:p>
            <a:r>
              <a:rPr kumimoji="1" lang="ja-JP" altLang="en-US" dirty="0" smtClean="0"/>
              <a:t>マスター タイトルの書式設定</a:t>
            </a:r>
            <a:endParaRPr kumimoji="1" lang="ja-JP" altLang="en-US" dirty="0"/>
          </a:p>
        </p:txBody>
      </p:sp>
      <p:sp>
        <p:nvSpPr>
          <p:cNvPr id="3" name="日付プレースホルダー 2"/>
          <p:cNvSpPr>
            <a:spLocks noGrp="1"/>
          </p:cNvSpPr>
          <p:nvPr>
            <p:ph type="dt" sz="half" idx="10"/>
          </p:nvPr>
        </p:nvSpPr>
        <p:spPr/>
        <p:txBody>
          <a:bodyPr/>
          <a:lstStyle/>
          <a:p>
            <a:fld id="{1975EFC8-6620-4C4D-9B47-D59E4D0A62F9}" type="datetime1">
              <a:rPr lang="ja-JP" altLang="en-US" smtClean="0">
                <a:solidFill>
                  <a:prstClr val="white"/>
                </a:solidFill>
              </a:rPr>
              <a:pPr/>
              <a:t>2015/8/8</a:t>
            </a:fld>
            <a:endParaRPr lang="ja-JP" altLang="en-US">
              <a:solidFill>
                <a:prstClr val="white"/>
              </a:solidFill>
            </a:endParaRPr>
          </a:p>
        </p:txBody>
      </p:sp>
      <p:sp>
        <p:nvSpPr>
          <p:cNvPr id="4" name="フッター プレースホルダー 3"/>
          <p:cNvSpPr>
            <a:spLocks noGrp="1"/>
          </p:cNvSpPr>
          <p:nvPr>
            <p:ph type="ftr" sz="quarter" idx="11"/>
          </p:nvPr>
        </p:nvSpPr>
        <p:spPr/>
        <p:txBody>
          <a:bodyPr/>
          <a:lstStyle/>
          <a:p>
            <a:endParaRPr lang="ja-JP" altLang="en-US">
              <a:solidFill>
                <a:prstClr val="white"/>
              </a:solidFill>
            </a:endParaRPr>
          </a:p>
        </p:txBody>
      </p:sp>
      <p:sp>
        <p:nvSpPr>
          <p:cNvPr id="5" name="スライド番号プレースホルダー 5"/>
          <p:cNvSpPr>
            <a:spLocks noGrp="1"/>
          </p:cNvSpPr>
          <p:nvPr>
            <p:ph type="sldNum" sz="quarter" idx="4"/>
          </p:nvPr>
        </p:nvSpPr>
        <p:spPr>
          <a:xfrm>
            <a:off x="0" y="6570271"/>
            <a:ext cx="614597" cy="22433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465EF130-69E6-4A90-89F5-CB0027E85FD5}"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20670153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C00A0039-36F2-4104-8281-DBDE285D0525}" type="datetime1">
              <a:rPr lang="ja-JP" altLang="en-US" smtClean="0">
                <a:solidFill>
                  <a:prstClr val="white"/>
                </a:solidFill>
              </a:rPr>
              <a:pPr>
                <a:defRPr/>
              </a:pPr>
              <a:t>2015/8/8</a:t>
            </a:fld>
            <a:endParaRPr lang="en-US" altLang="ja-JP">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white"/>
              </a:solidFill>
            </a:endParaRPr>
          </a:p>
        </p:txBody>
      </p:sp>
    </p:spTree>
    <p:extLst>
      <p:ext uri="{BB962C8B-B14F-4D97-AF65-F5344CB8AC3E}">
        <p14:creationId xmlns:p14="http://schemas.microsoft.com/office/powerpoint/2010/main" val="3065477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B73AF6B8-0704-44A1-8A90-81612968E13D}" type="datetime1">
              <a:rPr lang="ja-JP" altLang="en-US" smtClean="0">
                <a:solidFill>
                  <a:prstClr val="white"/>
                </a:solidFill>
              </a:rPr>
              <a:pPr/>
              <a:t>2015/8/8</a:t>
            </a:fld>
            <a:endParaRPr lang="ja-JP" altLang="en-US">
              <a:solidFill>
                <a:prstClr val="white"/>
              </a:solidFill>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endParaRPr lang="ja-JP" altLang="en-US">
              <a:solidFill>
                <a:prstClr val="white"/>
              </a:solidFill>
            </a:endParaRPr>
          </a:p>
        </p:txBody>
      </p:sp>
      <p:sp>
        <p:nvSpPr>
          <p:cNvPr id="6" name="スライド番号プレースホルダ 5"/>
          <p:cNvSpPr>
            <a:spLocks noGrp="1"/>
          </p:cNvSpPr>
          <p:nvPr>
            <p:ph type="sldNum" sz="quarter" idx="12"/>
          </p:nvPr>
        </p:nvSpPr>
        <p:spPr/>
        <p:txBody>
          <a:bodyPr/>
          <a:lstStyle/>
          <a:p>
            <a:fld id="{15EC822D-F0D0-4DC0-8720-867DC37C144A}"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196705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9144000" cy="876299"/>
          </a:xfrm>
        </p:spPr>
        <p:txBody>
          <a:bodyPr/>
          <a:lstStyle>
            <a:lvl1pPr>
              <a:defRPr>
                <a:latin typeface="Arial Black" pitchFamily="34" charset="0"/>
              </a:defRPr>
            </a:lvl1pPr>
          </a:lstStyle>
          <a:p>
            <a:r>
              <a:rPr kumimoji="1" lang="ja-JP" altLang="en-US" dirty="0" smtClean="0"/>
              <a:t>マスター タイトルの書式設定</a:t>
            </a:r>
            <a:endParaRPr kumimoji="1" lang="ja-JP" altLang="en-US" dirty="0"/>
          </a:p>
        </p:txBody>
      </p:sp>
      <p:sp>
        <p:nvSpPr>
          <p:cNvPr id="3" name="日付プレースホルダー 2"/>
          <p:cNvSpPr>
            <a:spLocks noGrp="1"/>
          </p:cNvSpPr>
          <p:nvPr>
            <p:ph type="dt" sz="half" idx="10"/>
          </p:nvPr>
        </p:nvSpPr>
        <p:spPr/>
        <p:txBody>
          <a:bodyPr/>
          <a:lstStyle/>
          <a:p>
            <a:fld id="{2D878933-BFA6-42CF-BF8E-F87F5DB51857}" type="datetime1">
              <a:rPr lang="ja-JP" altLang="en-US" smtClean="0">
                <a:solidFill>
                  <a:prstClr val="white"/>
                </a:solidFill>
              </a:rPr>
              <a:pPr/>
              <a:t>2015/8/8</a:t>
            </a:fld>
            <a:endParaRPr lang="ja-JP" altLang="en-US">
              <a:solidFill>
                <a:prstClr val="white"/>
              </a:solidFill>
            </a:endParaRPr>
          </a:p>
        </p:txBody>
      </p:sp>
      <p:sp>
        <p:nvSpPr>
          <p:cNvPr id="4" name="フッター プレースホルダー 3"/>
          <p:cNvSpPr>
            <a:spLocks noGrp="1"/>
          </p:cNvSpPr>
          <p:nvPr>
            <p:ph type="ftr" sz="quarter" idx="11"/>
          </p:nvPr>
        </p:nvSpPr>
        <p:spPr/>
        <p:txBody>
          <a:bodyPr/>
          <a:lstStyle/>
          <a:p>
            <a:endParaRPr lang="ja-JP" altLang="en-US">
              <a:solidFill>
                <a:prstClr val="white"/>
              </a:solidFill>
            </a:endParaRPr>
          </a:p>
        </p:txBody>
      </p:sp>
      <p:sp>
        <p:nvSpPr>
          <p:cNvPr id="5" name="スライド番号プレースホルダー 5"/>
          <p:cNvSpPr>
            <a:spLocks noGrp="1"/>
          </p:cNvSpPr>
          <p:nvPr>
            <p:ph type="sldNum" sz="quarter" idx="4"/>
          </p:nvPr>
        </p:nvSpPr>
        <p:spPr>
          <a:xfrm>
            <a:off x="0" y="6570271"/>
            <a:ext cx="614597" cy="22433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465EF130-69E6-4A90-89F5-CB0027E85FD5}"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416715369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2651797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892108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1025447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68139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79517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1098614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879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295976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703211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3888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2DA6932-064D-4D17-91F9-FD6E2B7F6965}"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53131FBC-1DC1-4638-B747-EC23DF4310A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48310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45275" y="344488"/>
            <a:ext cx="2049463" cy="554355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344488"/>
            <a:ext cx="5997575" cy="55435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87773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97C87E-D4F7-4E04-8E04-024A2A51162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3507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3DAA3E-A569-4CBF-8AFA-C1E17AE3690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2246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E21D59-23C4-4BD7-A224-C1E7D82DFB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2738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6AE03D-4852-4E23-8469-58698B97FE9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53589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1738BE-561A-4064-8355-40967DD7C8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69161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D82B5A-F51D-48F0-8676-581369BC28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2556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8676E6-0668-46F0-9A30-619AFE3C5C8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83663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8D3307-244D-4CCA-AB11-B92EC17D9C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19628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83128E-F657-49E7-B091-2B995BED142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5538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8015FBA-6FF4-4EFC-A509-CC2670824593}"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26374D24-C6EA-437D-A0BB-4E7DA8C79C0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07561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4F540-704F-4A25-9DE4-01F3EE5DB9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68133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5"/>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5"/>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31D3E6-09CC-4645-8DB5-5044713C8BB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62972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pic>
        <p:nvPicPr>
          <p:cNvPr id="4" name="Picture 5" descr="EQUA_slidekit_temp_B_omote_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 Box 11"/>
          <p:cNvSpPr txBox="1">
            <a:spLocks noChangeArrowheads="1"/>
          </p:cNvSpPr>
          <p:nvPr userDrawn="1"/>
        </p:nvSpPr>
        <p:spPr bwMode="auto">
          <a:xfrm>
            <a:off x="8748713" y="6402388"/>
            <a:ext cx="403225" cy="244475"/>
          </a:xfrm>
          <a:prstGeom prst="rect">
            <a:avLst/>
          </a:prstGeom>
          <a:noFill/>
          <a:ln w="12700">
            <a:noFill/>
            <a:miter lim="800000"/>
            <a:headEnd type="none" w="sm" len="sm"/>
            <a:tailEnd type="none" w="sm" len="sm"/>
          </a:ln>
          <a:effectLst/>
        </p:spPr>
        <p:txBody>
          <a:bodyPr wrap="none">
            <a:spAutoFit/>
          </a:bodyPr>
          <a:lstStyle/>
          <a:p>
            <a:pPr algn="r" eaLnBrk="0" hangingPunct="0">
              <a:defRPr/>
            </a:pPr>
            <a:fld id="{208CC3F5-ACB3-481D-82A9-2F2E1B69796B}" type="slidenum">
              <a:rPr kumimoji="0" lang="ja-JP" altLang="en-US" sz="1000">
                <a:solidFill>
                  <a:srgbClr val="000000"/>
                </a:solidFill>
              </a:rPr>
              <a:pPr algn="r" eaLnBrk="0" hangingPunct="0">
                <a:defRPr/>
              </a:pPr>
              <a:t>‹#›</a:t>
            </a:fld>
            <a:endParaRPr kumimoji="0" lang="en-US" altLang="ja-JP" sz="1000">
              <a:solidFill>
                <a:srgbClr val="000000"/>
              </a:solidFill>
              <a:latin typeface="News Gothic MT" pitchFamily="34" charset="0"/>
            </a:endParaRPr>
          </a:p>
        </p:txBody>
      </p:sp>
      <p:sp>
        <p:nvSpPr>
          <p:cNvPr id="90115" name="Rectangle 4"/>
          <p:cNvSpPr>
            <a:spLocks noGrp="1" noChangeArrowheads="1"/>
          </p:cNvSpPr>
          <p:nvPr>
            <p:ph type="subTitle" idx="1"/>
          </p:nvPr>
        </p:nvSpPr>
        <p:spPr>
          <a:xfrm>
            <a:off x="1371600" y="4649788"/>
            <a:ext cx="6400800" cy="989012"/>
          </a:xfrm>
        </p:spPr>
        <p:txBody>
          <a:bodyPr/>
          <a:lstStyle>
            <a:lvl1pPr marL="0" indent="0" algn="ctr">
              <a:defRPr smtClean="0"/>
            </a:lvl1pPr>
          </a:lstStyle>
          <a:p>
            <a:r>
              <a:rPr lang="ja-JP" altLang="en-US" smtClean="0"/>
              <a:t>マスタ サブタイトルの書式設定</a:t>
            </a:r>
          </a:p>
        </p:txBody>
      </p:sp>
      <p:sp>
        <p:nvSpPr>
          <p:cNvPr id="90116" name="Rectangle 5"/>
          <p:cNvSpPr>
            <a:spLocks noGrp="1" noChangeArrowheads="1"/>
          </p:cNvSpPr>
          <p:nvPr>
            <p:ph type="ctrTitle"/>
          </p:nvPr>
        </p:nvSpPr>
        <p:spPr>
          <a:xfrm>
            <a:off x="685800" y="2130425"/>
            <a:ext cx="7772400" cy="2266950"/>
          </a:xfrm>
        </p:spPr>
        <p:txBody>
          <a:bodyPr/>
          <a:lstStyle>
            <a:lvl1pPr>
              <a:defRPr smtClean="0">
                <a:solidFill>
                  <a:schemeClr val="tx1"/>
                </a:solidFill>
              </a:defRPr>
            </a:lvl1pPr>
          </a:lstStyle>
          <a:p>
            <a:r>
              <a:rPr lang="ja-JP" altLang="en-US" smtClean="0"/>
              <a:t>マスタ タイトルの書式設定</a:t>
            </a:r>
          </a:p>
        </p:txBody>
      </p:sp>
    </p:spTree>
    <p:extLst>
      <p:ext uri="{BB962C8B-B14F-4D97-AF65-F5344CB8AC3E}">
        <p14:creationId xmlns:p14="http://schemas.microsoft.com/office/powerpoint/2010/main" val="202844498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2_タイトル スライド">
    <p:spTree>
      <p:nvGrpSpPr>
        <p:cNvPr id="1" name=""/>
        <p:cNvGrpSpPr/>
        <p:nvPr/>
      </p:nvGrpSpPr>
      <p:grpSpPr>
        <a:xfrm>
          <a:off x="0" y="0"/>
          <a:ext cx="0" cy="0"/>
          <a:chOff x="0" y="0"/>
          <a:chExt cx="0" cy="0"/>
        </a:xfrm>
      </p:grpSpPr>
      <p:pic>
        <p:nvPicPr>
          <p:cNvPr id="4" name="Picture 6" descr="EQUA_slidekit_temp_B_omote_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 Box 11"/>
          <p:cNvSpPr txBox="1">
            <a:spLocks noChangeArrowheads="1"/>
          </p:cNvSpPr>
          <p:nvPr userDrawn="1"/>
        </p:nvSpPr>
        <p:spPr bwMode="auto">
          <a:xfrm>
            <a:off x="8748713" y="6402388"/>
            <a:ext cx="403225" cy="244475"/>
          </a:xfrm>
          <a:prstGeom prst="rect">
            <a:avLst/>
          </a:prstGeom>
          <a:noFill/>
          <a:ln w="12700">
            <a:noFill/>
            <a:miter lim="800000"/>
            <a:headEnd type="none" w="sm" len="sm"/>
            <a:tailEnd type="none" w="sm" len="sm"/>
          </a:ln>
          <a:effectLst/>
        </p:spPr>
        <p:txBody>
          <a:bodyPr wrap="none">
            <a:spAutoFit/>
          </a:bodyPr>
          <a:lstStyle/>
          <a:p>
            <a:pPr algn="r" eaLnBrk="0" hangingPunct="0">
              <a:defRPr/>
            </a:pPr>
            <a:fld id="{567A2950-3869-47F7-81A2-D5A8F6E25A18}" type="slidenum">
              <a:rPr kumimoji="0" lang="ja-JP" altLang="en-US" sz="1000">
                <a:solidFill>
                  <a:srgbClr val="000000"/>
                </a:solidFill>
              </a:rPr>
              <a:pPr algn="r" eaLnBrk="0" hangingPunct="0">
                <a:defRPr/>
              </a:pPr>
              <a:t>‹#›</a:t>
            </a:fld>
            <a:endParaRPr kumimoji="0" lang="en-US" altLang="ja-JP" sz="1000">
              <a:solidFill>
                <a:srgbClr val="000000"/>
              </a:solidFill>
              <a:latin typeface="News Gothic MT" pitchFamily="34" charset="0"/>
            </a:endParaRPr>
          </a:p>
        </p:txBody>
      </p:sp>
      <p:sp>
        <p:nvSpPr>
          <p:cNvPr id="89092" name="Rectangle 4"/>
          <p:cNvSpPr>
            <a:spLocks noGrp="1" noChangeArrowheads="1"/>
          </p:cNvSpPr>
          <p:nvPr>
            <p:ph type="subTitle" idx="1"/>
          </p:nvPr>
        </p:nvSpPr>
        <p:spPr>
          <a:xfrm>
            <a:off x="1371600" y="4649788"/>
            <a:ext cx="6400800" cy="989012"/>
          </a:xfrm>
        </p:spPr>
        <p:txBody>
          <a:bodyPr/>
          <a:lstStyle>
            <a:lvl1pPr marL="0" indent="0" algn="ctr">
              <a:defRPr smtClean="0"/>
            </a:lvl1pPr>
          </a:lstStyle>
          <a:p>
            <a:r>
              <a:rPr lang="ja-JP" altLang="en-US" smtClean="0"/>
              <a:t>マスタ サブタイトルの書式設定</a:t>
            </a:r>
          </a:p>
        </p:txBody>
      </p:sp>
      <p:sp>
        <p:nvSpPr>
          <p:cNvPr id="89093" name="Rectangle 5"/>
          <p:cNvSpPr>
            <a:spLocks noGrp="1" noChangeArrowheads="1"/>
          </p:cNvSpPr>
          <p:nvPr>
            <p:ph type="ctrTitle"/>
          </p:nvPr>
        </p:nvSpPr>
        <p:spPr>
          <a:xfrm>
            <a:off x="685800" y="2130425"/>
            <a:ext cx="7772400" cy="2266950"/>
          </a:xfrm>
        </p:spPr>
        <p:txBody>
          <a:bodyPr/>
          <a:lstStyle>
            <a:lvl1pPr>
              <a:defRPr smtClean="0">
                <a:solidFill>
                  <a:schemeClr val="tx1"/>
                </a:solidFill>
              </a:defRPr>
            </a:lvl1pPr>
          </a:lstStyle>
          <a:p>
            <a:r>
              <a:rPr lang="ja-JP" altLang="en-US" smtClean="0"/>
              <a:t>マスタ タイトルの書式設定</a:t>
            </a:r>
          </a:p>
        </p:txBody>
      </p:sp>
    </p:spTree>
    <p:extLst>
      <p:ext uri="{BB962C8B-B14F-4D97-AF65-F5344CB8AC3E}">
        <p14:creationId xmlns:p14="http://schemas.microsoft.com/office/powerpoint/2010/main" val="310200656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3" name="Picture 5" descr="EQUA_slidekit_temp_B_naka_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 Box 11"/>
          <p:cNvSpPr txBox="1">
            <a:spLocks noChangeArrowheads="1"/>
          </p:cNvSpPr>
          <p:nvPr userDrawn="1"/>
        </p:nvSpPr>
        <p:spPr bwMode="auto">
          <a:xfrm>
            <a:off x="8748713" y="6402388"/>
            <a:ext cx="403225" cy="244475"/>
          </a:xfrm>
          <a:prstGeom prst="rect">
            <a:avLst/>
          </a:prstGeom>
          <a:noFill/>
          <a:ln w="12700">
            <a:noFill/>
            <a:miter lim="800000"/>
            <a:headEnd type="none" w="sm" len="sm"/>
            <a:tailEnd type="none" w="sm" len="sm"/>
          </a:ln>
          <a:effectLst/>
        </p:spPr>
        <p:txBody>
          <a:bodyPr wrap="none">
            <a:spAutoFit/>
          </a:bodyPr>
          <a:lstStyle/>
          <a:p>
            <a:pPr algn="r" eaLnBrk="0" hangingPunct="0">
              <a:defRPr/>
            </a:pPr>
            <a:fld id="{18C57999-FB8C-4EDE-8D21-133E4A517FE0}" type="slidenum">
              <a:rPr kumimoji="0" lang="ja-JP" altLang="en-US" sz="1000">
                <a:solidFill>
                  <a:srgbClr val="000000"/>
                </a:solidFill>
              </a:rPr>
              <a:pPr algn="r" eaLnBrk="0" hangingPunct="0">
                <a:defRPr/>
              </a:pPr>
              <a:t>‹#›</a:t>
            </a:fld>
            <a:endParaRPr kumimoji="0" lang="en-US" altLang="ja-JP" sz="1000">
              <a:solidFill>
                <a:srgbClr val="000000"/>
              </a:solidFill>
              <a:latin typeface="News Gothic MT" pitchFamily="34" charset="0"/>
            </a:endParaRPr>
          </a:p>
        </p:txBody>
      </p:sp>
      <p:sp>
        <p:nvSpPr>
          <p:cNvPr id="705538" name="Rectangle 2"/>
          <p:cNvSpPr>
            <a:spLocks noGrp="1" noChangeArrowheads="1"/>
          </p:cNvSpPr>
          <p:nvPr>
            <p:ph type="ctrTitle"/>
          </p:nvPr>
        </p:nvSpPr>
        <p:spPr>
          <a:xfrm>
            <a:off x="685800" y="2697163"/>
            <a:ext cx="7772400" cy="1470025"/>
          </a:xfrm>
        </p:spPr>
        <p:txBody>
          <a:bodyPr/>
          <a:lstStyle>
            <a:lvl1pPr algn="ctr">
              <a:defRPr sz="3900"/>
            </a:lvl1pPr>
          </a:lstStyle>
          <a:p>
            <a:r>
              <a:rPr lang="ja-JP" altLang="en-US"/>
              <a:t>マスタ タイトルの書式設定</a:t>
            </a:r>
          </a:p>
        </p:txBody>
      </p:sp>
    </p:spTree>
    <p:extLst>
      <p:ext uri="{BB962C8B-B14F-4D97-AF65-F5344CB8AC3E}">
        <p14:creationId xmlns:p14="http://schemas.microsoft.com/office/powerpoint/2010/main" val="18148301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40429110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427618693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467267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291412380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Tree>
    <p:extLst>
      <p:ext uri="{BB962C8B-B14F-4D97-AF65-F5344CB8AC3E}">
        <p14:creationId xmlns:p14="http://schemas.microsoft.com/office/powerpoint/2010/main" val="9291518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8C593BDF-01A2-4762-92AC-001635C23A1D}"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B13DC303-445F-4656-9161-AF4D88372A0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182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6466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18965964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5908749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146939980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32588" y="0"/>
            <a:ext cx="2160587" cy="6126163"/>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250825" y="0"/>
            <a:ext cx="6329363"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406116898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0"/>
            <a:ext cx="8642350" cy="1123950"/>
          </a:xfrm>
        </p:spPr>
        <p:txBody>
          <a:bodyPr/>
          <a:lstStyle/>
          <a:p>
            <a:r>
              <a:rPr lang="ja-JP" altLang="en-US" smtClean="0"/>
              <a:t>マスタ タイトルの書式設定</a:t>
            </a:r>
            <a:endParaRPr lang="en-US"/>
          </a:p>
        </p:txBody>
      </p:sp>
      <p:sp>
        <p:nvSpPr>
          <p:cNvPr id="3" name="表プレースホルダ 2"/>
          <p:cNvSpPr>
            <a:spLocks noGrp="1"/>
          </p:cNvSpPr>
          <p:nvPr>
            <p:ph type="tbl" idx="1"/>
          </p:nvPr>
        </p:nvSpPr>
        <p:spPr>
          <a:xfrm>
            <a:off x="457200" y="1600200"/>
            <a:ext cx="8229600" cy="4525963"/>
          </a:xfrm>
        </p:spPr>
        <p:txBody>
          <a:bodyPr/>
          <a:lstStyle/>
          <a:p>
            <a:pPr lvl="0"/>
            <a:endParaRPr lang="en-US" noProof="0" smtClean="0"/>
          </a:p>
        </p:txBody>
      </p:sp>
    </p:spTree>
    <p:extLst>
      <p:ext uri="{BB962C8B-B14F-4D97-AF65-F5344CB8AC3E}">
        <p14:creationId xmlns:p14="http://schemas.microsoft.com/office/powerpoint/2010/main" val="375572295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988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5263"/>
            <a:ext cx="8229600" cy="563562"/>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100142"/>
            <a:ext cx="8229600" cy="5272087"/>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457200" y="6477004"/>
            <a:ext cx="2133600" cy="244475"/>
          </a:xfrm>
          <a:prstGeom prst="rect">
            <a:avLst/>
          </a:prstGeom>
        </p:spPr>
        <p:txBody>
          <a:bodyPr/>
          <a:lstStyle>
            <a:lvl1pPr>
              <a:defRPr>
                <a:solidFill>
                  <a:srgbClr val="000000"/>
                </a:solidFill>
                <a:latin typeface="+mn-lt"/>
                <a:ea typeface="+mn-ea"/>
              </a:defRPr>
            </a:lvl1pPr>
          </a:lstStyle>
          <a:p>
            <a:pPr>
              <a:defRPr/>
            </a:pPr>
            <a:fld id="{219DAF3F-67B0-41BF-B77A-B6303E67072E}" type="datetimeFigureOut">
              <a:rPr lang="ja-JP" altLang="en-US"/>
              <a:pPr>
                <a:defRPr/>
              </a:pPr>
              <a:t>2015/8/8</a:t>
            </a:fld>
            <a:endParaRPr lang="ja-JP" altLang="en-US" dirty="0"/>
          </a:p>
        </p:txBody>
      </p:sp>
      <p:sp>
        <p:nvSpPr>
          <p:cNvPr id="5" name="Rectangle 5"/>
          <p:cNvSpPr>
            <a:spLocks noGrp="1" noChangeArrowheads="1"/>
          </p:cNvSpPr>
          <p:nvPr>
            <p:ph type="ftr" sz="quarter" idx="11"/>
          </p:nvPr>
        </p:nvSpPr>
        <p:spPr>
          <a:xfrm>
            <a:off x="2500313" y="6477004"/>
            <a:ext cx="4572000" cy="238125"/>
          </a:xfrm>
          <a:prstGeom prst="rect">
            <a:avLst/>
          </a:prstGeom>
        </p:spPr>
        <p:txBody>
          <a:bodyPr/>
          <a:lstStyle>
            <a:lvl1pPr>
              <a:defRPr>
                <a:solidFill>
                  <a:srgbClr val="000000"/>
                </a:solidFill>
                <a:latin typeface="+mn-lt"/>
                <a:ea typeface="+mn-ea"/>
              </a:defRPr>
            </a:lvl1pPr>
          </a:lstStyle>
          <a:p>
            <a:pPr>
              <a:defRPr/>
            </a:pPr>
            <a:endParaRPr lang="ja-JP" altLang="en-US"/>
          </a:p>
        </p:txBody>
      </p:sp>
      <p:sp>
        <p:nvSpPr>
          <p:cNvPr id="6" name="Rectangle 6"/>
          <p:cNvSpPr>
            <a:spLocks noGrp="1" noChangeArrowheads="1"/>
          </p:cNvSpPr>
          <p:nvPr>
            <p:ph type="sldNum" sz="quarter" idx="12"/>
          </p:nvPr>
        </p:nvSpPr>
        <p:spPr>
          <a:xfrm>
            <a:off x="6553200" y="6477004"/>
            <a:ext cx="2133600" cy="244475"/>
          </a:xfrm>
          <a:prstGeom prst="rect">
            <a:avLst/>
          </a:prstGeom>
        </p:spPr>
        <p:txBody>
          <a:bodyPr/>
          <a:lstStyle>
            <a:lvl1pPr>
              <a:defRPr>
                <a:solidFill>
                  <a:srgbClr val="000000"/>
                </a:solidFill>
                <a:latin typeface="+mn-lt"/>
                <a:ea typeface="+mn-ea"/>
              </a:defRPr>
            </a:lvl1pPr>
          </a:lstStyle>
          <a:p>
            <a:pPr>
              <a:defRPr/>
            </a:pPr>
            <a:fld id="{F246F0F4-9408-4604-84BB-84C7541C3E78}" type="slidenum">
              <a:rPr lang="ja-JP" altLang="en-US"/>
              <a:pPr>
                <a:defRPr/>
              </a:pPr>
              <a:t>‹#›</a:t>
            </a:fld>
            <a:endParaRPr lang="ja-JP" altLang="en-US" dirty="0"/>
          </a:p>
        </p:txBody>
      </p:sp>
    </p:spTree>
    <p:extLst>
      <p:ext uri="{BB962C8B-B14F-4D97-AF65-F5344CB8AC3E}">
        <p14:creationId xmlns:p14="http://schemas.microsoft.com/office/powerpoint/2010/main" val="277888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Rectangle 4"/>
          <p:cNvSpPr>
            <a:spLocks noChangeArrowheads="1"/>
          </p:cNvSpPr>
          <p:nvPr/>
        </p:nvSpPr>
        <p:spPr bwMode="auto">
          <a:xfrm>
            <a:off x="396877" y="3751263"/>
            <a:ext cx="8348663" cy="68262"/>
          </a:xfrm>
          <a:prstGeom prst="rect">
            <a:avLst/>
          </a:prstGeom>
          <a:gradFill rotWithShape="0">
            <a:gsLst>
              <a:gs pos="0">
                <a:srgbClr val="000066"/>
              </a:gs>
              <a:gs pos="50000">
                <a:srgbClr val="99CCFF"/>
              </a:gs>
              <a:gs pos="100000">
                <a:srgbClr val="000066"/>
              </a:gs>
            </a:gsLst>
            <a:lin ang="0" scaled="1"/>
          </a:gradFill>
          <a:ln w="15875">
            <a:noFill/>
            <a:miter lim="800000"/>
            <a:headEnd/>
            <a:tailEnd/>
          </a:ln>
          <a:effectLst/>
        </p:spPr>
        <p:txBody>
          <a:bodyPr wrap="none" anchor="ctr"/>
          <a:lstStyle/>
          <a:p>
            <a:pPr fontAlgn="auto">
              <a:spcBef>
                <a:spcPts val="0"/>
              </a:spcBef>
              <a:spcAft>
                <a:spcPts val="0"/>
              </a:spcAft>
              <a:defRPr/>
            </a:pPr>
            <a:endParaRPr lang="ja-JP" altLang="en-US" dirty="0">
              <a:solidFill>
                <a:srgbClr val="000000"/>
              </a:solidFill>
              <a:latin typeface="Arial"/>
              <a:ea typeface="ＭＳ Ｐゴシック"/>
            </a:endParaRPr>
          </a:p>
        </p:txBody>
      </p:sp>
      <p:sp>
        <p:nvSpPr>
          <p:cNvPr id="2" name="タイトル 1"/>
          <p:cNvSpPr>
            <a:spLocks noGrp="1"/>
          </p:cNvSpPr>
          <p:nvPr>
            <p:ph type="title"/>
          </p:nvPr>
        </p:nvSpPr>
        <p:spPr>
          <a:xfrm>
            <a:off x="722313" y="2235204"/>
            <a:ext cx="7772400" cy="1362075"/>
          </a:xfrm>
          <a:prstGeom prst="rect">
            <a:avLst/>
          </a:prstGeom>
        </p:spPr>
        <p:txBody>
          <a:bodyPr anchor="t"/>
          <a:lstStyle>
            <a:lvl1pPr algn="l">
              <a:defRPr sz="4400" b="1" cap="all"/>
            </a:lvl1pPr>
          </a:lstStyle>
          <a:p>
            <a:r>
              <a:rPr lang="ja-JP" altLang="en-US" smtClean="0"/>
              <a:t>マスタ タイトルの書式設定</a:t>
            </a:r>
            <a:endParaRPr lang="ja-JP" altLang="en-US" dirty="0"/>
          </a:p>
        </p:txBody>
      </p:sp>
      <p:sp>
        <p:nvSpPr>
          <p:cNvPr id="3" name="テキスト プレースホルダ 2"/>
          <p:cNvSpPr>
            <a:spLocks noGrp="1"/>
          </p:cNvSpPr>
          <p:nvPr>
            <p:ph type="body" idx="1"/>
          </p:nvPr>
        </p:nvSpPr>
        <p:spPr>
          <a:xfrm>
            <a:off x="722313" y="3986217"/>
            <a:ext cx="7772400" cy="1754187"/>
          </a:xfrm>
          <a:prstGeom prst="rect">
            <a:avLst/>
          </a:prstGeom>
        </p:spPr>
        <p:txBody>
          <a:bodyPr anchor="b"/>
          <a:lstStyle>
            <a:lvl1pPr marL="0" indent="0">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5" name="Rectangle 4"/>
          <p:cNvSpPr>
            <a:spLocks noGrp="1" noChangeArrowheads="1"/>
          </p:cNvSpPr>
          <p:nvPr>
            <p:ph type="dt" sz="half" idx="10"/>
          </p:nvPr>
        </p:nvSpPr>
        <p:spPr>
          <a:xfrm>
            <a:off x="457200" y="6477004"/>
            <a:ext cx="2133600" cy="244475"/>
          </a:xfrm>
          <a:prstGeom prst="rect">
            <a:avLst/>
          </a:prstGeom>
        </p:spPr>
        <p:txBody>
          <a:bodyPr/>
          <a:lstStyle>
            <a:lvl1pPr>
              <a:defRPr>
                <a:solidFill>
                  <a:srgbClr val="000000"/>
                </a:solidFill>
                <a:latin typeface="+mn-lt"/>
                <a:ea typeface="+mn-ea"/>
              </a:defRPr>
            </a:lvl1pPr>
          </a:lstStyle>
          <a:p>
            <a:pPr>
              <a:defRPr/>
            </a:pPr>
            <a:fld id="{40F938F1-6E51-45A3-889E-E4175D112D4A}" type="datetimeFigureOut">
              <a:rPr lang="ja-JP" altLang="en-US"/>
              <a:pPr>
                <a:defRPr/>
              </a:pPr>
              <a:t>2015/8/8</a:t>
            </a:fld>
            <a:endParaRPr lang="ja-JP" altLang="en-US" dirty="0"/>
          </a:p>
        </p:txBody>
      </p:sp>
      <p:sp>
        <p:nvSpPr>
          <p:cNvPr id="6" name="Rectangle 5"/>
          <p:cNvSpPr>
            <a:spLocks noGrp="1" noChangeArrowheads="1"/>
          </p:cNvSpPr>
          <p:nvPr>
            <p:ph type="ftr" sz="quarter" idx="11"/>
          </p:nvPr>
        </p:nvSpPr>
        <p:spPr>
          <a:xfrm>
            <a:off x="2500313" y="6477004"/>
            <a:ext cx="4572000" cy="238125"/>
          </a:xfrm>
          <a:prstGeom prst="rect">
            <a:avLst/>
          </a:prstGeom>
        </p:spPr>
        <p:txBody>
          <a:bodyPr/>
          <a:lstStyle>
            <a:lvl1pPr>
              <a:defRPr>
                <a:solidFill>
                  <a:srgbClr val="000000"/>
                </a:solidFill>
                <a:latin typeface="+mn-lt"/>
                <a:ea typeface="+mn-ea"/>
              </a:defRPr>
            </a:lvl1pPr>
          </a:lstStyle>
          <a:p>
            <a:pPr>
              <a:defRPr/>
            </a:pPr>
            <a:endParaRPr lang="ja-JP" altLang="en-US"/>
          </a:p>
        </p:txBody>
      </p:sp>
      <p:sp>
        <p:nvSpPr>
          <p:cNvPr id="7" name="Rectangle 6"/>
          <p:cNvSpPr>
            <a:spLocks noGrp="1" noChangeArrowheads="1"/>
          </p:cNvSpPr>
          <p:nvPr>
            <p:ph type="sldNum" sz="quarter" idx="12"/>
          </p:nvPr>
        </p:nvSpPr>
        <p:spPr>
          <a:xfrm>
            <a:off x="6553200" y="6477004"/>
            <a:ext cx="2133600" cy="244475"/>
          </a:xfrm>
          <a:prstGeom prst="rect">
            <a:avLst/>
          </a:prstGeom>
        </p:spPr>
        <p:txBody>
          <a:bodyPr/>
          <a:lstStyle>
            <a:lvl1pPr>
              <a:defRPr>
                <a:solidFill>
                  <a:srgbClr val="000000"/>
                </a:solidFill>
                <a:latin typeface="+mn-lt"/>
                <a:ea typeface="+mn-ea"/>
              </a:defRPr>
            </a:lvl1pPr>
          </a:lstStyle>
          <a:p>
            <a:pPr>
              <a:defRPr/>
            </a:pPr>
            <a:fld id="{F8EDFEF3-258F-4835-9E72-0873FFD1B022}" type="slidenum">
              <a:rPr lang="ja-JP" altLang="en-US"/>
              <a:pPr>
                <a:defRPr/>
              </a:pPr>
              <a:t>‹#›</a:t>
            </a:fld>
            <a:endParaRPr lang="ja-JP" altLang="en-US" dirty="0"/>
          </a:p>
        </p:txBody>
      </p:sp>
    </p:spTree>
    <p:extLst>
      <p:ext uri="{BB962C8B-B14F-4D97-AF65-F5344CB8AC3E}">
        <p14:creationId xmlns:p14="http://schemas.microsoft.com/office/powerpoint/2010/main" val="2826848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5263"/>
            <a:ext cx="8229600" cy="563562"/>
          </a:xfrm>
          <a:prstGeom prst="rect">
            <a:avLst/>
          </a:prstGeom>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sz="half" idx="1"/>
          </p:nvPr>
        </p:nvSpPr>
        <p:spPr>
          <a:xfrm>
            <a:off x="457200" y="838200"/>
            <a:ext cx="4038600" cy="5638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838200"/>
            <a:ext cx="4038600" cy="5638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Rectangle 4"/>
          <p:cNvSpPr>
            <a:spLocks noGrp="1" noChangeArrowheads="1"/>
          </p:cNvSpPr>
          <p:nvPr>
            <p:ph type="dt" sz="half" idx="10"/>
          </p:nvPr>
        </p:nvSpPr>
        <p:spPr>
          <a:xfrm>
            <a:off x="457200" y="6477004"/>
            <a:ext cx="2133600" cy="244475"/>
          </a:xfrm>
          <a:prstGeom prst="rect">
            <a:avLst/>
          </a:prstGeom>
        </p:spPr>
        <p:txBody>
          <a:bodyPr/>
          <a:lstStyle>
            <a:lvl1pPr>
              <a:defRPr>
                <a:solidFill>
                  <a:srgbClr val="000000"/>
                </a:solidFill>
                <a:latin typeface="+mn-lt"/>
                <a:ea typeface="+mn-ea"/>
              </a:defRPr>
            </a:lvl1pPr>
          </a:lstStyle>
          <a:p>
            <a:pPr>
              <a:defRPr/>
            </a:pPr>
            <a:fld id="{368AF578-9B22-464C-AB97-9EF33BF7C78C}" type="datetimeFigureOut">
              <a:rPr lang="ja-JP" altLang="en-US"/>
              <a:pPr>
                <a:defRPr/>
              </a:pPr>
              <a:t>2015/8/8</a:t>
            </a:fld>
            <a:endParaRPr lang="ja-JP" altLang="en-US" dirty="0"/>
          </a:p>
        </p:txBody>
      </p:sp>
      <p:sp>
        <p:nvSpPr>
          <p:cNvPr id="6" name="Rectangle 5"/>
          <p:cNvSpPr>
            <a:spLocks noGrp="1" noChangeArrowheads="1"/>
          </p:cNvSpPr>
          <p:nvPr>
            <p:ph type="ftr" sz="quarter" idx="11"/>
          </p:nvPr>
        </p:nvSpPr>
        <p:spPr>
          <a:xfrm>
            <a:off x="2500313" y="6477004"/>
            <a:ext cx="4572000" cy="238125"/>
          </a:xfrm>
          <a:prstGeom prst="rect">
            <a:avLst/>
          </a:prstGeom>
        </p:spPr>
        <p:txBody>
          <a:bodyPr/>
          <a:lstStyle>
            <a:lvl1pPr>
              <a:defRPr>
                <a:solidFill>
                  <a:srgbClr val="000000"/>
                </a:solidFill>
                <a:latin typeface="+mn-lt"/>
                <a:ea typeface="+mn-ea"/>
              </a:defRPr>
            </a:lvl1pPr>
          </a:lstStyle>
          <a:p>
            <a:pPr>
              <a:defRPr/>
            </a:pPr>
            <a:endParaRPr lang="ja-JP" altLang="en-US"/>
          </a:p>
        </p:txBody>
      </p:sp>
      <p:sp>
        <p:nvSpPr>
          <p:cNvPr id="7" name="Rectangle 6"/>
          <p:cNvSpPr>
            <a:spLocks noGrp="1" noChangeArrowheads="1"/>
          </p:cNvSpPr>
          <p:nvPr>
            <p:ph type="sldNum" sz="quarter" idx="12"/>
          </p:nvPr>
        </p:nvSpPr>
        <p:spPr>
          <a:xfrm>
            <a:off x="6553200" y="6477004"/>
            <a:ext cx="2133600" cy="244475"/>
          </a:xfrm>
          <a:prstGeom prst="rect">
            <a:avLst/>
          </a:prstGeom>
        </p:spPr>
        <p:txBody>
          <a:bodyPr/>
          <a:lstStyle>
            <a:lvl1pPr>
              <a:defRPr>
                <a:solidFill>
                  <a:srgbClr val="000000"/>
                </a:solidFill>
                <a:latin typeface="+mn-lt"/>
                <a:ea typeface="+mn-ea"/>
              </a:defRPr>
            </a:lvl1pPr>
          </a:lstStyle>
          <a:p>
            <a:pPr>
              <a:defRPr/>
            </a:pPr>
            <a:fld id="{151C69C3-08D3-4535-AA5C-66540CDF9945}" type="slidenum">
              <a:rPr lang="ja-JP" altLang="en-US"/>
              <a:pPr>
                <a:defRPr/>
              </a:pPr>
              <a:t>‹#›</a:t>
            </a:fld>
            <a:endParaRPr lang="ja-JP" altLang="en-US" dirty="0"/>
          </a:p>
        </p:txBody>
      </p:sp>
    </p:spTree>
    <p:extLst>
      <p:ext uri="{BB962C8B-B14F-4D97-AF65-F5344CB8AC3E}">
        <p14:creationId xmlns:p14="http://schemas.microsoft.com/office/powerpoint/2010/main" val="29838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AF275B8B-D222-4179-954B-3CE5C81504C9}"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9901CD58-CAA2-44DA-8372-78CE7EB22BE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32918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7152"/>
            <a:ext cx="8229600" cy="511156"/>
          </a:xfrm>
          <a:prstGeom prst="rect">
            <a:avLst/>
          </a:prstGeom>
        </p:spPr>
        <p:txBody>
          <a:bodyPr/>
          <a:lstStyle>
            <a:lvl1pPr>
              <a:defRPr/>
            </a:lvl1pPr>
          </a:lstStyle>
          <a:p>
            <a:r>
              <a:rPr lang="ja-JP" altLang="en-US" smtClean="0"/>
              <a:t>マスタ タイトルの書式設定</a:t>
            </a:r>
            <a:endParaRPr lang="ja-JP" altLang="en-US" dirty="0"/>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xfrm>
            <a:off x="457200" y="6477004"/>
            <a:ext cx="2133600" cy="244475"/>
          </a:xfrm>
          <a:prstGeom prst="rect">
            <a:avLst/>
          </a:prstGeom>
        </p:spPr>
        <p:txBody>
          <a:bodyPr/>
          <a:lstStyle>
            <a:lvl1pPr>
              <a:defRPr>
                <a:solidFill>
                  <a:srgbClr val="000000"/>
                </a:solidFill>
                <a:latin typeface="+mn-lt"/>
                <a:ea typeface="+mn-ea"/>
              </a:defRPr>
            </a:lvl1pPr>
          </a:lstStyle>
          <a:p>
            <a:pPr>
              <a:defRPr/>
            </a:pPr>
            <a:fld id="{18F7843B-F724-400B-A791-2E1D96BEF8B9}" type="datetimeFigureOut">
              <a:rPr lang="ja-JP" altLang="en-US"/>
              <a:pPr>
                <a:defRPr/>
              </a:pPr>
              <a:t>2015/8/8</a:t>
            </a:fld>
            <a:endParaRPr lang="ja-JP" altLang="en-US" dirty="0"/>
          </a:p>
        </p:txBody>
      </p:sp>
      <p:sp>
        <p:nvSpPr>
          <p:cNvPr id="8" name="Rectangle 5"/>
          <p:cNvSpPr>
            <a:spLocks noGrp="1" noChangeArrowheads="1"/>
          </p:cNvSpPr>
          <p:nvPr>
            <p:ph type="ftr" sz="quarter" idx="11"/>
          </p:nvPr>
        </p:nvSpPr>
        <p:spPr>
          <a:xfrm>
            <a:off x="2500313" y="6477004"/>
            <a:ext cx="4572000" cy="238125"/>
          </a:xfrm>
          <a:prstGeom prst="rect">
            <a:avLst/>
          </a:prstGeom>
        </p:spPr>
        <p:txBody>
          <a:bodyPr/>
          <a:lstStyle>
            <a:lvl1pPr>
              <a:defRPr>
                <a:solidFill>
                  <a:srgbClr val="000000"/>
                </a:solidFill>
                <a:latin typeface="+mn-lt"/>
                <a:ea typeface="+mn-ea"/>
              </a:defRPr>
            </a:lvl1pPr>
          </a:lstStyle>
          <a:p>
            <a:pPr>
              <a:defRPr/>
            </a:pPr>
            <a:endParaRPr lang="ja-JP" altLang="en-US"/>
          </a:p>
        </p:txBody>
      </p:sp>
      <p:sp>
        <p:nvSpPr>
          <p:cNvPr id="9" name="Rectangle 6"/>
          <p:cNvSpPr>
            <a:spLocks noGrp="1" noChangeArrowheads="1"/>
          </p:cNvSpPr>
          <p:nvPr>
            <p:ph type="sldNum" sz="quarter" idx="12"/>
          </p:nvPr>
        </p:nvSpPr>
        <p:spPr>
          <a:xfrm>
            <a:off x="6553200" y="6477004"/>
            <a:ext cx="2133600" cy="244475"/>
          </a:xfrm>
          <a:prstGeom prst="rect">
            <a:avLst/>
          </a:prstGeom>
        </p:spPr>
        <p:txBody>
          <a:bodyPr/>
          <a:lstStyle>
            <a:lvl1pPr>
              <a:defRPr>
                <a:solidFill>
                  <a:srgbClr val="000000"/>
                </a:solidFill>
                <a:latin typeface="+mn-lt"/>
                <a:ea typeface="+mn-ea"/>
              </a:defRPr>
            </a:lvl1pPr>
          </a:lstStyle>
          <a:p>
            <a:pPr>
              <a:defRPr/>
            </a:pPr>
            <a:fld id="{EC4B393F-588C-4558-96D1-4C1E917CBFD5}" type="slidenum">
              <a:rPr lang="ja-JP" altLang="en-US"/>
              <a:pPr>
                <a:defRPr/>
              </a:pPr>
              <a:t>‹#›</a:t>
            </a:fld>
            <a:endParaRPr lang="ja-JP" altLang="en-US" dirty="0"/>
          </a:p>
        </p:txBody>
      </p:sp>
    </p:spTree>
    <p:extLst>
      <p:ext uri="{BB962C8B-B14F-4D97-AF65-F5344CB8AC3E}">
        <p14:creationId xmlns:p14="http://schemas.microsoft.com/office/powerpoint/2010/main" val="3402277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477004"/>
            <a:ext cx="2133600" cy="244475"/>
          </a:xfrm>
          <a:prstGeom prst="rect">
            <a:avLst/>
          </a:prstGeom>
        </p:spPr>
        <p:txBody>
          <a:bodyPr/>
          <a:lstStyle>
            <a:lvl1pPr>
              <a:defRPr>
                <a:solidFill>
                  <a:srgbClr val="000000"/>
                </a:solidFill>
                <a:latin typeface="+mn-lt"/>
                <a:ea typeface="+mn-ea"/>
              </a:defRPr>
            </a:lvl1pPr>
          </a:lstStyle>
          <a:p>
            <a:pPr>
              <a:defRPr/>
            </a:pPr>
            <a:fld id="{13A92373-5946-4269-8E0B-6E69F42FDEF5}" type="datetimeFigureOut">
              <a:rPr lang="ja-JP" altLang="en-US"/>
              <a:pPr>
                <a:defRPr/>
              </a:pPr>
              <a:t>2015/8/8</a:t>
            </a:fld>
            <a:endParaRPr lang="ja-JP" altLang="en-US" dirty="0"/>
          </a:p>
        </p:txBody>
      </p:sp>
      <p:sp>
        <p:nvSpPr>
          <p:cNvPr id="3" name="Rectangle 5"/>
          <p:cNvSpPr>
            <a:spLocks noGrp="1" noChangeArrowheads="1"/>
          </p:cNvSpPr>
          <p:nvPr>
            <p:ph type="ftr" sz="quarter" idx="11"/>
          </p:nvPr>
        </p:nvSpPr>
        <p:spPr>
          <a:xfrm>
            <a:off x="2500313" y="6477004"/>
            <a:ext cx="4572000" cy="238125"/>
          </a:xfrm>
          <a:prstGeom prst="rect">
            <a:avLst/>
          </a:prstGeom>
        </p:spPr>
        <p:txBody>
          <a:bodyPr/>
          <a:lstStyle>
            <a:lvl1pPr>
              <a:defRPr>
                <a:solidFill>
                  <a:srgbClr val="000000"/>
                </a:solidFill>
                <a:latin typeface="+mn-lt"/>
                <a:ea typeface="+mn-ea"/>
              </a:defRPr>
            </a:lvl1pPr>
          </a:lstStyle>
          <a:p>
            <a:pPr>
              <a:defRPr/>
            </a:pPr>
            <a:endParaRPr lang="ja-JP" altLang="en-US"/>
          </a:p>
        </p:txBody>
      </p:sp>
      <p:sp>
        <p:nvSpPr>
          <p:cNvPr id="4" name="Rectangle 6"/>
          <p:cNvSpPr>
            <a:spLocks noGrp="1" noChangeArrowheads="1"/>
          </p:cNvSpPr>
          <p:nvPr>
            <p:ph type="sldNum" sz="quarter" idx="12"/>
          </p:nvPr>
        </p:nvSpPr>
        <p:spPr>
          <a:xfrm>
            <a:off x="6553200" y="6477004"/>
            <a:ext cx="2133600" cy="244475"/>
          </a:xfrm>
          <a:prstGeom prst="rect">
            <a:avLst/>
          </a:prstGeom>
        </p:spPr>
        <p:txBody>
          <a:bodyPr/>
          <a:lstStyle>
            <a:lvl1pPr>
              <a:defRPr>
                <a:solidFill>
                  <a:srgbClr val="000000"/>
                </a:solidFill>
                <a:latin typeface="+mn-lt"/>
                <a:ea typeface="+mn-ea"/>
              </a:defRPr>
            </a:lvl1pPr>
          </a:lstStyle>
          <a:p>
            <a:pPr>
              <a:defRPr/>
            </a:pPr>
            <a:fld id="{696BAD22-2542-4AE8-B063-6BAB06374748}" type="slidenum">
              <a:rPr lang="ja-JP" altLang="en-US"/>
              <a:pPr>
                <a:defRPr/>
              </a:pPr>
              <a:t>‹#›</a:t>
            </a:fld>
            <a:endParaRPr lang="ja-JP" altLang="en-US" dirty="0"/>
          </a:p>
        </p:txBody>
      </p:sp>
    </p:spTree>
    <p:extLst>
      <p:ext uri="{BB962C8B-B14F-4D97-AF65-F5344CB8AC3E}">
        <p14:creationId xmlns:p14="http://schemas.microsoft.com/office/powerpoint/2010/main" val="1947459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88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xfrm>
            <a:off x="457200" y="6477004"/>
            <a:ext cx="2133600" cy="244475"/>
          </a:xfrm>
          <a:prstGeom prst="rect">
            <a:avLst/>
          </a:prstGeom>
        </p:spPr>
        <p:txBody>
          <a:bodyPr/>
          <a:lstStyle>
            <a:lvl1pPr>
              <a:defRPr>
                <a:solidFill>
                  <a:srgbClr val="000000"/>
                </a:solidFill>
                <a:latin typeface="+mn-lt"/>
                <a:ea typeface="+mn-ea"/>
              </a:defRPr>
            </a:lvl1pPr>
          </a:lstStyle>
          <a:p>
            <a:pPr>
              <a:defRPr/>
            </a:pPr>
            <a:fld id="{82BE653C-7727-4AAA-B13C-448C1349FFB2}" type="datetimeFigureOut">
              <a:rPr lang="ja-JP" altLang="en-US"/>
              <a:pPr>
                <a:defRPr/>
              </a:pPr>
              <a:t>2015/8/8</a:t>
            </a:fld>
            <a:endParaRPr lang="ja-JP" altLang="en-US" dirty="0"/>
          </a:p>
        </p:txBody>
      </p:sp>
      <p:sp>
        <p:nvSpPr>
          <p:cNvPr id="6" name="Rectangle 5"/>
          <p:cNvSpPr>
            <a:spLocks noGrp="1" noChangeArrowheads="1"/>
          </p:cNvSpPr>
          <p:nvPr>
            <p:ph type="ftr" sz="quarter" idx="11"/>
          </p:nvPr>
        </p:nvSpPr>
        <p:spPr>
          <a:xfrm>
            <a:off x="2500313" y="6477004"/>
            <a:ext cx="4572000" cy="238125"/>
          </a:xfrm>
          <a:prstGeom prst="rect">
            <a:avLst/>
          </a:prstGeom>
        </p:spPr>
        <p:txBody>
          <a:bodyPr/>
          <a:lstStyle>
            <a:lvl1pPr>
              <a:defRPr>
                <a:solidFill>
                  <a:srgbClr val="000000"/>
                </a:solidFill>
                <a:latin typeface="+mn-lt"/>
                <a:ea typeface="+mn-ea"/>
              </a:defRPr>
            </a:lvl1pPr>
          </a:lstStyle>
          <a:p>
            <a:pPr>
              <a:defRPr/>
            </a:pPr>
            <a:endParaRPr lang="ja-JP" altLang="en-US"/>
          </a:p>
        </p:txBody>
      </p:sp>
      <p:sp>
        <p:nvSpPr>
          <p:cNvPr id="7" name="Rectangle 6"/>
          <p:cNvSpPr>
            <a:spLocks noGrp="1" noChangeArrowheads="1"/>
          </p:cNvSpPr>
          <p:nvPr>
            <p:ph type="sldNum" sz="quarter" idx="12"/>
          </p:nvPr>
        </p:nvSpPr>
        <p:spPr>
          <a:xfrm>
            <a:off x="6553200" y="6477004"/>
            <a:ext cx="2133600" cy="244475"/>
          </a:xfrm>
          <a:prstGeom prst="rect">
            <a:avLst/>
          </a:prstGeom>
        </p:spPr>
        <p:txBody>
          <a:bodyPr/>
          <a:lstStyle>
            <a:lvl1pPr>
              <a:defRPr>
                <a:solidFill>
                  <a:srgbClr val="000000"/>
                </a:solidFill>
                <a:latin typeface="+mn-lt"/>
                <a:ea typeface="+mn-ea"/>
              </a:defRPr>
            </a:lvl1pPr>
          </a:lstStyle>
          <a:p>
            <a:pPr>
              <a:defRPr/>
            </a:pPr>
            <a:fld id="{D5E1C4F2-8D19-4089-AE00-E51FF189DB5A}" type="slidenum">
              <a:rPr lang="ja-JP" altLang="en-US"/>
              <a:pPr>
                <a:defRPr/>
              </a:pPr>
              <a:t>‹#›</a:t>
            </a:fld>
            <a:endParaRPr lang="ja-JP" altLang="en-US" dirty="0"/>
          </a:p>
        </p:txBody>
      </p:sp>
    </p:spTree>
    <p:extLst>
      <p:ext uri="{BB962C8B-B14F-4D97-AF65-F5344CB8AC3E}">
        <p14:creationId xmlns:p14="http://schemas.microsoft.com/office/powerpoint/2010/main" val="2518465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xfrm>
            <a:off x="457200" y="6477004"/>
            <a:ext cx="2133600" cy="244475"/>
          </a:xfrm>
          <a:prstGeom prst="rect">
            <a:avLst/>
          </a:prstGeom>
        </p:spPr>
        <p:txBody>
          <a:bodyPr/>
          <a:lstStyle>
            <a:lvl1pPr>
              <a:defRPr>
                <a:solidFill>
                  <a:srgbClr val="000000"/>
                </a:solidFill>
                <a:latin typeface="+mn-lt"/>
                <a:ea typeface="+mn-ea"/>
              </a:defRPr>
            </a:lvl1pPr>
          </a:lstStyle>
          <a:p>
            <a:pPr>
              <a:defRPr/>
            </a:pPr>
            <a:fld id="{FD703EEF-D442-4DA4-A0E0-0D1D0DD8B870}" type="datetimeFigureOut">
              <a:rPr lang="ja-JP" altLang="en-US"/>
              <a:pPr>
                <a:defRPr/>
              </a:pPr>
              <a:t>2015/8/8</a:t>
            </a:fld>
            <a:endParaRPr lang="ja-JP" altLang="en-US" dirty="0"/>
          </a:p>
        </p:txBody>
      </p:sp>
      <p:sp>
        <p:nvSpPr>
          <p:cNvPr id="6" name="Rectangle 5"/>
          <p:cNvSpPr>
            <a:spLocks noGrp="1" noChangeArrowheads="1"/>
          </p:cNvSpPr>
          <p:nvPr>
            <p:ph type="ftr" sz="quarter" idx="11"/>
          </p:nvPr>
        </p:nvSpPr>
        <p:spPr>
          <a:xfrm>
            <a:off x="2500313" y="6477004"/>
            <a:ext cx="4572000" cy="238125"/>
          </a:xfrm>
          <a:prstGeom prst="rect">
            <a:avLst/>
          </a:prstGeom>
        </p:spPr>
        <p:txBody>
          <a:bodyPr/>
          <a:lstStyle>
            <a:lvl1pPr>
              <a:defRPr>
                <a:solidFill>
                  <a:srgbClr val="000000"/>
                </a:solidFill>
                <a:latin typeface="+mn-lt"/>
                <a:ea typeface="+mn-ea"/>
              </a:defRPr>
            </a:lvl1pPr>
          </a:lstStyle>
          <a:p>
            <a:pPr>
              <a:defRPr/>
            </a:pPr>
            <a:endParaRPr lang="ja-JP" altLang="en-US"/>
          </a:p>
        </p:txBody>
      </p:sp>
      <p:sp>
        <p:nvSpPr>
          <p:cNvPr id="7" name="Rectangle 6"/>
          <p:cNvSpPr>
            <a:spLocks noGrp="1" noChangeArrowheads="1"/>
          </p:cNvSpPr>
          <p:nvPr>
            <p:ph type="sldNum" sz="quarter" idx="12"/>
          </p:nvPr>
        </p:nvSpPr>
        <p:spPr>
          <a:xfrm>
            <a:off x="6553200" y="6477004"/>
            <a:ext cx="2133600" cy="244475"/>
          </a:xfrm>
          <a:prstGeom prst="rect">
            <a:avLst/>
          </a:prstGeom>
        </p:spPr>
        <p:txBody>
          <a:bodyPr/>
          <a:lstStyle>
            <a:lvl1pPr>
              <a:defRPr>
                <a:solidFill>
                  <a:srgbClr val="000000"/>
                </a:solidFill>
                <a:latin typeface="+mn-lt"/>
                <a:ea typeface="+mn-ea"/>
              </a:defRPr>
            </a:lvl1pPr>
          </a:lstStyle>
          <a:p>
            <a:pPr>
              <a:defRPr/>
            </a:pPr>
            <a:fld id="{0645CA26-B63B-43D4-A088-88F185098C3F}" type="slidenum">
              <a:rPr lang="ja-JP" altLang="en-US"/>
              <a:pPr>
                <a:defRPr/>
              </a:pPr>
              <a:t>‹#›</a:t>
            </a:fld>
            <a:endParaRPr lang="ja-JP" altLang="en-US" dirty="0"/>
          </a:p>
        </p:txBody>
      </p:sp>
    </p:spTree>
    <p:extLst>
      <p:ext uri="{BB962C8B-B14F-4D97-AF65-F5344CB8AC3E}">
        <p14:creationId xmlns:p14="http://schemas.microsoft.com/office/powerpoint/2010/main" val="1456915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5263"/>
            <a:ext cx="8229600" cy="563562"/>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100142"/>
            <a:ext cx="8229600" cy="5272087"/>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457200" y="6477004"/>
            <a:ext cx="2133600" cy="244475"/>
          </a:xfrm>
          <a:prstGeom prst="rect">
            <a:avLst/>
          </a:prstGeom>
        </p:spPr>
        <p:txBody>
          <a:bodyPr/>
          <a:lstStyle>
            <a:lvl1pPr>
              <a:defRPr>
                <a:solidFill>
                  <a:srgbClr val="000000"/>
                </a:solidFill>
                <a:latin typeface="+mn-lt"/>
                <a:ea typeface="+mn-ea"/>
              </a:defRPr>
            </a:lvl1pPr>
          </a:lstStyle>
          <a:p>
            <a:pPr>
              <a:defRPr/>
            </a:pPr>
            <a:fld id="{26F06BD3-1879-4D3E-B60A-5239BBEE94BD}" type="datetimeFigureOut">
              <a:rPr lang="ja-JP" altLang="en-US"/>
              <a:pPr>
                <a:defRPr/>
              </a:pPr>
              <a:t>2015/8/8</a:t>
            </a:fld>
            <a:endParaRPr lang="ja-JP" altLang="en-US" dirty="0"/>
          </a:p>
        </p:txBody>
      </p:sp>
      <p:sp>
        <p:nvSpPr>
          <p:cNvPr id="5" name="Rectangle 5"/>
          <p:cNvSpPr>
            <a:spLocks noGrp="1" noChangeArrowheads="1"/>
          </p:cNvSpPr>
          <p:nvPr>
            <p:ph type="ftr" sz="quarter" idx="11"/>
          </p:nvPr>
        </p:nvSpPr>
        <p:spPr>
          <a:xfrm>
            <a:off x="2500313" y="6477004"/>
            <a:ext cx="4572000" cy="238125"/>
          </a:xfrm>
          <a:prstGeom prst="rect">
            <a:avLst/>
          </a:prstGeom>
        </p:spPr>
        <p:txBody>
          <a:bodyPr/>
          <a:lstStyle>
            <a:lvl1pPr>
              <a:defRPr>
                <a:solidFill>
                  <a:srgbClr val="000000"/>
                </a:solidFill>
                <a:latin typeface="+mn-lt"/>
                <a:ea typeface="+mn-ea"/>
              </a:defRPr>
            </a:lvl1pPr>
          </a:lstStyle>
          <a:p>
            <a:pPr>
              <a:defRPr/>
            </a:pPr>
            <a:endParaRPr lang="ja-JP" altLang="en-US"/>
          </a:p>
        </p:txBody>
      </p:sp>
      <p:sp>
        <p:nvSpPr>
          <p:cNvPr id="6" name="Rectangle 6"/>
          <p:cNvSpPr>
            <a:spLocks noGrp="1" noChangeArrowheads="1"/>
          </p:cNvSpPr>
          <p:nvPr>
            <p:ph type="sldNum" sz="quarter" idx="12"/>
          </p:nvPr>
        </p:nvSpPr>
        <p:spPr>
          <a:xfrm>
            <a:off x="6553200" y="6477004"/>
            <a:ext cx="2133600" cy="244475"/>
          </a:xfrm>
          <a:prstGeom prst="rect">
            <a:avLst/>
          </a:prstGeom>
        </p:spPr>
        <p:txBody>
          <a:bodyPr/>
          <a:lstStyle>
            <a:lvl1pPr>
              <a:defRPr>
                <a:solidFill>
                  <a:srgbClr val="000000"/>
                </a:solidFill>
                <a:latin typeface="+mn-lt"/>
                <a:ea typeface="+mn-ea"/>
              </a:defRPr>
            </a:lvl1pPr>
          </a:lstStyle>
          <a:p>
            <a:pPr>
              <a:defRPr/>
            </a:pPr>
            <a:fld id="{1E8DC125-6F23-4056-8495-55CF365BB744}" type="slidenum">
              <a:rPr lang="ja-JP" altLang="en-US"/>
              <a:pPr>
                <a:defRPr/>
              </a:pPr>
              <a:t>‹#›</a:t>
            </a:fld>
            <a:endParaRPr lang="ja-JP" altLang="en-US" dirty="0"/>
          </a:p>
        </p:txBody>
      </p:sp>
    </p:spTree>
    <p:extLst>
      <p:ext uri="{BB962C8B-B14F-4D97-AF65-F5344CB8AC3E}">
        <p14:creationId xmlns:p14="http://schemas.microsoft.com/office/powerpoint/2010/main" val="2539817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2238"/>
            <a:ext cx="2057400" cy="6354762"/>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22238"/>
            <a:ext cx="6019800" cy="6354762"/>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xfrm>
            <a:off x="457200" y="6477004"/>
            <a:ext cx="2133600" cy="244475"/>
          </a:xfrm>
          <a:prstGeom prst="rect">
            <a:avLst/>
          </a:prstGeom>
        </p:spPr>
        <p:txBody>
          <a:bodyPr/>
          <a:lstStyle>
            <a:lvl1pPr>
              <a:defRPr>
                <a:solidFill>
                  <a:srgbClr val="000000"/>
                </a:solidFill>
                <a:latin typeface="+mn-lt"/>
                <a:ea typeface="+mn-ea"/>
              </a:defRPr>
            </a:lvl1pPr>
          </a:lstStyle>
          <a:p>
            <a:pPr>
              <a:defRPr/>
            </a:pPr>
            <a:fld id="{DAC75265-B38F-4078-8ECC-AB5529B7C380}" type="datetimeFigureOut">
              <a:rPr lang="ja-JP" altLang="en-US"/>
              <a:pPr>
                <a:defRPr/>
              </a:pPr>
              <a:t>2015/8/8</a:t>
            </a:fld>
            <a:endParaRPr lang="ja-JP" altLang="en-US" dirty="0"/>
          </a:p>
        </p:txBody>
      </p:sp>
      <p:sp>
        <p:nvSpPr>
          <p:cNvPr id="5" name="Rectangle 5"/>
          <p:cNvSpPr>
            <a:spLocks noGrp="1" noChangeArrowheads="1"/>
          </p:cNvSpPr>
          <p:nvPr>
            <p:ph type="ftr" sz="quarter" idx="11"/>
          </p:nvPr>
        </p:nvSpPr>
        <p:spPr>
          <a:xfrm>
            <a:off x="2500313" y="6477004"/>
            <a:ext cx="4572000" cy="238125"/>
          </a:xfrm>
          <a:prstGeom prst="rect">
            <a:avLst/>
          </a:prstGeom>
        </p:spPr>
        <p:txBody>
          <a:bodyPr/>
          <a:lstStyle>
            <a:lvl1pPr>
              <a:defRPr>
                <a:solidFill>
                  <a:srgbClr val="000000"/>
                </a:solidFill>
                <a:latin typeface="+mn-lt"/>
                <a:ea typeface="+mn-ea"/>
              </a:defRPr>
            </a:lvl1pPr>
          </a:lstStyle>
          <a:p>
            <a:pPr>
              <a:defRPr/>
            </a:pPr>
            <a:endParaRPr lang="ja-JP" altLang="en-US"/>
          </a:p>
        </p:txBody>
      </p:sp>
      <p:sp>
        <p:nvSpPr>
          <p:cNvPr id="6" name="Rectangle 6"/>
          <p:cNvSpPr>
            <a:spLocks noGrp="1" noChangeArrowheads="1"/>
          </p:cNvSpPr>
          <p:nvPr>
            <p:ph type="sldNum" sz="quarter" idx="12"/>
          </p:nvPr>
        </p:nvSpPr>
        <p:spPr>
          <a:xfrm>
            <a:off x="6553200" y="6477004"/>
            <a:ext cx="2133600" cy="244475"/>
          </a:xfrm>
          <a:prstGeom prst="rect">
            <a:avLst/>
          </a:prstGeom>
        </p:spPr>
        <p:txBody>
          <a:bodyPr/>
          <a:lstStyle>
            <a:lvl1pPr>
              <a:defRPr>
                <a:solidFill>
                  <a:srgbClr val="000000"/>
                </a:solidFill>
                <a:latin typeface="+mn-lt"/>
                <a:ea typeface="+mn-ea"/>
              </a:defRPr>
            </a:lvl1pPr>
          </a:lstStyle>
          <a:p>
            <a:pPr>
              <a:defRPr/>
            </a:pPr>
            <a:fld id="{665698B3-5844-4D9D-B386-1843DF95FCC3}" type="slidenum">
              <a:rPr lang="ja-JP" altLang="en-US"/>
              <a:pPr>
                <a:defRPr/>
              </a:pPr>
              <a:t>‹#›</a:t>
            </a:fld>
            <a:endParaRPr lang="ja-JP" altLang="en-US" dirty="0"/>
          </a:p>
        </p:txBody>
      </p:sp>
    </p:spTree>
    <p:extLst>
      <p:ext uri="{BB962C8B-B14F-4D97-AF65-F5344CB8AC3E}">
        <p14:creationId xmlns:p14="http://schemas.microsoft.com/office/powerpoint/2010/main" val="2839855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97C87E-D4F7-4E04-8E04-024A2A51162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89948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3DAA3E-A569-4CBF-8AFA-C1E17AE3690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86440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E21D59-23C4-4BD7-A224-C1E7D82DFB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7553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C11830CB-43D5-4329-B833-F294F39FDF58}"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ー 5"/>
          <p:cNvSpPr>
            <a:spLocks noGrp="1"/>
          </p:cNvSpPr>
          <p:nvPr>
            <p:ph type="sldNum" sz="quarter" idx="12"/>
          </p:nvPr>
        </p:nvSpPr>
        <p:spPr/>
        <p:txBody>
          <a:bodyPr/>
          <a:lstStyle>
            <a:lvl1pPr>
              <a:defRPr/>
            </a:lvl1pPr>
          </a:lstStyle>
          <a:p>
            <a:pPr>
              <a:defRPr/>
            </a:pPr>
            <a:fld id="{C2C868A5-4BBC-46C4-AFCB-DF38326C9EC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098798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6AE03D-4852-4E23-8469-58698B97FE9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656591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1738BE-561A-4064-8355-40967DD7C8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21673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D82B5A-F51D-48F0-8676-581369BC28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118620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8676E6-0668-46F0-9A30-619AFE3C5C8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2400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8D3307-244D-4CCA-AB11-B92EC17D9C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35586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83128E-F657-49E7-B091-2B995BED142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0881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4F540-704F-4A25-9DE4-01F3EE5DB9A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395326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5"/>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5"/>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31D3E6-09CC-4645-8DB5-5044713C8BB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0554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1A37938-1DD0-43E1-BF8E-9C6B4F79F050}" type="datetime1">
              <a:rPr lang="ja-JP" altLang="en-US" smtClean="0">
                <a:solidFill>
                  <a:prstClr val="black"/>
                </a:solidFill>
                <a:latin typeface="Calibri"/>
                <a:ea typeface="ＭＳ Ｐゴシック"/>
              </a:rPr>
              <a:pPr fontAlgn="auto">
                <a:spcBef>
                  <a:spcPts val="0"/>
                </a:spcBef>
                <a:spcAft>
                  <a:spcPts val="0"/>
                </a:spcAft>
              </a:pPr>
              <a:t>2015/8/8</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8" name="スライド番号プレースホルダ 4"/>
          <p:cNvSpPr>
            <a:spLocks noGrp="1"/>
          </p:cNvSpPr>
          <p:nvPr>
            <p:ph type="sldNum" sz="quarter" idx="12"/>
          </p:nvPr>
        </p:nvSpPr>
        <p:spPr>
          <a:xfrm>
            <a:off x="12636" y="6463030"/>
            <a:ext cx="2133600" cy="365125"/>
          </a:xfrm>
          <a:prstGeom prst="rect">
            <a:avLst/>
          </a:prstGeom>
        </p:spPr>
        <p:txBody>
          <a:bodyPr lIns="36000" tIns="0" rIns="36000" bIns="0" anchor="ctr" anchorCtr="0"/>
          <a:lstStyle>
            <a:lvl1pPr>
              <a:defRPr sz="1200">
                <a:latin typeface="Arial" panose="020B0604020202020204" pitchFamily="34" charset="0"/>
                <a:ea typeface="+mn-ea"/>
                <a:cs typeface="Arial" panose="020B0604020202020204" pitchFamily="34" charset="0"/>
              </a:defRPr>
            </a:lvl1pPr>
          </a:lstStyle>
          <a:p>
            <a:fld id="{15EC822D-F0D0-4DC0-8720-867DC37C14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6778828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42290"/>
            <a:ext cx="9144000" cy="864359"/>
          </a:xfrm>
        </p:spPr>
        <p:txBody>
          <a:bodyPr>
            <a:normAutofit/>
          </a:bodyPr>
          <a:lstStyle>
            <a:lvl1pPr algn="ctr">
              <a:defRPr sz="2800" b="0">
                <a:latin typeface="Arial Black" panose="020B0A04020102020204" pitchFamily="34" charset="0"/>
                <a:ea typeface="HGP創英角ｺﾞｼｯｸUB" panose="020B0900000000000000" pitchFamily="50" charset="-128"/>
              </a:defRPr>
            </a:lvl1pPr>
          </a:lstStyle>
          <a:p>
            <a:r>
              <a:rPr kumimoji="1" lang="ja-JP" altLang="en-US" dirty="0" smtClean="0"/>
              <a:t>マスタ タイトルの書式設定</a:t>
            </a:r>
            <a:endParaRPr kumimoji="1" lang="ja-JP" altLang="en-US" dirty="0"/>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2B86A41B-D657-432C-93F1-F8484A057834}" type="datetime1">
              <a:rPr lang="ja-JP" altLang="en-US" smtClean="0">
                <a:solidFill>
                  <a:prstClr val="black"/>
                </a:solidFill>
                <a:latin typeface="Calibri"/>
                <a:ea typeface="ＭＳ Ｐゴシック"/>
              </a:rPr>
              <a:pPr fontAlgn="auto">
                <a:spcBef>
                  <a:spcPts val="0"/>
                </a:spcBef>
                <a:spcAft>
                  <a:spcPts val="0"/>
                </a:spcAft>
              </a:pPr>
              <a:t>2015/8/8</a:t>
            </a:fld>
            <a:endParaRPr lang="ja-JP" altLang="en-US">
              <a:solidFill>
                <a:prstClr val="black"/>
              </a:solidFill>
              <a:latin typeface="Calibri"/>
              <a:ea typeface="ＭＳ Ｐゴシック"/>
            </a:endParaRPr>
          </a:p>
        </p:txBody>
      </p:sp>
      <p:sp>
        <p:nvSpPr>
          <p:cNvPr id="4" name="フッター プレースホルダ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5" name="スライド番号プレースホルダ 4"/>
          <p:cNvSpPr>
            <a:spLocks noGrp="1"/>
          </p:cNvSpPr>
          <p:nvPr>
            <p:ph type="sldNum" sz="quarter" idx="12"/>
          </p:nvPr>
        </p:nvSpPr>
        <p:spPr>
          <a:xfrm>
            <a:off x="-5412" y="6517174"/>
            <a:ext cx="2133600" cy="365125"/>
          </a:xfrm>
          <a:prstGeom prst="rect">
            <a:avLst/>
          </a:prstGeom>
        </p:spPr>
        <p:txBody>
          <a:bodyPr lIns="36000" tIns="0" rIns="36000" bIns="0" anchor="ctr" anchorCtr="0"/>
          <a:lstStyle>
            <a:lvl1pPr>
              <a:defRPr sz="1000">
                <a:latin typeface="Arial" panose="020B0604020202020204" pitchFamily="34" charset="0"/>
                <a:ea typeface="+mn-ea"/>
                <a:cs typeface="Arial" panose="020B0604020202020204" pitchFamily="34" charset="0"/>
              </a:defRPr>
            </a:lvl1pPr>
          </a:lstStyle>
          <a:p>
            <a:fld id="{15EC822D-F0D0-4DC0-8720-867DC37C14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222650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BD57AB92-A031-496C-B177-43C362ADDE01}"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08BB817C-AA48-408B-B4E5-9ADB2684E9B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126062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79065"/>
            <a:ext cx="9144000" cy="1470025"/>
          </a:xfrm>
        </p:spPr>
        <p:txBody>
          <a:bodyPr>
            <a:normAutofit/>
          </a:bodyPr>
          <a:lstStyle>
            <a:lvl1pPr algn="ctr">
              <a:defRPr sz="4400">
                <a:solidFill>
                  <a:srgbClr val="006C92"/>
                </a:solidFill>
                <a:effectLst/>
                <a:latin typeface="Arial Black" panose="020B0A04020102020204" pitchFamily="34" charset="0"/>
                <a:ea typeface="HGP創英角ｺﾞｼｯｸUB" panose="020B0900000000000000" pitchFamily="50" charset="-128"/>
              </a:defRPr>
            </a:lvl1pPr>
          </a:lstStyle>
          <a:p>
            <a:r>
              <a:rPr kumimoji="1" lang="ja-JP" altLang="en-US" dirty="0" smtClean="0"/>
              <a:t>マスター タイトルの書式設定</a:t>
            </a:r>
            <a:endParaRPr kumimoji="1" lang="ja-JP" altLang="en-US" dirty="0"/>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8953368A-680D-457F-9C60-11324092CA8F}" type="datetime1">
              <a:rPr lang="ja-JP" altLang="en-US" smtClean="0">
                <a:solidFill>
                  <a:prstClr val="white"/>
                </a:solidFill>
                <a:latin typeface="Arial" pitchFamily="34" charset="0"/>
                <a:ea typeface="ＭＳ Ｐゴシック" pitchFamily="50" charset="-128"/>
              </a:rPr>
              <a:pPr/>
              <a:t>2015/8/8</a:t>
            </a:fld>
            <a:endParaRPr lang="ja-JP" altLang="en-US">
              <a:solidFill>
                <a:prstClr val="white"/>
              </a:solidFill>
              <a:latin typeface="Arial" pitchFamily="34" charset="0"/>
              <a:ea typeface="ＭＳ Ｐゴシック" pitchFamily="50" charset="-128"/>
            </a:endParaRP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lang="ja-JP" altLang="en-US">
              <a:solidFill>
                <a:prstClr val="white"/>
              </a:solidFill>
              <a:latin typeface="Arial" pitchFamily="34" charset="0"/>
              <a:ea typeface="ＭＳ Ｐゴシック" pitchFamily="50" charset="-128"/>
            </a:endParaRPr>
          </a:p>
        </p:txBody>
      </p:sp>
      <p:sp>
        <p:nvSpPr>
          <p:cNvPr id="8" name="スライド番号プレースホルダ 4"/>
          <p:cNvSpPr>
            <a:spLocks noGrp="1"/>
          </p:cNvSpPr>
          <p:nvPr>
            <p:ph type="sldNum" sz="quarter" idx="12"/>
          </p:nvPr>
        </p:nvSpPr>
        <p:spPr>
          <a:xfrm>
            <a:off x="-5412" y="6487094"/>
            <a:ext cx="2133600" cy="365125"/>
          </a:xfrm>
          <a:prstGeom prst="rect">
            <a:avLst/>
          </a:prstGeom>
        </p:spPr>
        <p:txBody>
          <a:bodyPr lIns="36000" tIns="0" rIns="36000" bIns="0" anchor="ctr" anchorCtr="0"/>
          <a:lstStyle>
            <a:lvl1pPr>
              <a:defRPr sz="1000">
                <a:latin typeface="Arial" panose="020B0604020202020204" pitchFamily="34" charset="0"/>
                <a:ea typeface="+mn-ea"/>
                <a:cs typeface="Arial" panose="020B0604020202020204" pitchFamily="34" charset="0"/>
              </a:defRPr>
            </a:lvl1pPr>
          </a:lstStyle>
          <a:p>
            <a:fld id="{15EC822D-F0D0-4DC0-8720-867DC37C14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8374027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7" name="Rectangle 3"/>
          <p:cNvSpPr>
            <a:spLocks noGrp="1" noChangeArrowheads="1"/>
          </p:cNvSpPr>
          <p:nvPr>
            <p:ph type="ctrTitle"/>
          </p:nvPr>
        </p:nvSpPr>
        <p:spPr>
          <a:xfrm>
            <a:off x="530225" y="225425"/>
            <a:ext cx="7772400" cy="1470025"/>
          </a:xfrm>
        </p:spPr>
        <p:txBody>
          <a:bodyPr/>
          <a:lstStyle>
            <a:lvl1pPr>
              <a:defRPr sz="3600" b="1"/>
            </a:lvl1pPr>
          </a:lstStyle>
          <a:p>
            <a:r>
              <a:rPr lang="en-GB"/>
              <a:t>Click to edit Master title style</a:t>
            </a:r>
          </a:p>
        </p:txBody>
      </p:sp>
      <p:sp>
        <p:nvSpPr>
          <p:cNvPr id="93188" name="Rectangle 4"/>
          <p:cNvSpPr>
            <a:spLocks noGrp="1" noChangeArrowheads="1"/>
          </p:cNvSpPr>
          <p:nvPr>
            <p:ph type="subTitle" idx="1"/>
          </p:nvPr>
        </p:nvSpPr>
        <p:spPr>
          <a:xfrm>
            <a:off x="530225" y="2659063"/>
            <a:ext cx="6400800" cy="1752600"/>
          </a:xfrm>
        </p:spPr>
        <p:txBody>
          <a:bodyPr/>
          <a:lstStyle>
            <a:lvl1pPr marL="0" indent="0">
              <a:buFontTx/>
              <a:buNone/>
              <a:defRPr/>
            </a:lvl1pPr>
          </a:lstStyle>
          <a:p>
            <a:r>
              <a:rPr lang="en-GB"/>
              <a:t>Click to edit Master subtitle style</a:t>
            </a:r>
          </a:p>
        </p:txBody>
      </p:sp>
    </p:spTree>
    <p:extLst>
      <p:ext uri="{BB962C8B-B14F-4D97-AF65-F5344CB8AC3E}">
        <p14:creationId xmlns:p14="http://schemas.microsoft.com/office/powerpoint/2010/main" val="42585491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470063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8463372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5938" y="1600200"/>
            <a:ext cx="4008437"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6775" y="1600200"/>
            <a:ext cx="4010025"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3745012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22164211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4130479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820755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27258458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405688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F78FB4B3-6366-43AC-BAE9-64CC40B13DC3}"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p:txBody>
          <a:bodyPr/>
          <a:lstStyle>
            <a:lvl1pPr>
              <a:defRPr/>
            </a:lvl1pPr>
          </a:lstStyle>
          <a:p>
            <a:pPr>
              <a:defRPr/>
            </a:pPr>
            <a:fld id="{CAAA2E1F-8DCF-4D06-BF30-1F89518F902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05335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12567355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344488"/>
            <a:ext cx="2041525" cy="5543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5938" y="344488"/>
            <a:ext cx="5976937" cy="5543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ja-JP" altLang="en-US" dirty="0"/>
          </a:p>
        </p:txBody>
      </p:sp>
    </p:spTree>
    <p:extLst>
      <p:ext uri="{BB962C8B-B14F-4D97-AF65-F5344CB8AC3E}">
        <p14:creationId xmlns:p14="http://schemas.microsoft.com/office/powerpoint/2010/main" val="294837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2"/>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9EF038-FEB9-4D06-9899-8253E6E7E0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59859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296C2-32F2-4F9F-A08B-B581915695F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608919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65297B-C5D1-45EF-B070-3437ECF4B0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887703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DB25EE-D7EB-4B24-999A-5AA6F9500E3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28834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014967-EA5C-41A2-876F-C52E9562D4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582906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84AEA3-E29B-47ED-8B07-E4E89549DF2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56297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94CEA3-32F7-4F39-A5AB-1AFBEAB7A1E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8722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931F46-EF01-4EC6-9717-89992345578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348005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2.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3.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4.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6.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7.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7.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1"/>
            <a:ext cx="9144000" cy="863599"/>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F8F0459A-4875-4F87-AD50-7690645CD5BE}" type="datetime1">
              <a:rPr lang="ja-JP" altLang="en-US" smtClean="0">
                <a:solidFill>
                  <a:prstClr val="white"/>
                </a:solidFill>
                <a:ea typeface="ＭＳ Ｐゴシック" panose="020B0600070205080204" pitchFamily="50" charset="-128"/>
              </a:rPr>
              <a:pPr/>
              <a:t>2015/8/8</a:t>
            </a:fld>
            <a:endParaRPr lang="ja-JP" altLang="en-US">
              <a:solidFill>
                <a:prstClr val="white"/>
              </a:solidFill>
              <a:ea typeface="ＭＳ Ｐゴシック" panose="020B0600070205080204" pitchFamily="50" charset="-128"/>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ja-JP" altLang="en-US">
              <a:solidFill>
                <a:prstClr val="white"/>
              </a:solidFill>
              <a:ea typeface="ＭＳ Ｐゴシック" panose="020B0600070205080204" pitchFamily="50" charset="-128"/>
            </a:endParaRPr>
          </a:p>
        </p:txBody>
      </p:sp>
      <p:sp>
        <p:nvSpPr>
          <p:cNvPr id="7" name="スライド番号プレースホルダー 5"/>
          <p:cNvSpPr>
            <a:spLocks noGrp="1"/>
          </p:cNvSpPr>
          <p:nvPr>
            <p:ph type="sldNum" sz="quarter" idx="4"/>
          </p:nvPr>
        </p:nvSpPr>
        <p:spPr>
          <a:xfrm>
            <a:off x="0" y="6570271"/>
            <a:ext cx="614597" cy="22433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465EF130-69E6-4A90-89F5-CB0027E85FD5}" type="slidenum">
              <a:rPr lang="ja-JP" altLang="en-US" smtClean="0">
                <a:solidFill>
                  <a:prstClr val="white"/>
                </a:solidFill>
                <a:ea typeface="ＭＳ Ｐゴシック" panose="020B0600070205080204" pitchFamily="50" charset="-128"/>
              </a:rPr>
              <a:pPr/>
              <a:t>‹#›</a:t>
            </a:fld>
            <a:endParaRPr lang="ja-JP" altLang="en-US">
              <a:solidFill>
                <a:prstClr val="white"/>
              </a:solidFill>
              <a:ea typeface="ＭＳ Ｐゴシック" panose="020B0600070205080204" pitchFamily="50" charset="-128"/>
            </a:endParaRPr>
          </a:p>
        </p:txBody>
      </p:sp>
    </p:spTree>
    <p:extLst>
      <p:ext uri="{BB962C8B-B14F-4D97-AF65-F5344CB8AC3E}">
        <p14:creationId xmlns:p14="http://schemas.microsoft.com/office/powerpoint/2010/main" val="3306494954"/>
      </p:ext>
    </p:extLst>
  </p:cSld>
  <p:clrMap bg1="lt1" tx1="dk1" bg2="lt2" tx2="dk2" accent1="accent1" accent2="accent2" accent3="accent3" accent4="accent4" accent5="accent5" accent6="accent6" hlink="hlink" folHlink="folHlink"/>
  <p:sldLayoutIdLst>
    <p:sldLayoutId id="2147483711" r:id="rId1"/>
    <p:sldLayoutId id="2147483712" r:id="rId2"/>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3200" kern="1200">
          <a:solidFill>
            <a:schemeClr val="bg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0" y="-3940"/>
            <a:ext cx="9144000" cy="890690"/>
          </a:xfrm>
          <a:prstGeom prst="rect">
            <a:avLst/>
          </a:prstGeom>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grpSp>
        <p:nvGrpSpPr>
          <p:cNvPr id="4" name="グループ化 3"/>
          <p:cNvGrpSpPr/>
          <p:nvPr userDrawn="1"/>
        </p:nvGrpSpPr>
        <p:grpSpPr>
          <a:xfrm>
            <a:off x="-3397" y="868373"/>
            <a:ext cx="9145270" cy="5949792"/>
            <a:chOff x="-9835" y="868373"/>
            <a:chExt cx="9148070" cy="5949792"/>
          </a:xfrm>
        </p:grpSpPr>
        <p:cxnSp>
          <p:nvCxnSpPr>
            <p:cNvPr id="8" name="直線コネクタ 7"/>
            <p:cNvCxnSpPr/>
            <p:nvPr userDrawn="1"/>
          </p:nvCxnSpPr>
          <p:spPr>
            <a:xfrm>
              <a:off x="-5765" y="868373"/>
              <a:ext cx="9144000" cy="0"/>
            </a:xfrm>
            <a:prstGeom prst="line">
              <a:avLst/>
            </a:prstGeom>
            <a:ln w="57150">
              <a:solidFill>
                <a:srgbClr val="1D429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5765" y="932536"/>
              <a:ext cx="9144000" cy="0"/>
            </a:xfrm>
            <a:prstGeom prst="line">
              <a:avLst/>
            </a:prstGeom>
            <a:ln w="57150">
              <a:solidFill>
                <a:srgbClr val="D0E7F9"/>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9835" y="6818165"/>
              <a:ext cx="9144000" cy="0"/>
            </a:xfrm>
            <a:prstGeom prst="line">
              <a:avLst/>
            </a:prstGeom>
            <a:ln w="57150">
              <a:solidFill>
                <a:srgbClr val="AB1C23"/>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2936152"/>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kumimoji="1" sz="3200" b="0" kern="1200">
          <a:solidFill>
            <a:schemeClr val="bg1"/>
          </a:solidFill>
          <a:latin typeface="Arial Black" panose="020B0A04020102020204" pitchFamily="34" charset="0"/>
          <a:ea typeface="HGP創英角ｺﾞｼｯｸUB" panose="020B0900000000000000"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44550" y="344488"/>
            <a:ext cx="7624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smtClean="0"/>
              <a:t>Click to edit Master title style</a:t>
            </a:r>
          </a:p>
        </p:txBody>
      </p:sp>
      <p:sp>
        <p:nvSpPr>
          <p:cNvPr id="1028"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Click to edit Master text styles</a:t>
            </a:r>
          </a:p>
          <a:p>
            <a:pPr lvl="1"/>
            <a:r>
              <a:rPr lang="en-GB" altLang="ja-JP" smtClean="0"/>
              <a:t>Second level</a:t>
            </a:r>
          </a:p>
          <a:p>
            <a:pPr lvl="2"/>
            <a:r>
              <a:rPr lang="en-GB" altLang="ja-JP" smtClean="0"/>
              <a:t>Third level</a:t>
            </a:r>
          </a:p>
          <a:p>
            <a:pPr lvl="3"/>
            <a:r>
              <a:rPr lang="en-GB" altLang="ja-JP" smtClean="0"/>
              <a:t>Fourth level</a:t>
            </a:r>
          </a:p>
          <a:p>
            <a:pPr lvl="4"/>
            <a:r>
              <a:rPr lang="en-GB" altLang="ja-JP" smtClean="0"/>
              <a:t>Fifth level</a:t>
            </a:r>
          </a:p>
        </p:txBody>
      </p:sp>
      <p:sp>
        <p:nvSpPr>
          <p:cNvPr id="92166" name="Rectangle 6"/>
          <p:cNvSpPr>
            <a:spLocks noGrp="1" noChangeArrowheads="1"/>
          </p:cNvSpPr>
          <p:nvPr>
            <p:ph type="ftr" sz="quarter" idx="3"/>
          </p:nvPr>
        </p:nvSpPr>
        <p:spPr bwMode="auto">
          <a:xfrm>
            <a:off x="469900" y="-127000"/>
            <a:ext cx="5843588" cy="4714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800" smtClean="0">
                <a:solidFill>
                  <a:srgbClr val="BDB2A4"/>
                </a:solidFill>
                <a:ea typeface="ＭＳ Ｐゴシック" pitchFamily="50" charset="-128"/>
              </a:defRPr>
            </a:lvl1pPr>
          </a:lstStyle>
          <a:p>
            <a:pPr>
              <a:defRPr/>
            </a:pPr>
            <a:endParaRPr kumimoji="0" lang="ja-JP" altLang="en-US" dirty="0">
              <a:latin typeface="Verdana" pitchFamily="34" charset="0"/>
            </a:endParaRPr>
          </a:p>
        </p:txBody>
      </p:sp>
    </p:spTree>
    <p:extLst>
      <p:ext uri="{BB962C8B-B14F-4D97-AF65-F5344CB8AC3E}">
        <p14:creationId xmlns:p14="http://schemas.microsoft.com/office/powerpoint/2010/main" val="3178629348"/>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Lst>
  <p:txStyles>
    <p:titleStyle>
      <a:lvl1pPr algn="l" rtl="0" eaLnBrk="0" fontAlgn="base" hangingPunct="0">
        <a:lnSpc>
          <a:spcPct val="90000"/>
        </a:lnSpc>
        <a:spcBef>
          <a:spcPct val="0"/>
        </a:spcBef>
        <a:spcAft>
          <a:spcPct val="0"/>
        </a:spcAft>
        <a:defRPr sz="3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Verdana" pitchFamily="34" charset="0"/>
        </a:defRPr>
      </a:lvl2pPr>
      <a:lvl3pPr algn="l" rtl="0" eaLnBrk="0" fontAlgn="base" hangingPunct="0">
        <a:lnSpc>
          <a:spcPct val="90000"/>
        </a:lnSpc>
        <a:spcBef>
          <a:spcPct val="0"/>
        </a:spcBef>
        <a:spcAft>
          <a:spcPct val="0"/>
        </a:spcAft>
        <a:defRPr sz="3200">
          <a:solidFill>
            <a:schemeClr val="tx1"/>
          </a:solidFill>
          <a:latin typeface="Verdana" pitchFamily="34" charset="0"/>
        </a:defRPr>
      </a:lvl3pPr>
      <a:lvl4pPr algn="l" rtl="0" eaLnBrk="0" fontAlgn="base" hangingPunct="0">
        <a:lnSpc>
          <a:spcPct val="90000"/>
        </a:lnSpc>
        <a:spcBef>
          <a:spcPct val="0"/>
        </a:spcBef>
        <a:spcAft>
          <a:spcPct val="0"/>
        </a:spcAft>
        <a:defRPr sz="3200">
          <a:solidFill>
            <a:schemeClr val="tx1"/>
          </a:solidFill>
          <a:latin typeface="Verdana" pitchFamily="34" charset="0"/>
        </a:defRPr>
      </a:lvl4pPr>
      <a:lvl5pPr algn="l" rtl="0" eaLnBrk="0" fontAlgn="base" hangingPunct="0">
        <a:lnSpc>
          <a:spcPct val="90000"/>
        </a:lnSpc>
        <a:spcBef>
          <a:spcPct val="0"/>
        </a:spcBef>
        <a:spcAft>
          <a:spcPct val="0"/>
        </a:spcAft>
        <a:defRPr sz="3200">
          <a:solidFill>
            <a:schemeClr val="tx1"/>
          </a:solidFill>
          <a:latin typeface="Verdana" pitchFamily="34" charset="0"/>
        </a:defRPr>
      </a:lvl5pPr>
      <a:lvl6pPr marL="457200" algn="l" rtl="0" fontAlgn="base">
        <a:lnSpc>
          <a:spcPct val="90000"/>
        </a:lnSpc>
        <a:spcBef>
          <a:spcPct val="0"/>
        </a:spcBef>
        <a:spcAft>
          <a:spcPct val="0"/>
        </a:spcAft>
        <a:defRPr sz="3200">
          <a:solidFill>
            <a:schemeClr val="tx1"/>
          </a:solidFill>
          <a:latin typeface="Verdana" pitchFamily="34" charset="0"/>
        </a:defRPr>
      </a:lvl6pPr>
      <a:lvl7pPr marL="914400" algn="l" rtl="0" fontAlgn="base">
        <a:lnSpc>
          <a:spcPct val="90000"/>
        </a:lnSpc>
        <a:spcBef>
          <a:spcPct val="0"/>
        </a:spcBef>
        <a:spcAft>
          <a:spcPct val="0"/>
        </a:spcAft>
        <a:defRPr sz="3200">
          <a:solidFill>
            <a:schemeClr val="tx1"/>
          </a:solidFill>
          <a:latin typeface="Verdana" pitchFamily="34" charset="0"/>
        </a:defRPr>
      </a:lvl7pPr>
      <a:lvl8pPr marL="1371600" algn="l" rtl="0" fontAlgn="base">
        <a:lnSpc>
          <a:spcPct val="90000"/>
        </a:lnSpc>
        <a:spcBef>
          <a:spcPct val="0"/>
        </a:spcBef>
        <a:spcAft>
          <a:spcPct val="0"/>
        </a:spcAft>
        <a:defRPr sz="3200">
          <a:solidFill>
            <a:schemeClr val="tx1"/>
          </a:solidFill>
          <a:latin typeface="Verdana" pitchFamily="34" charset="0"/>
        </a:defRPr>
      </a:lvl8pPr>
      <a:lvl9pPr marL="1828800" algn="l" rtl="0" fontAlgn="base">
        <a:lnSpc>
          <a:spcPct val="90000"/>
        </a:lnSpc>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Clr>
          <a:srgbClr val="880038"/>
        </a:buClr>
        <a:buChar char="•"/>
        <a:defRPr sz="2000">
          <a:solidFill>
            <a:srgbClr val="001965"/>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rgbClr val="001965"/>
          </a:solidFill>
          <a:latin typeface="+mn-lt"/>
        </a:defRPr>
      </a:lvl2pPr>
      <a:lvl3pPr marL="1143000" indent="-228600" algn="l" rtl="0" eaLnBrk="0" fontAlgn="base" hangingPunct="0">
        <a:spcBef>
          <a:spcPct val="20000"/>
        </a:spcBef>
        <a:spcAft>
          <a:spcPct val="0"/>
        </a:spcAft>
        <a:buClr>
          <a:schemeClr val="hlink"/>
        </a:buClr>
        <a:buChar char="•"/>
        <a:defRPr sz="1600">
          <a:solidFill>
            <a:srgbClr val="001965"/>
          </a:solidFill>
          <a:latin typeface="+mn-lt"/>
        </a:defRPr>
      </a:lvl3pPr>
      <a:lvl4pPr marL="1600200" indent="-228600" algn="l" rtl="0" eaLnBrk="0" fontAlgn="base" hangingPunct="0">
        <a:spcBef>
          <a:spcPct val="20000"/>
        </a:spcBef>
        <a:spcAft>
          <a:spcPct val="0"/>
        </a:spcAft>
        <a:buClr>
          <a:srgbClr val="8DA2CC"/>
        </a:buClr>
        <a:buChar char="•"/>
        <a:defRPr sz="1400">
          <a:solidFill>
            <a:srgbClr val="001965"/>
          </a:solidFill>
          <a:latin typeface="+mn-lt"/>
        </a:defRPr>
      </a:lvl4pPr>
      <a:lvl5pPr marL="2057400" indent="-228600" algn="l" rtl="0" eaLnBrk="0" fontAlgn="base" hangingPunct="0">
        <a:spcBef>
          <a:spcPct val="20000"/>
        </a:spcBef>
        <a:spcAft>
          <a:spcPct val="0"/>
        </a:spcAft>
        <a:buClr>
          <a:srgbClr val="ECCCDA"/>
        </a:buClr>
        <a:buChar char="•"/>
        <a:defRPr sz="1400">
          <a:solidFill>
            <a:srgbClr val="001965"/>
          </a:solidFill>
          <a:latin typeface="+mn-lt"/>
        </a:defRPr>
      </a:lvl5pPr>
      <a:lvl6pPr marL="2514600" indent="-228600" algn="l" rtl="0" fontAlgn="base">
        <a:spcBef>
          <a:spcPct val="20000"/>
        </a:spcBef>
        <a:spcAft>
          <a:spcPct val="0"/>
        </a:spcAft>
        <a:buClr>
          <a:srgbClr val="ECCCDA"/>
        </a:buClr>
        <a:buChar char="•"/>
        <a:defRPr sz="1400">
          <a:solidFill>
            <a:srgbClr val="001965"/>
          </a:solidFill>
          <a:latin typeface="+mn-lt"/>
        </a:defRPr>
      </a:lvl6pPr>
      <a:lvl7pPr marL="2971800" indent="-228600" algn="l" rtl="0" fontAlgn="base">
        <a:spcBef>
          <a:spcPct val="20000"/>
        </a:spcBef>
        <a:spcAft>
          <a:spcPct val="0"/>
        </a:spcAft>
        <a:buClr>
          <a:srgbClr val="ECCCDA"/>
        </a:buClr>
        <a:buChar char="•"/>
        <a:defRPr sz="1400">
          <a:solidFill>
            <a:srgbClr val="001965"/>
          </a:solidFill>
          <a:latin typeface="+mn-lt"/>
        </a:defRPr>
      </a:lvl7pPr>
      <a:lvl8pPr marL="3429000" indent="-228600" algn="l" rtl="0" fontAlgn="base">
        <a:spcBef>
          <a:spcPct val="20000"/>
        </a:spcBef>
        <a:spcAft>
          <a:spcPct val="0"/>
        </a:spcAft>
        <a:buClr>
          <a:srgbClr val="ECCCDA"/>
        </a:buClr>
        <a:buChar char="•"/>
        <a:defRPr sz="1400">
          <a:solidFill>
            <a:srgbClr val="001965"/>
          </a:solidFill>
          <a:latin typeface="+mn-lt"/>
        </a:defRPr>
      </a:lvl8pPr>
      <a:lvl9pPr marL="3886200" indent="-228600" algn="l" rtl="0" fontAlgn="base">
        <a:spcBef>
          <a:spcPct val="20000"/>
        </a:spcBef>
        <a:spcAft>
          <a:spcPct val="0"/>
        </a:spcAft>
        <a:buClr>
          <a:srgbClr val="ECCCDA"/>
        </a:buClr>
        <a:buChar char="•"/>
        <a:defRPr sz="1400">
          <a:solidFill>
            <a:srgbClr val="0019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srgbClr val="000000"/>
              </a:solidFill>
              <a:latin typeface="Arial"/>
              <a:ea typeface="ＭＳ Ｐゴシック"/>
            </a:endParaRPr>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srgbClr val="000000"/>
              </a:solidFill>
              <a:latin typeface="Arial"/>
              <a:ea typeface="ＭＳ Ｐゴシック"/>
            </a:endParaRPr>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18E10B9-DE8E-4BAB-9390-07C5B3ADFBF0}" type="slidenum">
              <a:rPr lang="en-US" altLang="ja-JP">
                <a:solidFill>
                  <a:srgbClr val="000000"/>
                </a:solidFill>
                <a:latin typeface="Arial"/>
                <a:ea typeface="ＭＳ Ｐゴシック"/>
              </a:rPr>
              <a:pPr>
                <a:def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1000358196"/>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 id="214748463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A877D1-322B-48BB-AF3A-D24943ECE2C6}" type="datetimeFigureOut">
              <a:rPr lang="ja-JP" altLang="en-US" smtClean="0">
                <a:solidFill>
                  <a:prstClr val="black">
                    <a:tint val="75000"/>
                  </a:prstClr>
                </a:solidFill>
                <a:latin typeface="Calibri" panose="020F0502020204030204"/>
                <a:ea typeface="ＭＳ Ｐゴシック" panose="020B0600070205080204" pitchFamily="50" charset="-128"/>
              </a:rPr>
              <a:pPr fontAlgn="auto">
                <a:spcBef>
                  <a:spcPts val="0"/>
                </a:spcBef>
                <a:spcAft>
                  <a:spcPts val="0"/>
                </a:spcAft>
              </a:pPr>
              <a:t>2015/8/8</a:t>
            </a:fld>
            <a:endParaRPr lang="ja-JP" altLang="en-US">
              <a:solidFill>
                <a:prstClr val="black">
                  <a:tint val="75000"/>
                </a:prstClr>
              </a:solidFill>
              <a:latin typeface="Calibri" panose="020F0502020204030204"/>
              <a:ea typeface="ＭＳ Ｐゴシック" panose="020B0600070205080204" pitchFamily="50" charset="-128"/>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panose="020F0502020204030204"/>
              <a:ea typeface="ＭＳ Ｐゴシック" panose="020B0600070205080204" pitchFamily="50" charset="-128"/>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AF4365D-62FD-4B26-BDB9-BFA323D422FC}" type="slidenum">
              <a:rPr lang="ja-JP" altLang="en-US" smtClean="0">
                <a:solidFill>
                  <a:prstClr val="black">
                    <a:tint val="75000"/>
                  </a:prstClr>
                </a:solidFill>
                <a:latin typeface="Calibri" panose="020F0502020204030204"/>
                <a:ea typeface="ＭＳ Ｐゴシック" panose="020B0600070205080204" pitchFamily="50" charset="-128"/>
              </a:rPr>
              <a:pPr fontAlgn="auto">
                <a:spcBef>
                  <a:spcPts val="0"/>
                </a:spcBef>
                <a:spcAft>
                  <a:spcPts val="0"/>
                </a:spcAft>
              </a:pPr>
              <a:t>‹#›</a:t>
            </a:fld>
            <a:endParaRPr lang="ja-JP" altLang="en-US">
              <a:solidFill>
                <a:prstClr val="black">
                  <a:tint val="75000"/>
                </a:prstClr>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262689223"/>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44550" y="344488"/>
            <a:ext cx="7624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smtClean="0"/>
              <a:t>Click to edit Master title style</a:t>
            </a:r>
          </a:p>
        </p:txBody>
      </p:sp>
      <p:sp>
        <p:nvSpPr>
          <p:cNvPr id="1028"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Click to edit Master text styles</a:t>
            </a:r>
          </a:p>
          <a:p>
            <a:pPr lvl="1"/>
            <a:r>
              <a:rPr lang="en-GB" altLang="ja-JP" smtClean="0"/>
              <a:t>Second level</a:t>
            </a:r>
          </a:p>
          <a:p>
            <a:pPr lvl="2"/>
            <a:r>
              <a:rPr lang="en-GB" altLang="ja-JP" smtClean="0"/>
              <a:t>Third level</a:t>
            </a:r>
          </a:p>
          <a:p>
            <a:pPr lvl="3"/>
            <a:r>
              <a:rPr lang="en-GB" altLang="ja-JP" smtClean="0"/>
              <a:t>Fourth level</a:t>
            </a:r>
          </a:p>
          <a:p>
            <a:pPr lvl="4"/>
            <a:r>
              <a:rPr lang="en-GB" altLang="ja-JP" smtClean="0"/>
              <a:t>Fifth level</a:t>
            </a:r>
          </a:p>
        </p:txBody>
      </p:sp>
      <p:sp>
        <p:nvSpPr>
          <p:cNvPr id="92166" name="Rectangle 6"/>
          <p:cNvSpPr>
            <a:spLocks noGrp="1" noChangeArrowheads="1"/>
          </p:cNvSpPr>
          <p:nvPr>
            <p:ph type="ftr" sz="quarter" idx="3"/>
          </p:nvPr>
        </p:nvSpPr>
        <p:spPr bwMode="auto">
          <a:xfrm>
            <a:off x="469900" y="-127000"/>
            <a:ext cx="5843588" cy="4714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800" smtClean="0">
                <a:solidFill>
                  <a:srgbClr val="BDB2A4"/>
                </a:solidFill>
                <a:ea typeface="ＭＳ Ｐゴシック" pitchFamily="50" charset="-128"/>
              </a:defRPr>
            </a:lvl1pPr>
          </a:lstStyle>
          <a:p>
            <a:pPr>
              <a:defRPr/>
            </a:pPr>
            <a:endParaRPr kumimoji="0" lang="ja-JP" altLang="en-US" dirty="0">
              <a:latin typeface="Verdana"/>
            </a:endParaRPr>
          </a:p>
        </p:txBody>
      </p:sp>
    </p:spTree>
    <p:extLst>
      <p:ext uri="{BB962C8B-B14F-4D97-AF65-F5344CB8AC3E}">
        <p14:creationId xmlns:p14="http://schemas.microsoft.com/office/powerpoint/2010/main" val="2909809953"/>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rtl="0" eaLnBrk="0" fontAlgn="base" hangingPunct="0">
        <a:lnSpc>
          <a:spcPct val="90000"/>
        </a:lnSpc>
        <a:spcBef>
          <a:spcPct val="0"/>
        </a:spcBef>
        <a:spcAft>
          <a:spcPct val="0"/>
        </a:spcAft>
        <a:defRPr sz="3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Verdana" pitchFamily="34" charset="0"/>
        </a:defRPr>
      </a:lvl2pPr>
      <a:lvl3pPr algn="l" rtl="0" eaLnBrk="0" fontAlgn="base" hangingPunct="0">
        <a:lnSpc>
          <a:spcPct val="90000"/>
        </a:lnSpc>
        <a:spcBef>
          <a:spcPct val="0"/>
        </a:spcBef>
        <a:spcAft>
          <a:spcPct val="0"/>
        </a:spcAft>
        <a:defRPr sz="3200">
          <a:solidFill>
            <a:schemeClr val="tx1"/>
          </a:solidFill>
          <a:latin typeface="Verdana" pitchFamily="34" charset="0"/>
        </a:defRPr>
      </a:lvl3pPr>
      <a:lvl4pPr algn="l" rtl="0" eaLnBrk="0" fontAlgn="base" hangingPunct="0">
        <a:lnSpc>
          <a:spcPct val="90000"/>
        </a:lnSpc>
        <a:spcBef>
          <a:spcPct val="0"/>
        </a:spcBef>
        <a:spcAft>
          <a:spcPct val="0"/>
        </a:spcAft>
        <a:defRPr sz="3200">
          <a:solidFill>
            <a:schemeClr val="tx1"/>
          </a:solidFill>
          <a:latin typeface="Verdana" pitchFamily="34" charset="0"/>
        </a:defRPr>
      </a:lvl4pPr>
      <a:lvl5pPr algn="l" rtl="0" eaLnBrk="0" fontAlgn="base" hangingPunct="0">
        <a:lnSpc>
          <a:spcPct val="90000"/>
        </a:lnSpc>
        <a:spcBef>
          <a:spcPct val="0"/>
        </a:spcBef>
        <a:spcAft>
          <a:spcPct val="0"/>
        </a:spcAft>
        <a:defRPr sz="3200">
          <a:solidFill>
            <a:schemeClr val="tx1"/>
          </a:solidFill>
          <a:latin typeface="Verdana" pitchFamily="34" charset="0"/>
        </a:defRPr>
      </a:lvl5pPr>
      <a:lvl6pPr marL="457200" algn="l" rtl="0" fontAlgn="base">
        <a:lnSpc>
          <a:spcPct val="90000"/>
        </a:lnSpc>
        <a:spcBef>
          <a:spcPct val="0"/>
        </a:spcBef>
        <a:spcAft>
          <a:spcPct val="0"/>
        </a:spcAft>
        <a:defRPr sz="3200">
          <a:solidFill>
            <a:schemeClr val="tx1"/>
          </a:solidFill>
          <a:latin typeface="Verdana" pitchFamily="34" charset="0"/>
        </a:defRPr>
      </a:lvl6pPr>
      <a:lvl7pPr marL="914400" algn="l" rtl="0" fontAlgn="base">
        <a:lnSpc>
          <a:spcPct val="90000"/>
        </a:lnSpc>
        <a:spcBef>
          <a:spcPct val="0"/>
        </a:spcBef>
        <a:spcAft>
          <a:spcPct val="0"/>
        </a:spcAft>
        <a:defRPr sz="3200">
          <a:solidFill>
            <a:schemeClr val="tx1"/>
          </a:solidFill>
          <a:latin typeface="Verdana" pitchFamily="34" charset="0"/>
        </a:defRPr>
      </a:lvl7pPr>
      <a:lvl8pPr marL="1371600" algn="l" rtl="0" fontAlgn="base">
        <a:lnSpc>
          <a:spcPct val="90000"/>
        </a:lnSpc>
        <a:spcBef>
          <a:spcPct val="0"/>
        </a:spcBef>
        <a:spcAft>
          <a:spcPct val="0"/>
        </a:spcAft>
        <a:defRPr sz="3200">
          <a:solidFill>
            <a:schemeClr val="tx1"/>
          </a:solidFill>
          <a:latin typeface="Verdana" pitchFamily="34" charset="0"/>
        </a:defRPr>
      </a:lvl8pPr>
      <a:lvl9pPr marL="1828800" algn="l" rtl="0" fontAlgn="base">
        <a:lnSpc>
          <a:spcPct val="90000"/>
        </a:lnSpc>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Clr>
          <a:srgbClr val="880038"/>
        </a:buClr>
        <a:buChar char="•"/>
        <a:defRPr sz="2000">
          <a:solidFill>
            <a:srgbClr val="001965"/>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rgbClr val="001965"/>
          </a:solidFill>
          <a:latin typeface="+mn-lt"/>
        </a:defRPr>
      </a:lvl2pPr>
      <a:lvl3pPr marL="1143000" indent="-228600" algn="l" rtl="0" eaLnBrk="0" fontAlgn="base" hangingPunct="0">
        <a:spcBef>
          <a:spcPct val="20000"/>
        </a:spcBef>
        <a:spcAft>
          <a:spcPct val="0"/>
        </a:spcAft>
        <a:buClr>
          <a:schemeClr val="hlink"/>
        </a:buClr>
        <a:buChar char="•"/>
        <a:defRPr sz="1600">
          <a:solidFill>
            <a:srgbClr val="001965"/>
          </a:solidFill>
          <a:latin typeface="+mn-lt"/>
        </a:defRPr>
      </a:lvl3pPr>
      <a:lvl4pPr marL="1600200" indent="-228600" algn="l" rtl="0" eaLnBrk="0" fontAlgn="base" hangingPunct="0">
        <a:spcBef>
          <a:spcPct val="20000"/>
        </a:spcBef>
        <a:spcAft>
          <a:spcPct val="0"/>
        </a:spcAft>
        <a:buClr>
          <a:srgbClr val="8DA2CC"/>
        </a:buClr>
        <a:buChar char="•"/>
        <a:defRPr sz="1400">
          <a:solidFill>
            <a:srgbClr val="001965"/>
          </a:solidFill>
          <a:latin typeface="+mn-lt"/>
        </a:defRPr>
      </a:lvl4pPr>
      <a:lvl5pPr marL="2057400" indent="-228600" algn="l" rtl="0" eaLnBrk="0" fontAlgn="base" hangingPunct="0">
        <a:spcBef>
          <a:spcPct val="20000"/>
        </a:spcBef>
        <a:spcAft>
          <a:spcPct val="0"/>
        </a:spcAft>
        <a:buClr>
          <a:srgbClr val="ECCCDA"/>
        </a:buClr>
        <a:buChar char="•"/>
        <a:defRPr sz="1400">
          <a:solidFill>
            <a:srgbClr val="001965"/>
          </a:solidFill>
          <a:latin typeface="+mn-lt"/>
        </a:defRPr>
      </a:lvl5pPr>
      <a:lvl6pPr marL="2514600" indent="-228600" algn="l" rtl="0" fontAlgn="base">
        <a:spcBef>
          <a:spcPct val="20000"/>
        </a:spcBef>
        <a:spcAft>
          <a:spcPct val="0"/>
        </a:spcAft>
        <a:buClr>
          <a:srgbClr val="ECCCDA"/>
        </a:buClr>
        <a:buChar char="•"/>
        <a:defRPr sz="1400">
          <a:solidFill>
            <a:srgbClr val="001965"/>
          </a:solidFill>
          <a:latin typeface="+mn-lt"/>
        </a:defRPr>
      </a:lvl6pPr>
      <a:lvl7pPr marL="2971800" indent="-228600" algn="l" rtl="0" fontAlgn="base">
        <a:spcBef>
          <a:spcPct val="20000"/>
        </a:spcBef>
        <a:spcAft>
          <a:spcPct val="0"/>
        </a:spcAft>
        <a:buClr>
          <a:srgbClr val="ECCCDA"/>
        </a:buClr>
        <a:buChar char="•"/>
        <a:defRPr sz="1400">
          <a:solidFill>
            <a:srgbClr val="001965"/>
          </a:solidFill>
          <a:latin typeface="+mn-lt"/>
        </a:defRPr>
      </a:lvl7pPr>
      <a:lvl8pPr marL="3429000" indent="-228600" algn="l" rtl="0" fontAlgn="base">
        <a:spcBef>
          <a:spcPct val="20000"/>
        </a:spcBef>
        <a:spcAft>
          <a:spcPct val="0"/>
        </a:spcAft>
        <a:buClr>
          <a:srgbClr val="ECCCDA"/>
        </a:buClr>
        <a:buChar char="•"/>
        <a:defRPr sz="1400">
          <a:solidFill>
            <a:srgbClr val="001965"/>
          </a:solidFill>
          <a:latin typeface="+mn-lt"/>
        </a:defRPr>
      </a:lvl8pPr>
      <a:lvl9pPr marL="3886200" indent="-228600" algn="l" rtl="0" fontAlgn="base">
        <a:spcBef>
          <a:spcPct val="20000"/>
        </a:spcBef>
        <a:spcAft>
          <a:spcPct val="0"/>
        </a:spcAft>
        <a:buClr>
          <a:srgbClr val="ECCCDA"/>
        </a:buClr>
        <a:buChar char="•"/>
        <a:defRPr sz="1400">
          <a:solidFill>
            <a:srgbClr val="0019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A877D1-322B-48BB-AF3A-D24943ECE2C6}" type="datetimeFigureOut">
              <a:rPr lang="ja-JP" altLang="en-US" smtClean="0">
                <a:solidFill>
                  <a:prstClr val="black">
                    <a:tint val="75000"/>
                  </a:prstClr>
                </a:solidFill>
                <a:latin typeface="Calibri" panose="020F0502020204030204"/>
                <a:ea typeface="ＭＳ Ｐゴシック" panose="020B0600070205080204" pitchFamily="50" charset="-128"/>
              </a:rPr>
              <a:pPr fontAlgn="auto">
                <a:spcBef>
                  <a:spcPts val="0"/>
                </a:spcBef>
                <a:spcAft>
                  <a:spcPts val="0"/>
                </a:spcAft>
              </a:pPr>
              <a:t>2015/8/8</a:t>
            </a:fld>
            <a:endParaRPr lang="ja-JP" altLang="en-US">
              <a:solidFill>
                <a:prstClr val="black">
                  <a:tint val="75000"/>
                </a:prstClr>
              </a:solidFill>
              <a:latin typeface="Calibri" panose="020F0502020204030204"/>
              <a:ea typeface="ＭＳ Ｐゴシック" panose="020B0600070205080204" pitchFamily="50" charset="-128"/>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panose="020F0502020204030204"/>
              <a:ea typeface="ＭＳ Ｐゴシック" panose="020B0600070205080204" pitchFamily="50" charset="-128"/>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AF4365D-62FD-4B26-BDB9-BFA323D422FC}" type="slidenum">
              <a:rPr lang="ja-JP" altLang="en-US" smtClean="0">
                <a:solidFill>
                  <a:prstClr val="black">
                    <a:tint val="75000"/>
                  </a:prstClr>
                </a:solidFill>
                <a:latin typeface="Calibri" panose="020F0502020204030204"/>
                <a:ea typeface="ＭＳ Ｐゴシック" panose="020B0600070205080204" pitchFamily="50" charset="-128"/>
              </a:rPr>
              <a:pPr fontAlgn="auto">
                <a:spcBef>
                  <a:spcPts val="0"/>
                </a:spcBef>
                <a:spcAft>
                  <a:spcPts val="0"/>
                </a:spcAft>
              </a:pPr>
              <a:t>‹#›</a:t>
            </a:fld>
            <a:endParaRPr lang="ja-JP" altLang="en-US">
              <a:solidFill>
                <a:prstClr val="black">
                  <a:tint val="75000"/>
                </a:prstClr>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082944752"/>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srgbClr val="000000"/>
              </a:solidFill>
              <a:latin typeface="Arial"/>
              <a:ea typeface="ＭＳ Ｐゴシック"/>
            </a:endParaRPr>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srgbClr val="000000"/>
              </a:solidFill>
              <a:latin typeface="Arial"/>
              <a:ea typeface="ＭＳ Ｐゴシック"/>
            </a:endParaRPr>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18E10B9-DE8E-4BAB-9390-07C5B3ADFBF0}" type="slidenum">
              <a:rPr lang="en-US" altLang="ja-JP">
                <a:solidFill>
                  <a:srgbClr val="000000"/>
                </a:solidFill>
                <a:latin typeface="Arial"/>
                <a:ea typeface="ＭＳ Ｐゴシック"/>
              </a:rPr>
              <a:pPr>
                <a:defRPr/>
              </a:pPr>
              <a:t>‹#›</a:t>
            </a:fld>
            <a:endParaRPr lang="en-US" altLang="ja-JP">
              <a:solidFill>
                <a:srgbClr val="000000"/>
              </a:solidFill>
              <a:latin typeface="Arial"/>
              <a:ea typeface="ＭＳ Ｐゴシック"/>
            </a:endParaRPr>
          </a:p>
        </p:txBody>
      </p:sp>
    </p:spTree>
    <p:extLst>
      <p:ext uri="{BB962C8B-B14F-4D97-AF65-F5344CB8AC3E}">
        <p14:creationId xmlns:p14="http://schemas.microsoft.com/office/powerpoint/2010/main" val="680019599"/>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 id="214748469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44550" y="344488"/>
            <a:ext cx="7624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smtClean="0"/>
              <a:t>Click to edit Master title style</a:t>
            </a:r>
          </a:p>
        </p:txBody>
      </p:sp>
      <p:sp>
        <p:nvSpPr>
          <p:cNvPr id="1028"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Click to edit Master text styles</a:t>
            </a:r>
          </a:p>
          <a:p>
            <a:pPr lvl="1"/>
            <a:r>
              <a:rPr lang="en-GB" altLang="ja-JP" smtClean="0"/>
              <a:t>Second level</a:t>
            </a:r>
          </a:p>
          <a:p>
            <a:pPr lvl="2"/>
            <a:r>
              <a:rPr lang="en-GB" altLang="ja-JP" smtClean="0"/>
              <a:t>Third level</a:t>
            </a:r>
          </a:p>
          <a:p>
            <a:pPr lvl="3"/>
            <a:r>
              <a:rPr lang="en-GB" altLang="ja-JP" smtClean="0"/>
              <a:t>Fourth level</a:t>
            </a:r>
          </a:p>
          <a:p>
            <a:pPr lvl="4"/>
            <a:r>
              <a:rPr lang="en-GB" altLang="ja-JP" smtClean="0"/>
              <a:t>Fifth level</a:t>
            </a:r>
          </a:p>
        </p:txBody>
      </p:sp>
      <p:sp>
        <p:nvSpPr>
          <p:cNvPr id="92166" name="Rectangle 6"/>
          <p:cNvSpPr>
            <a:spLocks noGrp="1" noChangeArrowheads="1"/>
          </p:cNvSpPr>
          <p:nvPr>
            <p:ph type="ftr" sz="quarter" idx="3"/>
          </p:nvPr>
        </p:nvSpPr>
        <p:spPr bwMode="auto">
          <a:xfrm>
            <a:off x="469900" y="-127000"/>
            <a:ext cx="5843588" cy="4714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800" smtClean="0">
                <a:solidFill>
                  <a:srgbClr val="BDB2A4"/>
                </a:solidFill>
                <a:ea typeface="ＭＳ Ｐゴシック" pitchFamily="50" charset="-128"/>
              </a:defRPr>
            </a:lvl1pPr>
          </a:lstStyle>
          <a:p>
            <a:pPr>
              <a:defRPr/>
            </a:pPr>
            <a:endParaRPr kumimoji="0" lang="ja-JP" altLang="en-US" dirty="0">
              <a:latin typeface="Verdana"/>
            </a:endParaRPr>
          </a:p>
        </p:txBody>
      </p:sp>
    </p:spTree>
    <p:extLst>
      <p:ext uri="{BB962C8B-B14F-4D97-AF65-F5344CB8AC3E}">
        <p14:creationId xmlns:p14="http://schemas.microsoft.com/office/powerpoint/2010/main" val="2108288840"/>
      </p:ext>
    </p:extLst>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txStyles>
    <p:titleStyle>
      <a:lvl1pPr algn="l" rtl="0" eaLnBrk="0" fontAlgn="base" hangingPunct="0">
        <a:lnSpc>
          <a:spcPct val="90000"/>
        </a:lnSpc>
        <a:spcBef>
          <a:spcPct val="0"/>
        </a:spcBef>
        <a:spcAft>
          <a:spcPct val="0"/>
        </a:spcAft>
        <a:defRPr sz="3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Verdana" pitchFamily="34" charset="0"/>
        </a:defRPr>
      </a:lvl2pPr>
      <a:lvl3pPr algn="l" rtl="0" eaLnBrk="0" fontAlgn="base" hangingPunct="0">
        <a:lnSpc>
          <a:spcPct val="90000"/>
        </a:lnSpc>
        <a:spcBef>
          <a:spcPct val="0"/>
        </a:spcBef>
        <a:spcAft>
          <a:spcPct val="0"/>
        </a:spcAft>
        <a:defRPr sz="3200">
          <a:solidFill>
            <a:schemeClr val="tx1"/>
          </a:solidFill>
          <a:latin typeface="Verdana" pitchFamily="34" charset="0"/>
        </a:defRPr>
      </a:lvl3pPr>
      <a:lvl4pPr algn="l" rtl="0" eaLnBrk="0" fontAlgn="base" hangingPunct="0">
        <a:lnSpc>
          <a:spcPct val="90000"/>
        </a:lnSpc>
        <a:spcBef>
          <a:spcPct val="0"/>
        </a:spcBef>
        <a:spcAft>
          <a:spcPct val="0"/>
        </a:spcAft>
        <a:defRPr sz="3200">
          <a:solidFill>
            <a:schemeClr val="tx1"/>
          </a:solidFill>
          <a:latin typeface="Verdana" pitchFamily="34" charset="0"/>
        </a:defRPr>
      </a:lvl4pPr>
      <a:lvl5pPr algn="l" rtl="0" eaLnBrk="0" fontAlgn="base" hangingPunct="0">
        <a:lnSpc>
          <a:spcPct val="90000"/>
        </a:lnSpc>
        <a:spcBef>
          <a:spcPct val="0"/>
        </a:spcBef>
        <a:spcAft>
          <a:spcPct val="0"/>
        </a:spcAft>
        <a:defRPr sz="3200">
          <a:solidFill>
            <a:schemeClr val="tx1"/>
          </a:solidFill>
          <a:latin typeface="Verdana" pitchFamily="34" charset="0"/>
        </a:defRPr>
      </a:lvl5pPr>
      <a:lvl6pPr marL="457200" algn="l" rtl="0" fontAlgn="base">
        <a:lnSpc>
          <a:spcPct val="90000"/>
        </a:lnSpc>
        <a:spcBef>
          <a:spcPct val="0"/>
        </a:spcBef>
        <a:spcAft>
          <a:spcPct val="0"/>
        </a:spcAft>
        <a:defRPr sz="3200">
          <a:solidFill>
            <a:schemeClr val="tx1"/>
          </a:solidFill>
          <a:latin typeface="Verdana" pitchFamily="34" charset="0"/>
        </a:defRPr>
      </a:lvl6pPr>
      <a:lvl7pPr marL="914400" algn="l" rtl="0" fontAlgn="base">
        <a:lnSpc>
          <a:spcPct val="90000"/>
        </a:lnSpc>
        <a:spcBef>
          <a:spcPct val="0"/>
        </a:spcBef>
        <a:spcAft>
          <a:spcPct val="0"/>
        </a:spcAft>
        <a:defRPr sz="3200">
          <a:solidFill>
            <a:schemeClr val="tx1"/>
          </a:solidFill>
          <a:latin typeface="Verdana" pitchFamily="34" charset="0"/>
        </a:defRPr>
      </a:lvl7pPr>
      <a:lvl8pPr marL="1371600" algn="l" rtl="0" fontAlgn="base">
        <a:lnSpc>
          <a:spcPct val="90000"/>
        </a:lnSpc>
        <a:spcBef>
          <a:spcPct val="0"/>
        </a:spcBef>
        <a:spcAft>
          <a:spcPct val="0"/>
        </a:spcAft>
        <a:defRPr sz="3200">
          <a:solidFill>
            <a:schemeClr val="tx1"/>
          </a:solidFill>
          <a:latin typeface="Verdana" pitchFamily="34" charset="0"/>
        </a:defRPr>
      </a:lvl8pPr>
      <a:lvl9pPr marL="1828800" algn="l" rtl="0" fontAlgn="base">
        <a:lnSpc>
          <a:spcPct val="90000"/>
        </a:lnSpc>
        <a:spcBef>
          <a:spcPct val="0"/>
        </a:spcBef>
        <a:spcAft>
          <a:spcPct val="0"/>
        </a:spcAft>
        <a:defRPr sz="3200">
          <a:solidFill>
            <a:schemeClr val="tx1"/>
          </a:solidFill>
          <a:latin typeface="Verdana" pitchFamily="34" charset="0"/>
        </a:defRPr>
      </a:lvl9pPr>
    </p:titleStyle>
    <p:bodyStyle>
      <a:lvl1pPr marL="342900" indent="-342900" algn="l" rtl="0" eaLnBrk="0" fontAlgn="base" hangingPunct="0">
        <a:spcBef>
          <a:spcPct val="20000"/>
        </a:spcBef>
        <a:spcAft>
          <a:spcPct val="0"/>
        </a:spcAft>
        <a:buClr>
          <a:srgbClr val="880038"/>
        </a:buClr>
        <a:buChar char="•"/>
        <a:defRPr sz="2000">
          <a:solidFill>
            <a:srgbClr val="001965"/>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rgbClr val="001965"/>
          </a:solidFill>
          <a:latin typeface="+mn-lt"/>
        </a:defRPr>
      </a:lvl2pPr>
      <a:lvl3pPr marL="1143000" indent="-228600" algn="l" rtl="0" eaLnBrk="0" fontAlgn="base" hangingPunct="0">
        <a:spcBef>
          <a:spcPct val="20000"/>
        </a:spcBef>
        <a:spcAft>
          <a:spcPct val="0"/>
        </a:spcAft>
        <a:buClr>
          <a:schemeClr val="hlink"/>
        </a:buClr>
        <a:buChar char="•"/>
        <a:defRPr sz="1600">
          <a:solidFill>
            <a:srgbClr val="001965"/>
          </a:solidFill>
          <a:latin typeface="+mn-lt"/>
        </a:defRPr>
      </a:lvl3pPr>
      <a:lvl4pPr marL="1600200" indent="-228600" algn="l" rtl="0" eaLnBrk="0" fontAlgn="base" hangingPunct="0">
        <a:spcBef>
          <a:spcPct val="20000"/>
        </a:spcBef>
        <a:spcAft>
          <a:spcPct val="0"/>
        </a:spcAft>
        <a:buClr>
          <a:srgbClr val="8DA2CC"/>
        </a:buClr>
        <a:buChar char="•"/>
        <a:defRPr sz="1400">
          <a:solidFill>
            <a:srgbClr val="001965"/>
          </a:solidFill>
          <a:latin typeface="+mn-lt"/>
        </a:defRPr>
      </a:lvl4pPr>
      <a:lvl5pPr marL="2057400" indent="-228600" algn="l" rtl="0" eaLnBrk="0" fontAlgn="base" hangingPunct="0">
        <a:spcBef>
          <a:spcPct val="20000"/>
        </a:spcBef>
        <a:spcAft>
          <a:spcPct val="0"/>
        </a:spcAft>
        <a:buClr>
          <a:srgbClr val="ECCCDA"/>
        </a:buClr>
        <a:buChar char="•"/>
        <a:defRPr sz="1400">
          <a:solidFill>
            <a:srgbClr val="001965"/>
          </a:solidFill>
          <a:latin typeface="+mn-lt"/>
        </a:defRPr>
      </a:lvl5pPr>
      <a:lvl6pPr marL="2514600" indent="-228600" algn="l" rtl="0" fontAlgn="base">
        <a:spcBef>
          <a:spcPct val="20000"/>
        </a:spcBef>
        <a:spcAft>
          <a:spcPct val="0"/>
        </a:spcAft>
        <a:buClr>
          <a:srgbClr val="ECCCDA"/>
        </a:buClr>
        <a:buChar char="•"/>
        <a:defRPr sz="1400">
          <a:solidFill>
            <a:srgbClr val="001965"/>
          </a:solidFill>
          <a:latin typeface="+mn-lt"/>
        </a:defRPr>
      </a:lvl6pPr>
      <a:lvl7pPr marL="2971800" indent="-228600" algn="l" rtl="0" fontAlgn="base">
        <a:spcBef>
          <a:spcPct val="20000"/>
        </a:spcBef>
        <a:spcAft>
          <a:spcPct val="0"/>
        </a:spcAft>
        <a:buClr>
          <a:srgbClr val="ECCCDA"/>
        </a:buClr>
        <a:buChar char="•"/>
        <a:defRPr sz="1400">
          <a:solidFill>
            <a:srgbClr val="001965"/>
          </a:solidFill>
          <a:latin typeface="+mn-lt"/>
        </a:defRPr>
      </a:lvl7pPr>
      <a:lvl8pPr marL="3429000" indent="-228600" algn="l" rtl="0" fontAlgn="base">
        <a:spcBef>
          <a:spcPct val="20000"/>
        </a:spcBef>
        <a:spcAft>
          <a:spcPct val="0"/>
        </a:spcAft>
        <a:buClr>
          <a:srgbClr val="ECCCDA"/>
        </a:buClr>
        <a:buChar char="•"/>
        <a:defRPr sz="1400">
          <a:solidFill>
            <a:srgbClr val="001965"/>
          </a:solidFill>
          <a:latin typeface="+mn-lt"/>
        </a:defRPr>
      </a:lvl8pPr>
      <a:lvl9pPr marL="3886200" indent="-228600" algn="l" rtl="0" fontAlgn="base">
        <a:spcBef>
          <a:spcPct val="20000"/>
        </a:spcBef>
        <a:spcAft>
          <a:spcPct val="0"/>
        </a:spcAft>
        <a:buClr>
          <a:srgbClr val="ECCCDA"/>
        </a:buClr>
        <a:buChar char="•"/>
        <a:defRPr sz="1400">
          <a:solidFill>
            <a:srgbClr val="0019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C5A6BF0A-3DCA-46B5-9778-30511732AC28}" type="datetimeFigureOut">
              <a:rPr lang="ja-JP" altLang="en-US">
                <a:solidFill>
                  <a:prstClr val="black">
                    <a:tint val="75000"/>
                  </a:prstClr>
                </a:solidFill>
              </a:rPr>
              <a:pPr>
                <a:defRPr/>
              </a:pPr>
              <a:t>2015/8/8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0A377AED-0C46-4383-AA75-2405F122AFC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8170711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charset="-128"/>
        </a:defRPr>
      </a:lvl2pPr>
      <a:lvl3pPr algn="ctr" rtl="0" fontAlgn="base">
        <a:spcBef>
          <a:spcPct val="0"/>
        </a:spcBef>
        <a:spcAft>
          <a:spcPct val="0"/>
        </a:spcAft>
        <a:defRPr kumimoji="1" sz="4400">
          <a:solidFill>
            <a:schemeClr val="tx1"/>
          </a:solidFill>
          <a:latin typeface="Calibri" pitchFamily="34" charset="0"/>
          <a:ea typeface="ＭＳ Ｐゴシック" charset="-128"/>
        </a:defRPr>
      </a:lvl3pPr>
      <a:lvl4pPr algn="ctr" rtl="0" fontAlgn="base">
        <a:spcBef>
          <a:spcPct val="0"/>
        </a:spcBef>
        <a:spcAft>
          <a:spcPct val="0"/>
        </a:spcAft>
        <a:defRPr kumimoji="1" sz="4400">
          <a:solidFill>
            <a:schemeClr val="tx1"/>
          </a:solidFill>
          <a:latin typeface="Calibri" pitchFamily="34" charset="0"/>
          <a:ea typeface="ＭＳ Ｐゴシック" charset="-128"/>
        </a:defRPr>
      </a:lvl4pPr>
      <a:lvl5pPr algn="ctr" rtl="0" fontAlgn="base">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1"/>
            <a:ext cx="9144000" cy="863599"/>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F8F0459A-4875-4F87-AD50-7690645CD5BE}" type="datetime1">
              <a:rPr lang="ja-JP" altLang="en-US" smtClean="0">
                <a:solidFill>
                  <a:prstClr val="white"/>
                </a:solidFill>
                <a:ea typeface="ＭＳ Ｐゴシック" panose="020B0600070205080204" pitchFamily="50" charset="-128"/>
              </a:rPr>
              <a:pPr/>
              <a:t>2015/8/8</a:t>
            </a:fld>
            <a:endParaRPr lang="ja-JP" altLang="en-US">
              <a:solidFill>
                <a:prstClr val="white"/>
              </a:solidFill>
              <a:ea typeface="ＭＳ Ｐゴシック" panose="020B0600070205080204" pitchFamily="50" charset="-128"/>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ja-JP" altLang="en-US">
              <a:solidFill>
                <a:prstClr val="white"/>
              </a:solidFill>
              <a:ea typeface="ＭＳ Ｐゴシック" panose="020B0600070205080204" pitchFamily="50" charset="-128"/>
            </a:endParaRPr>
          </a:p>
        </p:txBody>
      </p:sp>
      <p:sp>
        <p:nvSpPr>
          <p:cNvPr id="7" name="スライド番号プレースホルダー 5"/>
          <p:cNvSpPr>
            <a:spLocks noGrp="1"/>
          </p:cNvSpPr>
          <p:nvPr>
            <p:ph type="sldNum" sz="quarter" idx="4"/>
          </p:nvPr>
        </p:nvSpPr>
        <p:spPr>
          <a:xfrm>
            <a:off x="0" y="6570271"/>
            <a:ext cx="614597" cy="22433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465EF130-69E6-4A90-89F5-CB0027E85FD5}" type="slidenum">
              <a:rPr lang="ja-JP" altLang="en-US" smtClean="0">
                <a:solidFill>
                  <a:prstClr val="white"/>
                </a:solidFill>
                <a:ea typeface="ＭＳ Ｐゴシック" panose="020B0600070205080204" pitchFamily="50" charset="-128"/>
              </a:rPr>
              <a:pPr/>
              <a:t>‹#›</a:t>
            </a:fld>
            <a:endParaRPr lang="ja-JP" altLang="en-US">
              <a:solidFill>
                <a:prstClr val="white"/>
              </a:solidFill>
              <a:ea typeface="ＭＳ Ｐゴシック" panose="020B0600070205080204" pitchFamily="50" charset="-128"/>
            </a:endParaRPr>
          </a:p>
        </p:txBody>
      </p:sp>
    </p:spTree>
    <p:extLst>
      <p:ext uri="{BB962C8B-B14F-4D97-AF65-F5344CB8AC3E}">
        <p14:creationId xmlns:p14="http://schemas.microsoft.com/office/powerpoint/2010/main" val="2816387680"/>
      </p:ext>
    </p:extLst>
  </p:cSld>
  <p:clrMap bg1="lt1" tx1="dk1" bg2="lt2" tx2="dk2" accent1="accent1" accent2="accent2" accent3="accent3" accent4="accent4" accent5="accent5" accent6="accent6" hlink="hlink" folHlink="folHlink"/>
  <p:sldLayoutIdLst>
    <p:sldLayoutId id="2147483727" r:id="rId1"/>
    <p:sldLayoutId id="2147483728" r:id="rId2"/>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3200" kern="1200">
          <a:solidFill>
            <a:schemeClr val="bg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1"/>
            <a:ext cx="9144000" cy="863599"/>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C5CE24BE-1F01-48BB-A019-EB526C4EA41C}" type="datetime1">
              <a:rPr lang="ja-JP" altLang="en-US" smtClean="0">
                <a:solidFill>
                  <a:prstClr val="white"/>
                </a:solidFill>
                <a:ea typeface="ＭＳ Ｐゴシック" panose="020B0600070205080204" pitchFamily="50" charset="-128"/>
              </a:rPr>
              <a:pPr/>
              <a:t>2015/8/8</a:t>
            </a:fld>
            <a:endParaRPr lang="ja-JP" altLang="en-US">
              <a:solidFill>
                <a:prstClr val="white"/>
              </a:solidFill>
              <a:ea typeface="ＭＳ Ｐゴシック" panose="020B0600070205080204" pitchFamily="50" charset="-128"/>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ja-JP" altLang="en-US">
              <a:solidFill>
                <a:prstClr val="white"/>
              </a:solidFill>
              <a:ea typeface="ＭＳ Ｐゴシック" panose="020B0600070205080204" pitchFamily="50" charset="-128"/>
            </a:endParaRPr>
          </a:p>
        </p:txBody>
      </p:sp>
      <p:sp>
        <p:nvSpPr>
          <p:cNvPr id="7" name="スライド番号プレースホルダー 5"/>
          <p:cNvSpPr>
            <a:spLocks noGrp="1"/>
          </p:cNvSpPr>
          <p:nvPr>
            <p:ph type="sldNum" sz="quarter" idx="4"/>
          </p:nvPr>
        </p:nvSpPr>
        <p:spPr>
          <a:xfrm>
            <a:off x="0" y="6570271"/>
            <a:ext cx="614597" cy="22433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465EF130-69E6-4A90-89F5-CB0027E85FD5}" type="slidenum">
              <a:rPr lang="ja-JP" altLang="en-US" smtClean="0">
                <a:solidFill>
                  <a:prstClr val="white"/>
                </a:solidFill>
                <a:ea typeface="ＭＳ Ｐゴシック" panose="020B0600070205080204" pitchFamily="50" charset="-128"/>
              </a:rPr>
              <a:pPr/>
              <a:t>‹#›</a:t>
            </a:fld>
            <a:endParaRPr lang="ja-JP" altLang="en-US">
              <a:solidFill>
                <a:prstClr val="white"/>
              </a:solidFill>
              <a:ea typeface="ＭＳ Ｐゴシック" panose="020B0600070205080204" pitchFamily="50" charset="-128"/>
            </a:endParaRPr>
          </a:p>
        </p:txBody>
      </p:sp>
    </p:spTree>
    <p:extLst>
      <p:ext uri="{BB962C8B-B14F-4D97-AF65-F5344CB8AC3E}">
        <p14:creationId xmlns:p14="http://schemas.microsoft.com/office/powerpoint/2010/main" val="305202820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3200" kern="1200">
          <a:solidFill>
            <a:schemeClr val="bg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495300" y="344488"/>
            <a:ext cx="81994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ja-JP" smtClean="0"/>
              <a:t>Click to edit Master title style</a:t>
            </a:r>
          </a:p>
        </p:txBody>
      </p:sp>
      <p:sp>
        <p:nvSpPr>
          <p:cNvPr id="8195" name="Rectangle 4"/>
          <p:cNvSpPr>
            <a:spLocks noGrp="1" noChangeArrowheads="1"/>
          </p:cNvSpPr>
          <p:nvPr>
            <p:ph type="body" idx="1"/>
          </p:nvPr>
        </p:nvSpPr>
        <p:spPr bwMode="auto">
          <a:xfrm>
            <a:off x="515938" y="1600200"/>
            <a:ext cx="8170862"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ja-JP" smtClean="0"/>
              <a:t>Click to edit Master text styles</a:t>
            </a:r>
          </a:p>
          <a:p>
            <a:pPr lvl="1"/>
            <a:r>
              <a:rPr lang="en-GB" altLang="ja-JP" smtClean="0"/>
              <a:t>Second level</a:t>
            </a:r>
          </a:p>
          <a:p>
            <a:pPr lvl="2"/>
            <a:r>
              <a:rPr lang="en-GB" altLang="ja-JP" smtClean="0"/>
              <a:t>Third level</a:t>
            </a:r>
          </a:p>
          <a:p>
            <a:pPr lvl="3"/>
            <a:r>
              <a:rPr lang="en-GB" altLang="ja-JP" smtClean="0"/>
              <a:t>Fourth level</a:t>
            </a:r>
          </a:p>
          <a:p>
            <a:pPr lvl="4"/>
            <a:r>
              <a:rPr lang="en-GB" altLang="ja-JP" smtClean="0"/>
              <a:t>Fifth level</a:t>
            </a:r>
          </a:p>
        </p:txBody>
      </p:sp>
    </p:spTree>
    <p:extLst>
      <p:ext uri="{BB962C8B-B14F-4D97-AF65-F5344CB8AC3E}">
        <p14:creationId xmlns:p14="http://schemas.microsoft.com/office/powerpoint/2010/main" val="40861569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rtl="0" fontAlgn="base">
        <a:lnSpc>
          <a:spcPct val="90000"/>
        </a:lnSpc>
        <a:spcBef>
          <a:spcPct val="0"/>
        </a:spcBef>
        <a:spcAft>
          <a:spcPct val="0"/>
        </a:spcAft>
        <a:defRPr kumimoji="1" sz="3200">
          <a:solidFill>
            <a:schemeClr val="tx1"/>
          </a:solidFill>
          <a:latin typeface="+mj-lt"/>
          <a:ea typeface="+mj-ea"/>
          <a:cs typeface="+mj-cs"/>
        </a:defRPr>
      </a:lvl1pPr>
      <a:lvl2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2pPr>
      <a:lvl3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3pPr>
      <a:lvl4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4pPr>
      <a:lvl5pPr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5pPr>
      <a:lvl6pPr marL="4572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6pPr>
      <a:lvl7pPr marL="9144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7pPr>
      <a:lvl8pPr marL="13716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8pPr>
      <a:lvl9pPr marL="1828800" algn="l" rtl="0" fontAlgn="base">
        <a:lnSpc>
          <a:spcPct val="90000"/>
        </a:lnSpc>
        <a:spcBef>
          <a:spcPct val="0"/>
        </a:spcBef>
        <a:spcAft>
          <a:spcPct val="0"/>
        </a:spcAft>
        <a:defRPr kumimoji="1" sz="3200">
          <a:solidFill>
            <a:schemeClr val="tx1"/>
          </a:solidFill>
          <a:latin typeface="Verdana" pitchFamily="34" charset="0"/>
          <a:ea typeface="ＭＳ Ｐゴシック" charset="-128"/>
        </a:defRPr>
      </a:lvl9pPr>
    </p:titleStyle>
    <p:bodyStyle>
      <a:lvl1pPr marL="342900" indent="-342900" algn="l" rtl="0" fontAlgn="base">
        <a:spcBef>
          <a:spcPct val="20000"/>
        </a:spcBef>
        <a:spcAft>
          <a:spcPct val="0"/>
        </a:spcAft>
        <a:buClr>
          <a:srgbClr val="880038"/>
        </a:buClr>
        <a:buChar char="•"/>
        <a:defRPr kumimoji="1" sz="2000">
          <a:solidFill>
            <a:srgbClr val="001965"/>
          </a:solidFill>
          <a:latin typeface="+mn-lt"/>
          <a:ea typeface="+mn-ea"/>
          <a:cs typeface="+mn-cs"/>
        </a:defRPr>
      </a:lvl1pPr>
      <a:lvl2pPr marL="742950" indent="-285750" algn="l" rtl="0" fontAlgn="base">
        <a:spcBef>
          <a:spcPct val="20000"/>
        </a:spcBef>
        <a:spcAft>
          <a:spcPct val="0"/>
        </a:spcAft>
        <a:buClr>
          <a:schemeClr val="tx1"/>
        </a:buClr>
        <a:buChar char="•"/>
        <a:defRPr kumimoji="1" sz="2800">
          <a:solidFill>
            <a:srgbClr val="001965"/>
          </a:solidFill>
          <a:latin typeface="+mn-lt"/>
          <a:ea typeface="+mn-ea"/>
        </a:defRPr>
      </a:lvl2pPr>
      <a:lvl3pPr marL="1143000" indent="-228600" algn="l" rtl="0" fontAlgn="base">
        <a:spcBef>
          <a:spcPct val="20000"/>
        </a:spcBef>
        <a:spcAft>
          <a:spcPct val="0"/>
        </a:spcAft>
        <a:buClr>
          <a:schemeClr val="hlink"/>
        </a:buClr>
        <a:buChar char="•"/>
        <a:defRPr kumimoji="1" sz="1600">
          <a:solidFill>
            <a:srgbClr val="001965"/>
          </a:solidFill>
          <a:latin typeface="+mn-lt"/>
          <a:ea typeface="+mn-ea"/>
        </a:defRPr>
      </a:lvl3pPr>
      <a:lvl4pPr marL="1600200" indent="-228600" algn="l" rtl="0" fontAlgn="base">
        <a:spcBef>
          <a:spcPct val="20000"/>
        </a:spcBef>
        <a:spcAft>
          <a:spcPct val="0"/>
        </a:spcAft>
        <a:buClr>
          <a:srgbClr val="8DA2CC"/>
        </a:buClr>
        <a:buChar char="•"/>
        <a:defRPr kumimoji="1" sz="1400">
          <a:solidFill>
            <a:srgbClr val="001965"/>
          </a:solidFill>
          <a:latin typeface="+mn-lt"/>
          <a:ea typeface="+mn-ea"/>
        </a:defRPr>
      </a:lvl4pPr>
      <a:lvl5pPr marL="2057400" indent="-228600" algn="l" rtl="0" fontAlgn="base">
        <a:spcBef>
          <a:spcPct val="20000"/>
        </a:spcBef>
        <a:spcAft>
          <a:spcPct val="0"/>
        </a:spcAft>
        <a:buClr>
          <a:srgbClr val="ECCCDA"/>
        </a:buClr>
        <a:buChar char="•"/>
        <a:defRPr kumimoji="1" sz="1400">
          <a:solidFill>
            <a:srgbClr val="001965"/>
          </a:solidFill>
          <a:latin typeface="+mn-lt"/>
          <a:ea typeface="+mn-ea"/>
        </a:defRPr>
      </a:lvl5pPr>
      <a:lvl6pPr marL="2514600" indent="-228600" algn="l" rtl="0" fontAlgn="base">
        <a:spcBef>
          <a:spcPct val="20000"/>
        </a:spcBef>
        <a:spcAft>
          <a:spcPct val="0"/>
        </a:spcAft>
        <a:buClr>
          <a:srgbClr val="ECCCDA"/>
        </a:buClr>
        <a:buChar char="•"/>
        <a:defRPr kumimoji="1" sz="1400">
          <a:solidFill>
            <a:srgbClr val="001965"/>
          </a:solidFill>
          <a:latin typeface="+mn-lt"/>
          <a:ea typeface="+mn-ea"/>
        </a:defRPr>
      </a:lvl6pPr>
      <a:lvl7pPr marL="2971800" indent="-228600" algn="l" rtl="0" fontAlgn="base">
        <a:spcBef>
          <a:spcPct val="20000"/>
        </a:spcBef>
        <a:spcAft>
          <a:spcPct val="0"/>
        </a:spcAft>
        <a:buClr>
          <a:srgbClr val="ECCCDA"/>
        </a:buClr>
        <a:buChar char="•"/>
        <a:defRPr kumimoji="1" sz="1400">
          <a:solidFill>
            <a:srgbClr val="001965"/>
          </a:solidFill>
          <a:latin typeface="+mn-lt"/>
          <a:ea typeface="+mn-ea"/>
        </a:defRPr>
      </a:lvl7pPr>
      <a:lvl8pPr marL="3429000" indent="-228600" algn="l" rtl="0" fontAlgn="base">
        <a:spcBef>
          <a:spcPct val="20000"/>
        </a:spcBef>
        <a:spcAft>
          <a:spcPct val="0"/>
        </a:spcAft>
        <a:buClr>
          <a:srgbClr val="ECCCDA"/>
        </a:buClr>
        <a:buChar char="•"/>
        <a:defRPr kumimoji="1" sz="1400">
          <a:solidFill>
            <a:srgbClr val="001965"/>
          </a:solidFill>
          <a:latin typeface="+mn-lt"/>
          <a:ea typeface="+mn-ea"/>
        </a:defRPr>
      </a:lvl8pPr>
      <a:lvl9pPr marL="3886200" indent="-228600" algn="l" rtl="0" fontAlgn="base">
        <a:spcBef>
          <a:spcPct val="20000"/>
        </a:spcBef>
        <a:spcAft>
          <a:spcPct val="0"/>
        </a:spcAft>
        <a:buClr>
          <a:srgbClr val="ECCCDA"/>
        </a:buClr>
        <a:buChar char="•"/>
        <a:defRPr kumimoji="1" sz="1400">
          <a:solidFill>
            <a:srgbClr val="001965"/>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ltLang="ja-JP">
              <a:solidFill>
                <a:srgbClr val="000000"/>
              </a:solidFill>
              <a:ea typeface="ＭＳ Ｐゴシック" pitchFamily="50" charset="-128"/>
            </a:endParaRPr>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ltLang="ja-JP">
              <a:solidFill>
                <a:srgbClr val="000000"/>
              </a:solidFill>
              <a:ea typeface="ＭＳ Ｐゴシック" pitchFamily="50" charset="-128"/>
            </a:endParaRPr>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69918891-FB71-4060-9820-41C544BB3A24}" type="slidenum">
              <a:rPr lang="en-US" altLang="ja-JP">
                <a:solidFill>
                  <a:srgbClr val="000000"/>
                </a:solidFill>
                <a:ea typeface="ＭＳ Ｐゴシック" pitchFamily="50" charset="-128"/>
              </a:rPr>
              <a:pPr>
                <a:defRPr/>
              </a:pPr>
              <a:t>‹#›</a:t>
            </a:fld>
            <a:endParaRPr lang="en-US" altLang="ja-JP">
              <a:solidFill>
                <a:srgbClr val="000000"/>
              </a:solidFill>
              <a:ea typeface="ＭＳ Ｐゴシック" pitchFamily="50" charset="-128"/>
            </a:endParaRPr>
          </a:p>
        </p:txBody>
      </p:sp>
    </p:spTree>
    <p:extLst>
      <p:ext uri="{BB962C8B-B14F-4D97-AF65-F5344CB8AC3E}">
        <p14:creationId xmlns:p14="http://schemas.microsoft.com/office/powerpoint/2010/main" val="63834917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074" name="Picture 6" descr="EQUA_slidekit_temp_B_naka_2"/>
          <p:cNvPicPr>
            <a:picLocks noChangeAspect="1" noChangeArrowheads="1"/>
          </p:cNvPicPr>
          <p:nvPr userDrawn="1"/>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6155" name="Text Box 11"/>
          <p:cNvSpPr txBox="1">
            <a:spLocks noChangeArrowheads="1"/>
          </p:cNvSpPr>
          <p:nvPr userDrawn="1"/>
        </p:nvSpPr>
        <p:spPr bwMode="auto">
          <a:xfrm>
            <a:off x="8748713" y="6402388"/>
            <a:ext cx="403225" cy="244475"/>
          </a:xfrm>
          <a:prstGeom prst="rect">
            <a:avLst/>
          </a:prstGeom>
          <a:noFill/>
          <a:ln w="12700">
            <a:noFill/>
            <a:miter lim="800000"/>
            <a:headEnd type="none" w="sm" len="sm"/>
            <a:tailEnd type="none" w="sm" len="sm"/>
          </a:ln>
          <a:effectLst/>
        </p:spPr>
        <p:txBody>
          <a:bodyPr wrap="none">
            <a:spAutoFit/>
          </a:bodyPr>
          <a:lstStyle/>
          <a:p>
            <a:pPr algn="r" eaLnBrk="0" hangingPunct="0">
              <a:defRPr/>
            </a:pPr>
            <a:fld id="{90111076-F578-47B9-AB26-0DD49EE8C086}" type="slidenum">
              <a:rPr kumimoji="0" lang="ja-JP" altLang="en-US" sz="1000">
                <a:solidFill>
                  <a:srgbClr val="000000"/>
                </a:solidFill>
              </a:rPr>
              <a:pPr algn="r" eaLnBrk="0" hangingPunct="0">
                <a:defRPr/>
              </a:pPr>
              <a:t>‹#›</a:t>
            </a:fld>
            <a:endParaRPr kumimoji="0" lang="en-US" altLang="ja-JP" sz="1000">
              <a:solidFill>
                <a:srgbClr val="000000"/>
              </a:solidFill>
              <a:latin typeface="News Gothic MT" pitchFamily="34" charset="0"/>
            </a:endParaRPr>
          </a:p>
        </p:txBody>
      </p:sp>
      <p:sp>
        <p:nvSpPr>
          <p:cNvPr id="3076"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77" name="Rectangle 5"/>
          <p:cNvSpPr>
            <a:spLocks noGrp="1" noChangeArrowheads="1"/>
          </p:cNvSpPr>
          <p:nvPr>
            <p:ph type="title"/>
          </p:nvPr>
        </p:nvSpPr>
        <p:spPr bwMode="auto">
          <a:xfrm>
            <a:off x="250825" y="0"/>
            <a:ext cx="8642350" cy="1123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ja-JP" altLang="en-US" smtClean="0"/>
          </a:p>
        </p:txBody>
      </p:sp>
    </p:spTree>
    <p:extLst>
      <p:ext uri="{BB962C8B-B14F-4D97-AF65-F5344CB8AC3E}">
        <p14:creationId xmlns:p14="http://schemas.microsoft.com/office/powerpoint/2010/main" val="3362277309"/>
      </p:ext>
    </p:extLst>
  </p:cSld>
  <p:clrMap bg1="dk2" tx1="lt1" bg2="dk1"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Lst>
  <p:transition/>
  <p:timing>
    <p:tnLst>
      <p:par>
        <p:cTn id="1" dur="indefinite" restart="never" nodeType="tmRoot"/>
      </p:par>
    </p:tnLst>
  </p:timing>
  <p:txStyles>
    <p:titleStyle>
      <a:lvl1pPr algn="l" rtl="0" eaLnBrk="0" fontAlgn="base" hangingPunct="0">
        <a:spcBef>
          <a:spcPct val="0"/>
        </a:spcBef>
        <a:spcAft>
          <a:spcPct val="0"/>
        </a:spcAft>
        <a:defRPr kumimoji="1" sz="2800" b="1">
          <a:solidFill>
            <a:schemeClr val="bg2"/>
          </a:solidFill>
          <a:latin typeface="+mj-lt"/>
          <a:ea typeface="+mj-ea"/>
          <a:cs typeface="+mj-cs"/>
        </a:defRPr>
      </a:lvl1pPr>
      <a:lvl2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2pPr>
      <a:lvl3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3pPr>
      <a:lvl4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4pPr>
      <a:lvl5pPr algn="l" rtl="0" eaLnBrk="0" fontAlgn="base" hangingPunct="0">
        <a:spcBef>
          <a:spcPct val="0"/>
        </a:spcBef>
        <a:spcAft>
          <a:spcPct val="0"/>
        </a:spcAft>
        <a:defRPr kumimoji="1" sz="2800" b="1">
          <a:solidFill>
            <a:schemeClr val="bg2"/>
          </a:solidFill>
          <a:latin typeface="Arial" charset="0"/>
          <a:ea typeface="ＭＳ Ｐゴシック" charset="-128"/>
          <a:cs typeface="Arial" charset="0"/>
        </a:defRPr>
      </a:lvl5pPr>
      <a:lvl6pPr marL="457200" algn="l" rtl="0" fontAlgn="base">
        <a:spcBef>
          <a:spcPct val="0"/>
        </a:spcBef>
        <a:spcAft>
          <a:spcPct val="0"/>
        </a:spcAft>
        <a:defRPr kumimoji="1" sz="2800" b="1">
          <a:solidFill>
            <a:schemeClr val="bg2"/>
          </a:solidFill>
          <a:latin typeface="Arial" charset="0"/>
          <a:ea typeface="ＭＳ Ｐゴシック" charset="-128"/>
          <a:cs typeface="Arial" charset="0"/>
        </a:defRPr>
      </a:lvl6pPr>
      <a:lvl7pPr marL="914400" algn="l" rtl="0" fontAlgn="base">
        <a:spcBef>
          <a:spcPct val="0"/>
        </a:spcBef>
        <a:spcAft>
          <a:spcPct val="0"/>
        </a:spcAft>
        <a:defRPr kumimoji="1" sz="2800" b="1">
          <a:solidFill>
            <a:schemeClr val="bg2"/>
          </a:solidFill>
          <a:latin typeface="Arial" charset="0"/>
          <a:ea typeface="ＭＳ Ｐゴシック" charset="-128"/>
          <a:cs typeface="Arial" charset="0"/>
        </a:defRPr>
      </a:lvl7pPr>
      <a:lvl8pPr marL="1371600" algn="l" rtl="0" fontAlgn="base">
        <a:spcBef>
          <a:spcPct val="0"/>
        </a:spcBef>
        <a:spcAft>
          <a:spcPct val="0"/>
        </a:spcAft>
        <a:defRPr kumimoji="1" sz="2800" b="1">
          <a:solidFill>
            <a:schemeClr val="bg2"/>
          </a:solidFill>
          <a:latin typeface="Arial" charset="0"/>
          <a:ea typeface="ＭＳ Ｐゴシック" charset="-128"/>
          <a:cs typeface="Arial" charset="0"/>
        </a:defRPr>
      </a:lvl8pPr>
      <a:lvl9pPr marL="1828800" algn="l" rtl="0" fontAlgn="base">
        <a:spcBef>
          <a:spcPct val="0"/>
        </a:spcBef>
        <a:spcAft>
          <a:spcPct val="0"/>
        </a:spcAft>
        <a:defRPr kumimoji="1" sz="2800" b="1">
          <a:solidFill>
            <a:schemeClr val="bg2"/>
          </a:solidFill>
          <a:latin typeface="Arial" charset="0"/>
          <a:ea typeface="ＭＳ Ｐゴシック" charset="-128"/>
          <a:cs typeface="Arial" charset="0"/>
        </a:defRPr>
      </a:lvl9pPr>
    </p:titleStyle>
    <p:bodyStyle>
      <a:lvl1pPr marL="342900" indent="-342900" algn="l" rtl="0" eaLnBrk="0" fontAlgn="base" hangingPunct="0">
        <a:spcBef>
          <a:spcPct val="0"/>
        </a:spcBef>
        <a:spcAft>
          <a:spcPct val="40000"/>
        </a:spcAft>
        <a:buFont typeface="Symbol" pitchFamily="18" charset="2"/>
        <a:defRPr kumimoji="1" sz="2000" b="1">
          <a:solidFill>
            <a:schemeClr val="bg2"/>
          </a:solidFill>
          <a:latin typeface="+mn-lt"/>
          <a:ea typeface="+mn-ea"/>
          <a:cs typeface="+mn-cs"/>
        </a:defRPr>
      </a:lvl1pPr>
      <a:lvl2pPr marL="287338" indent="-285750" algn="l" rtl="0" eaLnBrk="0" fontAlgn="base" hangingPunct="0">
        <a:spcBef>
          <a:spcPct val="0"/>
        </a:spcBef>
        <a:spcAft>
          <a:spcPct val="40000"/>
        </a:spcAft>
        <a:buFont typeface="Symbol" pitchFamily="18" charset="2"/>
        <a:buChar char="·"/>
        <a:defRPr kumimoji="1" b="1">
          <a:solidFill>
            <a:schemeClr val="bg2"/>
          </a:solidFill>
          <a:latin typeface="+mn-lt"/>
          <a:ea typeface="+mn-ea"/>
          <a:cs typeface="+mn-cs"/>
        </a:defRPr>
      </a:lvl2pPr>
      <a:lvl3pPr marL="566738" indent="-277813" algn="l" rtl="0" eaLnBrk="0" fontAlgn="base" hangingPunct="0">
        <a:spcBef>
          <a:spcPct val="0"/>
        </a:spcBef>
        <a:spcAft>
          <a:spcPct val="40000"/>
        </a:spcAft>
        <a:buFont typeface="Symbol" pitchFamily="18" charset="2"/>
        <a:buChar char="-"/>
        <a:defRPr kumimoji="1" b="1">
          <a:solidFill>
            <a:schemeClr val="bg2"/>
          </a:solidFill>
          <a:latin typeface="+mn-lt"/>
          <a:ea typeface="+mn-ea"/>
          <a:cs typeface="+mn-cs"/>
        </a:defRPr>
      </a:lvl3pPr>
      <a:lvl4pPr marL="854075" indent="-285750" algn="l" rtl="0" eaLnBrk="0" fontAlgn="base" hangingPunct="0">
        <a:spcBef>
          <a:spcPct val="0"/>
        </a:spcBef>
        <a:spcAft>
          <a:spcPct val="40000"/>
        </a:spcAft>
        <a:buChar char="•"/>
        <a:defRPr kumimoji="1" sz="1600" b="1">
          <a:solidFill>
            <a:schemeClr val="bg2"/>
          </a:solidFill>
          <a:latin typeface="+mn-lt"/>
          <a:ea typeface="+mn-ea"/>
          <a:cs typeface="+mn-cs"/>
        </a:defRPr>
      </a:lvl4pPr>
      <a:lvl5pPr marL="2455863" indent="-284163" algn="l" rtl="0" eaLnBrk="0" fontAlgn="base" hangingPunct="0">
        <a:spcBef>
          <a:spcPct val="0"/>
        </a:spcBef>
        <a:spcAft>
          <a:spcPct val="50000"/>
        </a:spcAft>
        <a:buFont typeface="Symbol" pitchFamily="18" charset="2"/>
        <a:buChar char="·"/>
        <a:defRPr kumimoji="1" sz="2200" b="1">
          <a:solidFill>
            <a:schemeClr val="bg2"/>
          </a:solidFill>
          <a:latin typeface="+mn-lt"/>
          <a:ea typeface="+mn-ea"/>
          <a:cs typeface="+mn-cs"/>
        </a:defRPr>
      </a:lvl5pPr>
      <a:lvl6pPr marL="2913063" indent="-284163"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6pPr>
      <a:lvl7pPr marL="3370263" indent="-284163"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7pPr>
      <a:lvl8pPr marL="3827463" indent="-284163"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8pPr>
      <a:lvl9pPr marL="4284663" indent="-284163" algn="l" rtl="0" fontAlgn="base">
        <a:spcBef>
          <a:spcPct val="0"/>
        </a:spcBef>
        <a:spcAft>
          <a:spcPct val="50000"/>
        </a:spcAft>
        <a:buFont typeface="Symbol" pitchFamily="18" charset="2"/>
        <a:buChar char="·"/>
        <a:defRPr kumimoji="1" sz="2200" b="1">
          <a:solidFill>
            <a:schemeClr val="bg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750111"/>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kumimoji="1" sz="4000" b="1">
          <a:solidFill>
            <a:srgbClr val="000066"/>
          </a:solidFill>
          <a:latin typeface="+mj-lt"/>
          <a:ea typeface="+mj-ea"/>
          <a:cs typeface="+mj-cs"/>
        </a:defRPr>
      </a:lvl1pPr>
      <a:lvl2pPr algn="ctr" rtl="0" eaLnBrk="0" fontAlgn="base" hangingPunct="0">
        <a:spcBef>
          <a:spcPct val="0"/>
        </a:spcBef>
        <a:spcAft>
          <a:spcPct val="0"/>
        </a:spcAft>
        <a:defRPr kumimoji="1" sz="4000" b="1">
          <a:solidFill>
            <a:srgbClr val="000066"/>
          </a:solidFill>
          <a:latin typeface="Arial" charset="0"/>
          <a:ea typeface="ＭＳ Ｐゴシック" pitchFamily="34" charset="-128"/>
        </a:defRPr>
      </a:lvl2pPr>
      <a:lvl3pPr algn="ctr" rtl="0" eaLnBrk="0" fontAlgn="base" hangingPunct="0">
        <a:spcBef>
          <a:spcPct val="0"/>
        </a:spcBef>
        <a:spcAft>
          <a:spcPct val="0"/>
        </a:spcAft>
        <a:defRPr kumimoji="1" sz="4000" b="1">
          <a:solidFill>
            <a:srgbClr val="000066"/>
          </a:solidFill>
          <a:latin typeface="Arial" charset="0"/>
          <a:ea typeface="ＭＳ Ｐゴシック" pitchFamily="34" charset="-128"/>
        </a:defRPr>
      </a:lvl3pPr>
      <a:lvl4pPr algn="ctr" rtl="0" eaLnBrk="0" fontAlgn="base" hangingPunct="0">
        <a:spcBef>
          <a:spcPct val="0"/>
        </a:spcBef>
        <a:spcAft>
          <a:spcPct val="0"/>
        </a:spcAft>
        <a:defRPr kumimoji="1" sz="4000" b="1">
          <a:solidFill>
            <a:srgbClr val="000066"/>
          </a:solidFill>
          <a:latin typeface="Arial" charset="0"/>
          <a:ea typeface="ＭＳ Ｐゴシック" pitchFamily="34" charset="-128"/>
        </a:defRPr>
      </a:lvl4pPr>
      <a:lvl5pPr algn="ctr" rtl="0" eaLnBrk="0" fontAlgn="base" hangingPunct="0">
        <a:spcBef>
          <a:spcPct val="0"/>
        </a:spcBef>
        <a:spcAft>
          <a:spcPct val="0"/>
        </a:spcAft>
        <a:defRPr kumimoji="1" sz="4000" b="1">
          <a:solidFill>
            <a:srgbClr val="000066"/>
          </a:solidFill>
          <a:latin typeface="Arial" charset="0"/>
          <a:ea typeface="ＭＳ Ｐゴシック" pitchFamily="34" charset="-128"/>
        </a:defRPr>
      </a:lvl5pPr>
      <a:lvl6pPr marL="457200" algn="ctr" rtl="0" eaLnBrk="1" fontAlgn="base" hangingPunct="1">
        <a:spcBef>
          <a:spcPct val="0"/>
        </a:spcBef>
        <a:spcAft>
          <a:spcPct val="0"/>
        </a:spcAft>
        <a:defRPr kumimoji="1" sz="3600">
          <a:solidFill>
            <a:schemeClr val="tx2"/>
          </a:solidFill>
          <a:latin typeface="Arial" charset="0"/>
          <a:ea typeface="ＭＳ Ｐゴシック" pitchFamily="34" charset="-128"/>
        </a:defRPr>
      </a:lvl6pPr>
      <a:lvl7pPr marL="914400" algn="ctr" rtl="0" eaLnBrk="1" fontAlgn="base" hangingPunct="1">
        <a:spcBef>
          <a:spcPct val="0"/>
        </a:spcBef>
        <a:spcAft>
          <a:spcPct val="0"/>
        </a:spcAft>
        <a:defRPr kumimoji="1" sz="3600">
          <a:solidFill>
            <a:schemeClr val="tx2"/>
          </a:solidFill>
          <a:latin typeface="Arial" charset="0"/>
          <a:ea typeface="ＭＳ Ｐゴシック" pitchFamily="34" charset="-128"/>
        </a:defRPr>
      </a:lvl7pPr>
      <a:lvl8pPr marL="1371600" algn="ctr" rtl="0" eaLnBrk="1" fontAlgn="base" hangingPunct="1">
        <a:spcBef>
          <a:spcPct val="0"/>
        </a:spcBef>
        <a:spcAft>
          <a:spcPct val="0"/>
        </a:spcAft>
        <a:defRPr kumimoji="1" sz="3600">
          <a:solidFill>
            <a:schemeClr val="tx2"/>
          </a:solidFill>
          <a:latin typeface="Arial" charset="0"/>
          <a:ea typeface="ＭＳ Ｐゴシック" pitchFamily="34" charset="-128"/>
        </a:defRPr>
      </a:lvl8pPr>
      <a:lvl9pPr marL="1828800" algn="ctr" rtl="0" eaLnBrk="1" fontAlgn="base" hangingPunct="1">
        <a:spcBef>
          <a:spcPct val="0"/>
        </a:spcBef>
        <a:spcAft>
          <a:spcPct val="0"/>
        </a:spcAft>
        <a:defRPr kumimoji="1" sz="36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lr>
          <a:srgbClr val="666699"/>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6666FF"/>
        </a:buClr>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3333CC"/>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533993"/>
        </a:buClr>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666699"/>
        </a:buClr>
        <a:buFont typeface="Arial" charset="0"/>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ltLang="ja-JP">
              <a:solidFill>
                <a:srgbClr val="000000"/>
              </a:solidFill>
              <a:ea typeface="ＭＳ Ｐゴシック" pitchFamily="50" charset="-128"/>
            </a:endParaRPr>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ltLang="ja-JP">
              <a:solidFill>
                <a:srgbClr val="000000"/>
              </a:solidFill>
              <a:ea typeface="ＭＳ Ｐゴシック" pitchFamily="50" charset="-128"/>
            </a:endParaRPr>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69918891-FB71-4060-9820-41C544BB3A24}" type="slidenum">
              <a:rPr lang="en-US" altLang="ja-JP">
                <a:solidFill>
                  <a:srgbClr val="000000"/>
                </a:solidFill>
                <a:ea typeface="ＭＳ Ｐゴシック" pitchFamily="50" charset="-128"/>
              </a:rPr>
              <a:pPr>
                <a:defRPr/>
              </a:pPr>
              <a:t>‹#›</a:t>
            </a:fld>
            <a:endParaRPr lang="en-US" altLang="ja-JP">
              <a:solidFill>
                <a:srgbClr val="000000"/>
              </a:solidFill>
              <a:ea typeface="ＭＳ Ｐゴシック" pitchFamily="50" charset="-128"/>
            </a:endParaRPr>
          </a:p>
        </p:txBody>
      </p:sp>
    </p:spTree>
    <p:extLst>
      <p:ext uri="{BB962C8B-B14F-4D97-AF65-F5344CB8AC3E}">
        <p14:creationId xmlns:p14="http://schemas.microsoft.com/office/powerpoint/2010/main" val="2780262410"/>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0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3.xml"/></Relationships>
</file>

<file path=ppt/slides/_rels/slide28.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55.xml"/></Relationships>
</file>

<file path=ppt/slides/_rels/slide29.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10.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www.idemforme.com/" TargetMode="Externa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a:spLocks noChangeArrowheads="1"/>
          </p:cNvSpPr>
          <p:nvPr/>
        </p:nvSpPr>
        <p:spPr bwMode="auto">
          <a:xfrm>
            <a:off x="558801" y="4863689"/>
            <a:ext cx="7912100" cy="1625600"/>
          </a:xfrm>
          <a:prstGeom prst="roundRect">
            <a:avLst>
              <a:gd name="adj" fmla="val 16667"/>
            </a:avLst>
          </a:prstGeom>
          <a:gradFill flip="none" rotWithShape="1">
            <a:gsLst>
              <a:gs pos="0">
                <a:schemeClr val="accent2">
                  <a:lumMod val="20000"/>
                  <a:lumOff val="80000"/>
                </a:schemeClr>
              </a:gs>
              <a:gs pos="25000">
                <a:srgbClr val="21D6E0"/>
              </a:gs>
              <a:gs pos="75000">
                <a:srgbClr val="0087E6"/>
              </a:gs>
              <a:gs pos="100000">
                <a:srgbClr val="005CBF"/>
              </a:gs>
            </a:gsLst>
            <a:lin ang="2700000" scaled="1"/>
            <a:tileRect/>
          </a:gradFill>
          <a:ln w="9525" algn="ctr">
            <a:solidFill>
              <a:schemeClr val="tx1"/>
            </a:solidFill>
            <a:round/>
            <a:headEnd/>
            <a:tailEnd/>
          </a:ln>
          <a:effectLst>
            <a:outerShdw blurRad="50800" dist="38100" dir="5400000" algn="t" rotWithShape="0">
              <a:prstClr val="black">
                <a:alpha val="40000"/>
              </a:prstClr>
            </a:outerShdw>
          </a:effectLst>
        </p:spPr>
        <p:txBody>
          <a:bodyPr/>
          <a:lstStyle/>
          <a:p>
            <a:pPr>
              <a:defRPr/>
            </a:pPr>
            <a:endParaRPr lang="ja-JP" altLang="en-US" sz="1600" b="1" dirty="0">
              <a:solidFill>
                <a:srgbClr val="000000"/>
              </a:solidFill>
              <a:latin typeface="Arial" pitchFamily="34" charset="0"/>
              <a:ea typeface="ＭＳ Ｐゴシック" pitchFamily="50" charset="-128"/>
            </a:endParaRPr>
          </a:p>
        </p:txBody>
      </p:sp>
      <p:sp>
        <p:nvSpPr>
          <p:cNvPr id="65538" name="AutoShape 2"/>
          <p:cNvSpPr>
            <a:spLocks noChangeArrowheads="1"/>
          </p:cNvSpPr>
          <p:nvPr/>
        </p:nvSpPr>
        <p:spPr bwMode="invGray">
          <a:xfrm>
            <a:off x="170658" y="275303"/>
            <a:ext cx="8782050" cy="1656141"/>
          </a:xfrm>
          <a:prstGeom prst="roundRect">
            <a:avLst>
              <a:gd name="adj" fmla="val 16667"/>
            </a:avLst>
          </a:prstGeom>
          <a:solidFill>
            <a:srgbClr val="000080"/>
          </a:solidFill>
          <a:ln w="12700">
            <a:solidFill>
              <a:schemeClr val="accent1"/>
            </a:solidFill>
            <a:round/>
            <a:headEnd/>
            <a:tailEnd/>
          </a:ln>
        </p:spPr>
        <p:txBody>
          <a:bodyPr wrap="none" anchor="ctr"/>
          <a:lstStyle/>
          <a:p>
            <a:pPr algn="ctr"/>
            <a:endParaRPr lang="ja-JP" altLang="ja-JP" sz="1600" b="1" dirty="0">
              <a:solidFill>
                <a:srgbClr val="000000"/>
              </a:solidFill>
              <a:latin typeface="Arial" pitchFamily="34" charset="0"/>
              <a:ea typeface="ＭＳ Ｐゴシック" pitchFamily="50" charset="-128"/>
            </a:endParaRPr>
          </a:p>
        </p:txBody>
      </p:sp>
      <p:sp>
        <p:nvSpPr>
          <p:cNvPr id="1417219" name="Rectangle 3"/>
          <p:cNvSpPr>
            <a:spLocks noGrp="1" noChangeArrowheads="1"/>
          </p:cNvSpPr>
          <p:nvPr>
            <p:ph type="title"/>
          </p:nvPr>
        </p:nvSpPr>
        <p:spPr>
          <a:xfrm>
            <a:off x="1" y="2204864"/>
            <a:ext cx="9127669" cy="1135399"/>
          </a:xfrm>
        </p:spPr>
        <p:txBody>
          <a:bodyPr/>
          <a:lstStyle/>
          <a:p>
            <a:pPr eaLnBrk="1" hangingPunct="1">
              <a:defRPr/>
            </a:pPr>
            <a:r>
              <a:rPr lang="ja-JP" altLang="en-US" sz="3200" b="1" dirty="0">
                <a:solidFill>
                  <a:schemeClr val="accent6">
                    <a:lumMod val="20000"/>
                    <a:lumOff val="80000"/>
                  </a:schemeClr>
                </a:solidFill>
              </a:rPr>
              <a:t>第</a:t>
            </a:r>
            <a:r>
              <a:rPr lang="en-US" altLang="ja-JP" sz="3200" b="1" dirty="0">
                <a:solidFill>
                  <a:schemeClr val="accent6">
                    <a:lumMod val="20000"/>
                    <a:lumOff val="80000"/>
                  </a:schemeClr>
                </a:solidFill>
              </a:rPr>
              <a:t>4</a:t>
            </a:r>
            <a:r>
              <a:rPr lang="ja-JP" altLang="en-US" sz="3200" b="1" dirty="0">
                <a:solidFill>
                  <a:schemeClr val="accent6">
                    <a:lumMod val="20000"/>
                    <a:lumOff val="80000"/>
                  </a:schemeClr>
                </a:solidFill>
              </a:rPr>
              <a:t>回埼玉糖尿病トータルケア研究会</a:t>
            </a:r>
          </a:p>
        </p:txBody>
      </p:sp>
      <p:sp>
        <p:nvSpPr>
          <p:cNvPr id="1417221" name="Rectangle 5"/>
          <p:cNvSpPr>
            <a:spLocks noChangeArrowheads="1"/>
          </p:cNvSpPr>
          <p:nvPr/>
        </p:nvSpPr>
        <p:spPr bwMode="auto">
          <a:xfrm>
            <a:off x="-26871" y="3427136"/>
            <a:ext cx="9154542" cy="1395718"/>
          </a:xfrm>
          <a:prstGeom prst="rect">
            <a:avLst/>
          </a:prstGeom>
          <a:noFill/>
          <a:ln w="9525">
            <a:noFill/>
            <a:miter lim="800000"/>
            <a:headEnd/>
            <a:tailEnd/>
          </a:ln>
          <a:effectLst/>
        </p:spPr>
        <p:txBody>
          <a:bodyPr/>
          <a:lstStyle/>
          <a:p>
            <a:pPr marL="342900" indent="-342900" algn="ctr">
              <a:lnSpc>
                <a:spcPct val="90000"/>
              </a:lnSpc>
              <a:spcBef>
                <a:spcPct val="20000"/>
              </a:spcBef>
              <a:defRPr/>
            </a:pPr>
            <a:r>
              <a:rPr lang="en-US" altLang="ja-JP" sz="3200" b="1" dirty="0" smtClean="0">
                <a:solidFill>
                  <a:srgbClr val="BBE0E3"/>
                </a:solidFill>
                <a:latin typeface="ＭＳ Ｐゴシック" pitchFamily="50" charset="-128"/>
                <a:ea typeface="ＭＳ Ｐゴシック" pitchFamily="50" charset="-128"/>
              </a:rPr>
              <a:t>2015</a:t>
            </a:r>
            <a:r>
              <a:rPr lang="ja-JP" altLang="en-US" sz="3200" b="1" dirty="0" smtClean="0">
                <a:solidFill>
                  <a:srgbClr val="BBE0E3"/>
                </a:solidFill>
                <a:latin typeface="ＭＳ Ｐゴシック" pitchFamily="50" charset="-128"/>
                <a:ea typeface="ＭＳ Ｐゴシック" pitchFamily="50" charset="-128"/>
              </a:rPr>
              <a:t>年</a:t>
            </a:r>
            <a:r>
              <a:rPr lang="en-US" altLang="ja-JP" sz="3200" b="1" dirty="0" smtClean="0">
                <a:solidFill>
                  <a:srgbClr val="BBE0E3"/>
                </a:solidFill>
                <a:latin typeface="ＭＳ Ｐゴシック" pitchFamily="50" charset="-128"/>
                <a:ea typeface="ＭＳ Ｐゴシック" pitchFamily="50" charset="-128"/>
              </a:rPr>
              <a:t>8</a:t>
            </a:r>
            <a:r>
              <a:rPr lang="ja-JP" altLang="en-US" sz="3200" b="1" dirty="0" smtClean="0">
                <a:solidFill>
                  <a:srgbClr val="BBE0E3"/>
                </a:solidFill>
                <a:latin typeface="ＭＳ Ｐゴシック" pitchFamily="50" charset="-128"/>
                <a:ea typeface="ＭＳ Ｐゴシック" pitchFamily="50" charset="-128"/>
              </a:rPr>
              <a:t>月</a:t>
            </a:r>
            <a:r>
              <a:rPr lang="en-US" altLang="ja-JP" sz="3200" b="1" dirty="0" smtClean="0">
                <a:solidFill>
                  <a:srgbClr val="BBE0E3"/>
                </a:solidFill>
                <a:latin typeface="ＭＳ Ｐゴシック" pitchFamily="50" charset="-128"/>
                <a:ea typeface="ＭＳ Ｐゴシック" pitchFamily="50" charset="-128"/>
              </a:rPr>
              <a:t>7</a:t>
            </a:r>
            <a:r>
              <a:rPr lang="ja-JP" altLang="en-US" sz="3200" b="1" dirty="0" smtClean="0">
                <a:solidFill>
                  <a:srgbClr val="BBE0E3"/>
                </a:solidFill>
                <a:latin typeface="ＭＳ Ｐゴシック" pitchFamily="50" charset="-128"/>
                <a:ea typeface="ＭＳ Ｐゴシック" pitchFamily="50" charset="-128"/>
              </a:rPr>
              <a:t>日（金）　</a:t>
            </a:r>
            <a:r>
              <a:rPr lang="en-US" altLang="ja-JP" sz="3200" b="1" dirty="0" smtClean="0">
                <a:solidFill>
                  <a:srgbClr val="BBE0E3"/>
                </a:solidFill>
                <a:latin typeface="ＭＳ Ｐゴシック" pitchFamily="50" charset="-128"/>
                <a:ea typeface="ＭＳ Ｐゴシック" pitchFamily="50" charset="-128"/>
              </a:rPr>
              <a:t>19:00</a:t>
            </a:r>
            <a:r>
              <a:rPr lang="ja-JP" altLang="en-US" sz="3200" b="1" dirty="0" smtClean="0">
                <a:solidFill>
                  <a:srgbClr val="BBE0E3"/>
                </a:solidFill>
                <a:latin typeface="ＭＳ Ｐゴシック" pitchFamily="50" charset="-128"/>
                <a:ea typeface="ＭＳ Ｐゴシック" pitchFamily="50" charset="-128"/>
              </a:rPr>
              <a:t>～</a:t>
            </a:r>
            <a:r>
              <a:rPr lang="en-US" altLang="ja-JP" sz="3200" b="1" dirty="0" smtClean="0">
                <a:solidFill>
                  <a:srgbClr val="BBE0E3"/>
                </a:solidFill>
                <a:latin typeface="ＭＳ Ｐゴシック" pitchFamily="50" charset="-128"/>
                <a:ea typeface="ＭＳ Ｐゴシック" pitchFamily="50" charset="-128"/>
              </a:rPr>
              <a:t>21:00</a:t>
            </a:r>
            <a:endParaRPr lang="en-US" altLang="ja-JP" sz="3200" b="1" dirty="0">
              <a:solidFill>
                <a:srgbClr val="BBE0E3"/>
              </a:solidFill>
              <a:latin typeface="ＭＳ Ｐゴシック" pitchFamily="50" charset="-128"/>
              <a:ea typeface="ＭＳ Ｐゴシック" pitchFamily="50" charset="-128"/>
            </a:endParaRPr>
          </a:p>
          <a:p>
            <a:pPr marL="342900" indent="-342900" algn="ctr">
              <a:lnSpc>
                <a:spcPct val="90000"/>
              </a:lnSpc>
              <a:spcBef>
                <a:spcPct val="20000"/>
              </a:spcBef>
              <a:defRPr/>
            </a:pPr>
            <a:endParaRPr lang="en-US" altLang="ja-JP" sz="900" b="1" dirty="0" smtClean="0">
              <a:solidFill>
                <a:srgbClr val="BBE0E3"/>
              </a:solidFill>
              <a:latin typeface="ＭＳ Ｐゴシック" pitchFamily="50" charset="-128"/>
              <a:ea typeface="ＭＳ Ｐゴシック" pitchFamily="50" charset="-128"/>
            </a:endParaRPr>
          </a:p>
          <a:p>
            <a:pPr marL="342900" indent="-342900" algn="ctr">
              <a:lnSpc>
                <a:spcPct val="90000"/>
              </a:lnSpc>
              <a:spcBef>
                <a:spcPct val="20000"/>
              </a:spcBef>
              <a:defRPr/>
            </a:pPr>
            <a:r>
              <a:rPr lang="ja-JP" altLang="en-US" sz="2000" b="1" dirty="0">
                <a:solidFill>
                  <a:srgbClr val="BBE0E3"/>
                </a:solidFill>
                <a:latin typeface="ＭＳ Ｐゴシック" pitchFamily="50" charset="-128"/>
                <a:ea typeface="ＭＳ Ｐゴシック" pitchFamily="50" charset="-128"/>
              </a:rPr>
              <a:t>パレスホテル</a:t>
            </a:r>
            <a:r>
              <a:rPr lang="ja-JP" altLang="en-US" sz="2000" b="1" dirty="0" smtClean="0">
                <a:solidFill>
                  <a:srgbClr val="BBE0E3"/>
                </a:solidFill>
                <a:latin typeface="ＭＳ Ｐゴシック" pitchFamily="50" charset="-128"/>
                <a:ea typeface="ＭＳ Ｐゴシック" pitchFamily="50" charset="-128"/>
              </a:rPr>
              <a:t>大宮 </a:t>
            </a:r>
            <a:r>
              <a:rPr lang="en-US" altLang="ja-JP" sz="2000" b="1" smtClean="0">
                <a:solidFill>
                  <a:srgbClr val="BBE0E3"/>
                </a:solidFill>
                <a:latin typeface="ＭＳ Ｐゴシック" pitchFamily="50" charset="-128"/>
                <a:ea typeface="ＭＳ Ｐゴシック" pitchFamily="50" charset="-128"/>
              </a:rPr>
              <a:t>4F </a:t>
            </a:r>
            <a:r>
              <a:rPr lang="ja-JP" altLang="en-US" sz="2000" b="1" smtClean="0">
                <a:solidFill>
                  <a:srgbClr val="BBE0E3"/>
                </a:solidFill>
                <a:latin typeface="ＭＳ Ｐゴシック" pitchFamily="50" charset="-128"/>
                <a:ea typeface="ＭＳ Ｐゴシック" pitchFamily="50" charset="-128"/>
              </a:rPr>
              <a:t>ローズルーム</a:t>
            </a:r>
            <a:endParaRPr lang="en-US" altLang="ja-JP" sz="2000" b="1" dirty="0" smtClean="0">
              <a:solidFill>
                <a:srgbClr val="BBE0E3"/>
              </a:solidFill>
              <a:latin typeface="ＭＳ Ｐゴシック" pitchFamily="50" charset="-128"/>
              <a:ea typeface="ＭＳ Ｐゴシック" pitchFamily="50" charset="-128"/>
            </a:endParaRPr>
          </a:p>
          <a:p>
            <a:pPr marL="342900" indent="-342900" algn="ctr">
              <a:lnSpc>
                <a:spcPct val="90000"/>
              </a:lnSpc>
              <a:spcBef>
                <a:spcPct val="20000"/>
              </a:spcBef>
              <a:defRPr/>
            </a:pPr>
            <a:r>
              <a:rPr lang="ja-JP" altLang="en-US" sz="2000" b="1" dirty="0">
                <a:solidFill>
                  <a:srgbClr val="BBE0E3"/>
                </a:solidFill>
                <a:latin typeface="ＭＳ Ｐゴシック" pitchFamily="50" charset="-128"/>
                <a:ea typeface="ＭＳ Ｐゴシック" pitchFamily="50" charset="-128"/>
              </a:rPr>
              <a:t>さいたま市大宮区桜木町</a:t>
            </a:r>
            <a:r>
              <a:rPr lang="en-US" altLang="ja-JP" sz="2000" b="1" dirty="0" smtClean="0">
                <a:solidFill>
                  <a:srgbClr val="BBE0E3"/>
                </a:solidFill>
                <a:latin typeface="ＭＳ Ｐゴシック" pitchFamily="50" charset="-128"/>
                <a:ea typeface="ＭＳ Ｐゴシック" pitchFamily="50" charset="-128"/>
              </a:rPr>
              <a:t>1-7-5TEL:048-647-3300</a:t>
            </a:r>
            <a:endParaRPr lang="en-US" altLang="zh-TW" sz="2000" b="1" dirty="0">
              <a:solidFill>
                <a:srgbClr val="BBE0E3"/>
              </a:solidFill>
              <a:latin typeface="ＭＳ Ｐゴシック" pitchFamily="50" charset="-128"/>
              <a:ea typeface="ＭＳ Ｐゴシック" pitchFamily="50" charset="-128"/>
            </a:endParaRPr>
          </a:p>
        </p:txBody>
      </p:sp>
      <p:sp>
        <p:nvSpPr>
          <p:cNvPr id="13" name="Rectangle 3"/>
          <p:cNvSpPr txBox="1">
            <a:spLocks noChangeArrowheads="1"/>
          </p:cNvSpPr>
          <p:nvPr/>
        </p:nvSpPr>
        <p:spPr bwMode="auto">
          <a:xfrm>
            <a:off x="428626" y="4909726"/>
            <a:ext cx="8342313" cy="1552575"/>
          </a:xfrm>
          <a:prstGeom prst="rect">
            <a:avLst/>
          </a:prstGeom>
          <a:noFill/>
          <a:ln w="9525">
            <a:noFill/>
            <a:miter lim="800000"/>
            <a:headEnd/>
            <a:tailEnd/>
          </a:ln>
          <a:effectLst/>
        </p:spPr>
        <p:txBody>
          <a:bodyPr/>
          <a:lstStyle/>
          <a:p>
            <a:pPr marL="342829" indent="-342829" algn="ctr">
              <a:lnSpc>
                <a:spcPct val="80000"/>
              </a:lnSpc>
              <a:spcBef>
                <a:spcPct val="20000"/>
              </a:spcBef>
              <a:defRPr/>
            </a:pPr>
            <a:r>
              <a:rPr lang="ja-JP" altLang="en-US" sz="2400" b="1" dirty="0">
                <a:solidFill>
                  <a:srgbClr val="FFFFFF"/>
                </a:solidFill>
                <a:effectLst>
                  <a:outerShdw blurRad="38100" dist="38100" dir="2700000" algn="tl">
                    <a:srgbClr val="000000">
                      <a:alpha val="43137"/>
                    </a:srgbClr>
                  </a:outerShdw>
                </a:effectLst>
                <a:latin typeface="Arial"/>
                <a:ea typeface="ＭＳ Ｐゴシック"/>
              </a:rPr>
              <a:t>埼玉医科大学　総合医療センター　内分泌・糖尿病内科</a:t>
            </a:r>
          </a:p>
          <a:p>
            <a:pPr marL="342829" indent="-342829" algn="ctr">
              <a:lnSpc>
                <a:spcPct val="80000"/>
              </a:lnSpc>
              <a:spcBef>
                <a:spcPct val="20000"/>
              </a:spcBef>
              <a:defRPr/>
            </a:pPr>
            <a:r>
              <a:rPr lang="en-US" altLang="ja-JP" b="1" dirty="0">
                <a:solidFill>
                  <a:srgbClr val="FFFFFF"/>
                </a:solidFill>
                <a:effectLst>
                  <a:outerShdw blurRad="38100" dist="38100" dir="2700000" algn="tl">
                    <a:srgbClr val="000000">
                      <a:alpha val="43137"/>
                    </a:srgbClr>
                  </a:outerShdw>
                </a:effectLst>
                <a:latin typeface="Arial"/>
                <a:ea typeface="ＭＳ Ｐゴシック"/>
              </a:rPr>
              <a:t>Department of Endocrinology and Diabetes, </a:t>
            </a:r>
          </a:p>
          <a:p>
            <a:pPr marL="342829" indent="-342829" algn="ctr">
              <a:lnSpc>
                <a:spcPct val="80000"/>
              </a:lnSpc>
              <a:spcBef>
                <a:spcPct val="20000"/>
              </a:spcBef>
              <a:defRPr/>
            </a:pPr>
            <a:r>
              <a:rPr lang="en-US" altLang="ja-JP" b="1" dirty="0">
                <a:solidFill>
                  <a:srgbClr val="FFFFFF"/>
                </a:solidFill>
                <a:effectLst>
                  <a:outerShdw blurRad="38100" dist="38100" dir="2700000" algn="tl">
                    <a:srgbClr val="000000">
                      <a:alpha val="43137"/>
                    </a:srgbClr>
                  </a:outerShdw>
                </a:effectLst>
                <a:latin typeface="Arial"/>
                <a:ea typeface="ＭＳ Ｐゴシック"/>
              </a:rPr>
              <a:t>Saitama Medical Center, Saitama Medical </a:t>
            </a:r>
            <a:r>
              <a:rPr lang="en-US" altLang="ja-JP" b="1" dirty="0" smtClean="0">
                <a:solidFill>
                  <a:srgbClr val="FFFFFF"/>
                </a:solidFill>
                <a:effectLst>
                  <a:outerShdw blurRad="38100" dist="38100" dir="2700000" algn="tl">
                    <a:srgbClr val="000000">
                      <a:alpha val="43137"/>
                    </a:srgbClr>
                  </a:outerShdw>
                </a:effectLst>
                <a:latin typeface="Arial"/>
                <a:ea typeface="ＭＳ Ｐゴシック"/>
              </a:rPr>
              <a:t>University</a:t>
            </a:r>
            <a:endParaRPr lang="en-US" altLang="ja-JP" sz="1000" b="1" dirty="0">
              <a:solidFill>
                <a:srgbClr val="FFFFFF"/>
              </a:solidFill>
              <a:effectLst>
                <a:outerShdw blurRad="38100" dist="38100" dir="2700000" algn="tl">
                  <a:srgbClr val="000000">
                    <a:alpha val="43137"/>
                  </a:srgbClr>
                </a:outerShdw>
              </a:effectLst>
              <a:latin typeface="Arial"/>
              <a:ea typeface="ＭＳ Ｐゴシック"/>
            </a:endParaRPr>
          </a:p>
          <a:p>
            <a:pPr marL="342829" indent="-342829" algn="ctr">
              <a:lnSpc>
                <a:spcPct val="80000"/>
              </a:lnSpc>
              <a:spcBef>
                <a:spcPct val="20000"/>
              </a:spcBef>
              <a:defRPr/>
            </a:pPr>
            <a:endParaRPr lang="en-US" altLang="ja-JP" sz="200" b="1" dirty="0">
              <a:solidFill>
                <a:srgbClr val="FFFFFF"/>
              </a:solidFill>
              <a:effectLst>
                <a:outerShdw blurRad="38100" dist="38100" dir="2700000" algn="tl">
                  <a:srgbClr val="000000">
                    <a:alpha val="43137"/>
                  </a:srgbClr>
                </a:outerShdw>
              </a:effectLst>
              <a:latin typeface="Arial"/>
              <a:ea typeface="ＭＳ Ｐゴシック"/>
            </a:endParaRPr>
          </a:p>
          <a:p>
            <a:pPr marL="342829" indent="-342829" algn="ctr">
              <a:lnSpc>
                <a:spcPct val="80000"/>
              </a:lnSpc>
              <a:spcBef>
                <a:spcPct val="20000"/>
              </a:spcBef>
              <a:defRPr/>
            </a:pPr>
            <a:r>
              <a:rPr lang="ja-JP" altLang="en-US" sz="2400" b="1" dirty="0">
                <a:solidFill>
                  <a:srgbClr val="FFFFFF"/>
                </a:solidFill>
                <a:effectLst>
                  <a:outerShdw blurRad="38100" dist="38100" dir="2700000" algn="tl">
                    <a:srgbClr val="000000">
                      <a:alpha val="43137"/>
                    </a:srgbClr>
                  </a:outerShdw>
                </a:effectLst>
                <a:latin typeface="Arial"/>
                <a:ea typeface="ＭＳ Ｐゴシック"/>
              </a:rPr>
              <a:t>松田　昌文</a:t>
            </a:r>
          </a:p>
          <a:p>
            <a:pPr marL="342829" indent="-342829" algn="ctr">
              <a:lnSpc>
                <a:spcPct val="80000"/>
              </a:lnSpc>
              <a:spcBef>
                <a:spcPct val="20000"/>
              </a:spcBef>
              <a:defRPr/>
            </a:pPr>
            <a:r>
              <a:rPr lang="en-US" altLang="ja-JP" b="1" dirty="0">
                <a:solidFill>
                  <a:srgbClr val="FFFFFF"/>
                </a:solidFill>
                <a:effectLst>
                  <a:outerShdw blurRad="38100" dist="38100" dir="2700000" algn="tl">
                    <a:srgbClr val="000000">
                      <a:alpha val="43137"/>
                    </a:srgbClr>
                  </a:outerShdw>
                </a:effectLst>
                <a:latin typeface="Arial"/>
                <a:ea typeface="ＭＳ Ｐゴシック"/>
              </a:rPr>
              <a:t>Matsuda, Masafumi</a:t>
            </a:r>
          </a:p>
        </p:txBody>
      </p:sp>
      <p:sp>
        <p:nvSpPr>
          <p:cNvPr id="3" name="正方形/長方形 2"/>
          <p:cNvSpPr/>
          <p:nvPr/>
        </p:nvSpPr>
        <p:spPr>
          <a:xfrm>
            <a:off x="1" y="6489289"/>
            <a:ext cx="9143998" cy="338554"/>
          </a:xfrm>
          <a:prstGeom prst="rect">
            <a:avLst/>
          </a:prstGeom>
        </p:spPr>
        <p:txBody>
          <a:bodyPr wrap="square">
            <a:spAutoFit/>
          </a:bodyPr>
          <a:lstStyle/>
          <a:p>
            <a:pPr algn="ctr"/>
            <a:r>
              <a:rPr lang="ja-JP" altLang="en-US" sz="1600" b="1" dirty="0">
                <a:solidFill>
                  <a:srgbClr val="2D2D8A">
                    <a:lumMod val="40000"/>
                    <a:lumOff val="60000"/>
                  </a:srgbClr>
                </a:solidFill>
                <a:latin typeface="AR P丸ゴシック体E" panose="020F0900000000000000" pitchFamily="50" charset="-128"/>
                <a:ea typeface="AR P丸ゴシック体E" panose="020F0900000000000000" pitchFamily="50" charset="-128"/>
              </a:rPr>
              <a:t>共催</a:t>
            </a:r>
            <a:r>
              <a:rPr lang="en-US" altLang="ja-JP" sz="1600" b="1" dirty="0">
                <a:solidFill>
                  <a:srgbClr val="2D2D8A">
                    <a:lumMod val="40000"/>
                    <a:lumOff val="60000"/>
                  </a:srgbClr>
                </a:solidFill>
                <a:latin typeface="AR P丸ゴシック体E" panose="020F0900000000000000" pitchFamily="50" charset="-128"/>
                <a:ea typeface="AR P丸ゴシック体E" panose="020F0900000000000000" pitchFamily="50" charset="-128"/>
              </a:rPr>
              <a:t>:</a:t>
            </a:r>
            <a:r>
              <a:rPr lang="ja-JP" altLang="en-US" sz="1600" b="1" dirty="0">
                <a:solidFill>
                  <a:srgbClr val="2D2D8A">
                    <a:lumMod val="40000"/>
                    <a:lumOff val="60000"/>
                  </a:srgbClr>
                </a:solidFill>
                <a:latin typeface="AR P丸ゴシック体E" panose="020F0900000000000000" pitchFamily="50" charset="-128"/>
                <a:ea typeface="AR P丸ゴシック体E" panose="020F0900000000000000" pitchFamily="50" charset="-128"/>
              </a:rPr>
              <a:t>埼玉糖尿病トータルケア研究会･田辺三菱製薬株式会社･第一三共株式会社</a:t>
            </a:r>
          </a:p>
        </p:txBody>
      </p:sp>
      <p:sp>
        <p:nvSpPr>
          <p:cNvPr id="4" name="テキスト ボックス 3"/>
          <p:cNvSpPr txBox="1"/>
          <p:nvPr/>
        </p:nvSpPr>
        <p:spPr>
          <a:xfrm>
            <a:off x="251520" y="282598"/>
            <a:ext cx="1627369" cy="523220"/>
          </a:xfrm>
          <a:prstGeom prst="rect">
            <a:avLst/>
          </a:prstGeom>
          <a:noFill/>
        </p:spPr>
        <p:txBody>
          <a:bodyPr wrap="none" rtlCol="0">
            <a:spAutoFit/>
          </a:bodyPr>
          <a:lstStyle/>
          <a:p>
            <a:r>
              <a:rPr lang="ja-JP" altLang="en-US" sz="2800" b="1" dirty="0" smtClean="0">
                <a:solidFill>
                  <a:srgbClr val="DAEDEF"/>
                </a:solidFill>
                <a:latin typeface="Arial" pitchFamily="34" charset="0"/>
                <a:ea typeface="ＭＳ Ｐゴシック" pitchFamily="50" charset="-128"/>
              </a:rPr>
              <a:t>教育講演</a:t>
            </a:r>
            <a:endParaRPr lang="ja-JP" altLang="en-US" sz="2800" b="1" dirty="0">
              <a:solidFill>
                <a:srgbClr val="DAEDEF"/>
              </a:solidFill>
              <a:latin typeface="Arial" pitchFamily="34" charset="0"/>
              <a:ea typeface="ＭＳ Ｐゴシック" pitchFamily="50" charset="-128"/>
            </a:endParaRPr>
          </a:p>
        </p:txBody>
      </p:sp>
      <p:sp>
        <p:nvSpPr>
          <p:cNvPr id="11" name="Rectangle 3"/>
          <p:cNvSpPr txBox="1">
            <a:spLocks noChangeArrowheads="1"/>
          </p:cNvSpPr>
          <p:nvPr/>
        </p:nvSpPr>
        <p:spPr bwMode="auto">
          <a:xfrm>
            <a:off x="8165" y="379412"/>
            <a:ext cx="9127670" cy="14868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eaLnBrk="1" hangingPunct="1">
              <a:defRPr/>
            </a:pPr>
            <a:r>
              <a:rPr lang="ja-JP" altLang="en-US" sz="3600" b="1" kern="0" dirty="0" smtClean="0">
                <a:solidFill>
                  <a:srgbClr val="FFFF00"/>
                </a:solidFill>
              </a:rPr>
              <a:t>糖尿病</a:t>
            </a:r>
            <a:r>
              <a:rPr lang="ja-JP" altLang="en-US" sz="3600" b="1" kern="0" dirty="0">
                <a:solidFill>
                  <a:srgbClr val="FFFF00"/>
                </a:solidFill>
              </a:rPr>
              <a:t>遠隔診療の</a:t>
            </a:r>
            <a:r>
              <a:rPr lang="ja-JP" altLang="en-US" sz="3600" b="1" kern="0" dirty="0" smtClean="0">
                <a:solidFill>
                  <a:srgbClr val="FFFF00"/>
                </a:solidFill>
              </a:rPr>
              <a:t>試み</a:t>
            </a:r>
            <a:endParaRPr lang="ja-JP" altLang="en-US" sz="1050" b="1" kern="0" dirty="0">
              <a:solidFill>
                <a:srgbClr val="FFFF00"/>
              </a:solidFill>
            </a:endParaRPr>
          </a:p>
        </p:txBody>
      </p:sp>
      <p:sp>
        <p:nvSpPr>
          <p:cNvPr id="5" name="テキスト ボックス 4"/>
          <p:cNvSpPr txBox="1"/>
          <p:nvPr/>
        </p:nvSpPr>
        <p:spPr>
          <a:xfrm>
            <a:off x="467833" y="1537123"/>
            <a:ext cx="8208466" cy="369332"/>
          </a:xfrm>
          <a:prstGeom prst="rect">
            <a:avLst/>
          </a:prstGeom>
          <a:noFill/>
        </p:spPr>
        <p:txBody>
          <a:bodyPr wrap="none" rtlCol="0">
            <a:spAutoFit/>
          </a:bodyPr>
          <a:lstStyle/>
          <a:p>
            <a:pPr algn="ctr"/>
            <a:r>
              <a:rPr lang="en-US" altLang="ja-JP" dirty="0" smtClean="0">
                <a:solidFill>
                  <a:srgbClr val="2D2D8A">
                    <a:lumMod val="40000"/>
                    <a:lumOff val="60000"/>
                  </a:srgbClr>
                </a:solidFill>
                <a:latin typeface="Arial" pitchFamily="34" charset="0"/>
                <a:ea typeface="ＭＳ Ｐゴシック" pitchFamily="50" charset="-128"/>
              </a:rPr>
              <a:t>Preliminary</a:t>
            </a:r>
            <a:r>
              <a:rPr lang="ja-JP" altLang="en-US" dirty="0" smtClean="0">
                <a:solidFill>
                  <a:srgbClr val="2D2D8A">
                    <a:lumMod val="40000"/>
                    <a:lumOff val="60000"/>
                  </a:srgbClr>
                </a:solidFill>
                <a:latin typeface="Arial" pitchFamily="34" charset="0"/>
                <a:ea typeface="ＭＳ Ｐゴシック" pitchFamily="50" charset="-128"/>
              </a:rPr>
              <a:t> </a:t>
            </a:r>
            <a:r>
              <a:rPr lang="en-US" altLang="ja-JP" dirty="0" smtClean="0">
                <a:solidFill>
                  <a:srgbClr val="2D2D8A">
                    <a:lumMod val="40000"/>
                    <a:lumOff val="60000"/>
                  </a:srgbClr>
                </a:solidFill>
                <a:latin typeface="Arial" pitchFamily="34" charset="0"/>
                <a:ea typeface="ＭＳ Ｐゴシック" pitchFamily="50" charset="-128"/>
              </a:rPr>
              <a:t>Clinical</a:t>
            </a:r>
            <a:r>
              <a:rPr lang="ja-JP" altLang="en-US" dirty="0" smtClean="0">
                <a:solidFill>
                  <a:srgbClr val="2D2D8A">
                    <a:lumMod val="40000"/>
                    <a:lumOff val="60000"/>
                  </a:srgbClr>
                </a:solidFill>
                <a:latin typeface="Arial" pitchFamily="34" charset="0"/>
                <a:ea typeface="ＭＳ Ｐゴシック" pitchFamily="50" charset="-128"/>
              </a:rPr>
              <a:t> </a:t>
            </a:r>
            <a:r>
              <a:rPr lang="en-US" altLang="ja-JP" dirty="0" smtClean="0">
                <a:solidFill>
                  <a:srgbClr val="2D2D8A">
                    <a:lumMod val="40000"/>
                    <a:lumOff val="60000"/>
                  </a:srgbClr>
                </a:solidFill>
                <a:latin typeface="Arial" pitchFamily="34" charset="0"/>
                <a:ea typeface="ＭＳ Ｐゴシック" pitchFamily="50" charset="-128"/>
              </a:rPr>
              <a:t>Study:</a:t>
            </a:r>
            <a:r>
              <a:rPr lang="ja-JP" altLang="en-US" dirty="0" smtClean="0">
                <a:solidFill>
                  <a:srgbClr val="2D2D8A">
                    <a:lumMod val="40000"/>
                    <a:lumOff val="60000"/>
                  </a:srgbClr>
                </a:solidFill>
                <a:latin typeface="Arial" pitchFamily="34" charset="0"/>
                <a:ea typeface="ＭＳ Ｐゴシック" pitchFamily="50" charset="-128"/>
              </a:rPr>
              <a:t> </a:t>
            </a:r>
            <a:r>
              <a:rPr lang="en-US" altLang="ja-JP" dirty="0" smtClean="0">
                <a:solidFill>
                  <a:srgbClr val="2D2D8A">
                    <a:lumMod val="40000"/>
                    <a:lumOff val="60000"/>
                  </a:srgbClr>
                </a:solidFill>
                <a:latin typeface="Arial" pitchFamily="34" charset="0"/>
                <a:ea typeface="ＭＳ Ｐゴシック" pitchFamily="50" charset="-128"/>
              </a:rPr>
              <a:t>Telemedicine for the Treatment of</a:t>
            </a:r>
            <a:r>
              <a:rPr lang="ja-JP" altLang="en-US" dirty="0" smtClean="0">
                <a:solidFill>
                  <a:srgbClr val="2D2D8A">
                    <a:lumMod val="40000"/>
                    <a:lumOff val="60000"/>
                  </a:srgbClr>
                </a:solidFill>
                <a:latin typeface="Arial" pitchFamily="34" charset="0"/>
                <a:ea typeface="ＭＳ Ｐゴシック" pitchFamily="50" charset="-128"/>
              </a:rPr>
              <a:t> </a:t>
            </a:r>
            <a:r>
              <a:rPr lang="en-US" altLang="ja-JP" dirty="0" smtClean="0">
                <a:solidFill>
                  <a:srgbClr val="2D2D8A">
                    <a:lumMod val="40000"/>
                    <a:lumOff val="60000"/>
                  </a:srgbClr>
                </a:solidFill>
                <a:latin typeface="Arial" pitchFamily="34" charset="0"/>
                <a:ea typeface="ＭＳ Ｐゴシック" pitchFamily="50" charset="-128"/>
              </a:rPr>
              <a:t>Diabetic</a:t>
            </a:r>
            <a:r>
              <a:rPr lang="ja-JP" altLang="en-US" dirty="0" smtClean="0">
                <a:solidFill>
                  <a:srgbClr val="2D2D8A">
                    <a:lumMod val="40000"/>
                    <a:lumOff val="60000"/>
                  </a:srgbClr>
                </a:solidFill>
                <a:latin typeface="Arial" pitchFamily="34" charset="0"/>
                <a:ea typeface="ＭＳ Ｐゴシック" pitchFamily="50" charset="-128"/>
              </a:rPr>
              <a:t> </a:t>
            </a:r>
            <a:r>
              <a:rPr lang="en-US" altLang="ja-JP" dirty="0" smtClean="0">
                <a:solidFill>
                  <a:srgbClr val="2D2D8A">
                    <a:lumMod val="40000"/>
                    <a:lumOff val="60000"/>
                  </a:srgbClr>
                </a:solidFill>
                <a:latin typeface="Arial" pitchFamily="34" charset="0"/>
                <a:ea typeface="ＭＳ Ｐゴシック" pitchFamily="50" charset="-128"/>
              </a:rPr>
              <a:t>Patients</a:t>
            </a:r>
            <a:endParaRPr lang="ja-JP" altLang="en-US" dirty="0">
              <a:solidFill>
                <a:srgbClr val="2D2D8A">
                  <a:lumMod val="40000"/>
                  <a:lumOff val="60000"/>
                </a:srgbClr>
              </a:solidFill>
              <a:latin typeface="Arial" pitchFamily="34" charset="0"/>
              <a:ea typeface="ＭＳ Ｐゴシック"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905" y="5362699"/>
            <a:ext cx="625544" cy="578192"/>
          </a:xfrm>
          <a:prstGeom prst="rect">
            <a:avLst/>
          </a:prstGeom>
        </p:spPr>
      </p:pic>
    </p:spTree>
    <p:extLst>
      <p:ext uri="{BB962C8B-B14F-4D97-AF65-F5344CB8AC3E}">
        <p14:creationId xmlns:p14="http://schemas.microsoft.com/office/powerpoint/2010/main" val="3021369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50" y="957586"/>
            <a:ext cx="3121455" cy="1777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005" y="968603"/>
            <a:ext cx="3128799" cy="1766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4745" y="961257"/>
            <a:ext cx="3139815" cy="1770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656" y="2910144"/>
            <a:ext cx="3110439" cy="168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583" y="2891783"/>
            <a:ext cx="3099422" cy="1703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4941" y="2913816"/>
            <a:ext cx="3099422" cy="168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985" y="4868138"/>
            <a:ext cx="2952487" cy="166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31342" y="4864187"/>
            <a:ext cx="3099422" cy="167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1269" y="4864187"/>
            <a:ext cx="3103094" cy="1678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タイトル 1"/>
          <p:cNvSpPr>
            <a:spLocks noGrp="1"/>
          </p:cNvSpPr>
          <p:nvPr>
            <p:ph type="title"/>
          </p:nvPr>
        </p:nvSpPr>
        <p:spPr>
          <a:xfrm>
            <a:off x="628650" y="283693"/>
            <a:ext cx="7886700" cy="618385"/>
          </a:xfrm>
        </p:spPr>
        <p:txBody>
          <a:bodyPr>
            <a:normAutofit fontScale="90000"/>
          </a:bodyPr>
          <a:lstStyle/>
          <a:p>
            <a:pPr algn="ctr"/>
            <a:r>
              <a:rPr kumimoji="1" lang="ja-JP" altLang="en-US" dirty="0" smtClean="0"/>
              <a:t>採血・血清分離法解説ビデオ</a:t>
            </a:r>
            <a:endParaRPr kumimoji="1" lang="ja-JP" altLang="en-US" dirty="0"/>
          </a:p>
        </p:txBody>
      </p:sp>
    </p:spTree>
    <p:extLst>
      <p:ext uri="{BB962C8B-B14F-4D97-AF65-F5344CB8AC3E}">
        <p14:creationId xmlns:p14="http://schemas.microsoft.com/office/powerpoint/2010/main" val="3541380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92815" y="221674"/>
            <a:ext cx="8158369" cy="4808888"/>
          </a:xfrm>
          <a:prstGeom prst="rect">
            <a:avLst/>
          </a:prstGeom>
          <a:ln>
            <a:solidFill>
              <a:schemeClr val="tx1"/>
            </a:solidFill>
          </a:ln>
        </p:spPr>
      </p:pic>
      <p:pic>
        <p:nvPicPr>
          <p:cNvPr id="5" name="図 4"/>
          <p:cNvPicPr>
            <a:picLocks noChangeAspect="1"/>
          </p:cNvPicPr>
          <p:nvPr/>
        </p:nvPicPr>
        <p:blipFill>
          <a:blip r:embed="rId3"/>
          <a:stretch>
            <a:fillRect/>
          </a:stretch>
        </p:blipFill>
        <p:spPr>
          <a:xfrm>
            <a:off x="162628" y="5172513"/>
            <a:ext cx="8818745" cy="1575630"/>
          </a:xfrm>
          <a:prstGeom prst="rect">
            <a:avLst/>
          </a:prstGeom>
        </p:spPr>
      </p:pic>
    </p:spTree>
    <p:extLst>
      <p:ext uri="{BB962C8B-B14F-4D97-AF65-F5344CB8AC3E}">
        <p14:creationId xmlns:p14="http://schemas.microsoft.com/office/powerpoint/2010/main" val="308094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609600"/>
            <a:ext cx="7886700" cy="5567363"/>
          </a:xfrm>
        </p:spPr>
        <p:txBody>
          <a:bodyPr>
            <a:normAutofit/>
          </a:bodyPr>
          <a:lstStyle/>
          <a:p>
            <a:r>
              <a:rPr kumimoji="1" lang="en-US" altLang="ja-JP" dirty="0" smtClean="0"/>
              <a:t>【</a:t>
            </a:r>
            <a:r>
              <a:rPr kumimoji="1" lang="ja-JP" altLang="en-US" dirty="0" smtClean="0"/>
              <a:t>７</a:t>
            </a:r>
            <a:r>
              <a:rPr kumimoji="1" lang="en-US" altLang="ja-JP" dirty="0" smtClean="0"/>
              <a:t>】</a:t>
            </a:r>
            <a:r>
              <a:rPr kumimoji="1" lang="ja-JP" altLang="en-US" dirty="0" smtClean="0"/>
              <a:t>担当医が検査データをみて診断・治療方針を決定し、電子カルテに記載する。</a:t>
            </a:r>
            <a:endParaRPr kumimoji="1" lang="en-US" altLang="ja-JP" dirty="0" smtClean="0"/>
          </a:p>
          <a:p>
            <a:r>
              <a:rPr lang="en-US" altLang="ja-JP" dirty="0" smtClean="0"/>
              <a:t>【</a:t>
            </a:r>
            <a:r>
              <a:rPr lang="ja-JP" altLang="en-US" dirty="0" smtClean="0"/>
              <a:t>８</a:t>
            </a:r>
            <a:r>
              <a:rPr lang="en-US" altLang="ja-JP" dirty="0" smtClean="0"/>
              <a:t>】</a:t>
            </a:r>
            <a:r>
              <a:rPr lang="ja-JP" altLang="en-US" dirty="0" smtClean="0"/>
              <a:t>診断・治療方針を患者にメールで伝える</a:t>
            </a:r>
            <a:endParaRPr lang="en-US" altLang="ja-JP" dirty="0" smtClean="0"/>
          </a:p>
          <a:p>
            <a:endParaRPr lang="en-US" altLang="ja-JP" dirty="0" smtClean="0"/>
          </a:p>
          <a:p>
            <a:endParaRPr lang="en-US" altLang="ja-JP" dirty="0"/>
          </a:p>
          <a:p>
            <a:endParaRPr lang="en-US" altLang="ja-JP" dirty="0" smtClean="0"/>
          </a:p>
          <a:p>
            <a:endParaRPr lang="en-US" altLang="ja-JP" dirty="0"/>
          </a:p>
          <a:p>
            <a:endParaRPr lang="en-US" altLang="ja-JP" dirty="0" smtClean="0"/>
          </a:p>
          <a:p>
            <a:r>
              <a:rPr lang="en-US" altLang="ja-JP" dirty="0" smtClean="0"/>
              <a:t>【</a:t>
            </a:r>
            <a:r>
              <a:rPr lang="ja-JP" altLang="en-US" dirty="0" smtClean="0"/>
              <a:t>９</a:t>
            </a:r>
            <a:r>
              <a:rPr lang="en-US" altLang="ja-JP" dirty="0" smtClean="0"/>
              <a:t>】</a:t>
            </a:r>
            <a:r>
              <a:rPr lang="ja-JP" altLang="en-US" dirty="0" smtClean="0"/>
              <a:t>院外処方箋を発行し患者</a:t>
            </a:r>
            <a:r>
              <a:rPr lang="ja-JP" altLang="en-US" dirty="0"/>
              <a:t>住所に郵送する。</a:t>
            </a:r>
            <a:endParaRPr lang="en-US" altLang="ja-JP" dirty="0"/>
          </a:p>
          <a:p>
            <a:r>
              <a:rPr kumimoji="1" lang="en-US" altLang="ja-JP" dirty="0" smtClean="0"/>
              <a:t>【10】</a:t>
            </a:r>
            <a:r>
              <a:rPr kumimoji="1" lang="ja-JP" altLang="en-US" dirty="0" smtClean="0"/>
              <a:t>患者は郵送された処方箋を近隣の薬局に提出し薬の処方を受ける。</a:t>
            </a:r>
            <a:endParaRPr kumimoji="1" lang="en-US" altLang="ja-JP" dirty="0" smtClean="0"/>
          </a:p>
        </p:txBody>
      </p:sp>
      <p:pic>
        <p:nvPicPr>
          <p:cNvPr id="4" name="図 3"/>
          <p:cNvPicPr>
            <a:picLocks noChangeAspect="1"/>
          </p:cNvPicPr>
          <p:nvPr/>
        </p:nvPicPr>
        <p:blipFill>
          <a:blip r:embed="rId2"/>
          <a:stretch>
            <a:fillRect/>
          </a:stretch>
        </p:blipFill>
        <p:spPr>
          <a:xfrm>
            <a:off x="84897" y="2152922"/>
            <a:ext cx="8974206" cy="2040061"/>
          </a:xfrm>
          <a:prstGeom prst="rect">
            <a:avLst/>
          </a:prstGeom>
          <a:ln>
            <a:solidFill>
              <a:schemeClr val="tx1"/>
            </a:solidFill>
          </a:ln>
        </p:spPr>
      </p:pic>
    </p:spTree>
    <p:extLst>
      <p:ext uri="{BB962C8B-B14F-4D97-AF65-F5344CB8AC3E}">
        <p14:creationId xmlns:p14="http://schemas.microsoft.com/office/powerpoint/2010/main" val="1726932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71600" y="0"/>
            <a:ext cx="7391474" cy="1569660"/>
          </a:xfrm>
          <a:prstGeom prst="rect">
            <a:avLst/>
          </a:prstGeom>
          <a:noFill/>
        </p:spPr>
        <p:txBody>
          <a:bodyPr wrap="square" rtlCol="0">
            <a:spAutoFit/>
          </a:bodyPr>
          <a:lstStyle/>
          <a:p>
            <a:r>
              <a:rPr lang="en-US" altLang="ja-JP" sz="3200" b="1" dirty="0" smtClean="0"/>
              <a:t>iDEM</a:t>
            </a:r>
            <a:r>
              <a:rPr lang="ja-JP" altLang="en-US" sz="3200" b="1" dirty="0" smtClean="0"/>
              <a:t>（</a:t>
            </a:r>
            <a:r>
              <a:rPr lang="en-US" altLang="ja-JP" sz="3200" b="1" dirty="0"/>
              <a:t>internet Diabetes Education and Management</a:t>
            </a:r>
            <a:r>
              <a:rPr lang="ja-JP" altLang="en-US" sz="3200" b="1" dirty="0"/>
              <a:t>；インターネット糖尿病教育＆管理）</a:t>
            </a:r>
            <a:r>
              <a:rPr lang="ja-JP" altLang="en-US" sz="3200" b="1" dirty="0" smtClean="0"/>
              <a:t>の</a:t>
            </a:r>
            <a:r>
              <a:rPr lang="ja-JP" altLang="en-US" sz="3200" b="1" dirty="0"/>
              <a:t>課題</a:t>
            </a:r>
            <a:endParaRPr kumimoji="1" lang="en-US" altLang="ja-JP" sz="3200" b="1" dirty="0" smtClean="0"/>
          </a:p>
        </p:txBody>
      </p:sp>
      <p:sp>
        <p:nvSpPr>
          <p:cNvPr id="3" name="テキスト ボックス 2"/>
          <p:cNvSpPr txBox="1"/>
          <p:nvPr/>
        </p:nvSpPr>
        <p:spPr>
          <a:xfrm>
            <a:off x="382860" y="1569660"/>
            <a:ext cx="8568953" cy="5016758"/>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3200" dirty="0" smtClean="0"/>
              <a:t>患者が</a:t>
            </a:r>
            <a:r>
              <a:rPr kumimoji="1" lang="en-US" altLang="ja-JP" sz="3200" dirty="0" smtClean="0"/>
              <a:t>e-mail</a:t>
            </a:r>
            <a:r>
              <a:rPr kumimoji="1" lang="ja-JP" altLang="en-US" sz="3200" dirty="0" smtClean="0"/>
              <a:t>アドレスを持っている必要がある。</a:t>
            </a:r>
            <a:endParaRPr kumimoji="1" lang="en-US" altLang="ja-JP" sz="3200" dirty="0" smtClean="0"/>
          </a:p>
          <a:p>
            <a:pPr marL="457200" indent="-457200">
              <a:buFont typeface="Arial" panose="020B0604020202020204" pitchFamily="34" charset="0"/>
              <a:buChar char="•"/>
            </a:pPr>
            <a:r>
              <a:rPr kumimoji="1" lang="ja-JP" altLang="en-US" sz="3200" dirty="0" smtClean="0"/>
              <a:t>尿検査が想定されていない。</a:t>
            </a:r>
            <a:endParaRPr kumimoji="1" lang="en-US" altLang="ja-JP" sz="3200" dirty="0" smtClean="0"/>
          </a:p>
          <a:p>
            <a:pPr marL="457200" indent="-457200">
              <a:buFont typeface="Arial" panose="020B0604020202020204" pitchFamily="34" charset="0"/>
              <a:buChar char="•"/>
            </a:pPr>
            <a:r>
              <a:rPr lang="en-US" altLang="ja-JP" sz="3200" dirty="0" smtClean="0"/>
              <a:t>iDEM</a:t>
            </a:r>
            <a:r>
              <a:rPr lang="ja-JP" altLang="en-US" sz="3200" dirty="0" smtClean="0"/>
              <a:t>使用や開発にコストがかかる。</a:t>
            </a:r>
            <a:endParaRPr lang="en-US" altLang="ja-JP" sz="3200" dirty="0" smtClean="0"/>
          </a:p>
          <a:p>
            <a:pPr marL="457200" indent="-457200">
              <a:buFont typeface="Arial" panose="020B0604020202020204" pitchFamily="34" charset="0"/>
              <a:buChar char="•"/>
            </a:pPr>
            <a:r>
              <a:rPr lang="ja-JP" altLang="en-US" sz="3200" dirty="0" smtClean="0"/>
              <a:t>血液検査（</a:t>
            </a:r>
            <a:r>
              <a:rPr lang="en-US" altLang="ja-JP" sz="3200" dirty="0" smtClean="0"/>
              <a:t>DEMECAL</a:t>
            </a:r>
            <a:r>
              <a:rPr lang="ja-JP" altLang="en-US" sz="3200" dirty="0" smtClean="0"/>
              <a:t>検査）は厚生労働省の認可を受けているが保険診療では認められていない。［混合診療となる可能性がある］</a:t>
            </a:r>
            <a:endParaRPr lang="en-US" altLang="ja-JP" sz="3200" dirty="0" smtClean="0"/>
          </a:p>
          <a:p>
            <a:pPr marL="457200" indent="-457200">
              <a:buFont typeface="Arial" panose="020B0604020202020204" pitchFamily="34" charset="0"/>
              <a:buChar char="•"/>
            </a:pPr>
            <a:r>
              <a:rPr lang="ja-JP" altLang="en-US" sz="3200" dirty="0" smtClean="0"/>
              <a:t>病院の医事課が対応してくれるかどうか。</a:t>
            </a:r>
            <a:endParaRPr lang="en-US" altLang="ja-JP" sz="3200" dirty="0" smtClean="0"/>
          </a:p>
          <a:p>
            <a:pPr marL="457200" indent="-457200">
              <a:buFont typeface="Arial" panose="020B0604020202020204" pitchFamily="34" charset="0"/>
              <a:buChar char="•"/>
            </a:pPr>
            <a:r>
              <a:rPr lang="ja-JP" altLang="en-US" sz="3200" dirty="0" smtClean="0"/>
              <a:t>看護師さんの在宅医療との関連でどう運用するか。</a:t>
            </a:r>
            <a:endParaRPr lang="en-US" altLang="ja-JP" sz="3200" dirty="0" smtClean="0"/>
          </a:p>
          <a:p>
            <a:pPr marL="457200" indent="-457200">
              <a:buFont typeface="Arial" panose="020B0604020202020204" pitchFamily="34" charset="0"/>
              <a:buChar char="•"/>
            </a:pPr>
            <a:r>
              <a:rPr kumimoji="1" lang="ja-JP" altLang="en-US" sz="3200" dirty="0" smtClean="0"/>
              <a:t>患者教育</a:t>
            </a:r>
            <a:r>
              <a:rPr lang="ja-JP" altLang="en-US" sz="3200" dirty="0" smtClean="0"/>
              <a:t>の評価が可能かどうか。</a:t>
            </a:r>
            <a:endParaRPr kumimoji="1" lang="en-US" altLang="ja-JP" sz="3200" dirty="0" smtClean="0"/>
          </a:p>
        </p:txBody>
      </p:sp>
    </p:spTree>
    <p:extLst>
      <p:ext uri="{BB962C8B-B14F-4D97-AF65-F5344CB8AC3E}">
        <p14:creationId xmlns:p14="http://schemas.microsoft.com/office/powerpoint/2010/main" val="2399236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8744"/>
            <a:ext cx="7886700" cy="797849"/>
          </a:xfrm>
        </p:spPr>
        <p:txBody>
          <a:bodyPr/>
          <a:lstStyle/>
          <a:p>
            <a:pPr algn="ctr"/>
            <a:r>
              <a:rPr kumimoji="1" lang="ja-JP" altLang="en-US" dirty="0" smtClean="0"/>
              <a:t>当科における</a:t>
            </a:r>
            <a:r>
              <a:rPr kumimoji="1" lang="en-US" altLang="ja-JP" dirty="0" err="1" smtClean="0"/>
              <a:t>iDEM</a:t>
            </a:r>
            <a:r>
              <a:rPr lang="ja-JP" altLang="en-US" dirty="0"/>
              <a:t>臨床研究</a:t>
            </a:r>
            <a:endParaRPr kumimoji="1" lang="ja-JP" altLang="en-US" dirty="0"/>
          </a:p>
        </p:txBody>
      </p:sp>
      <p:sp>
        <p:nvSpPr>
          <p:cNvPr id="3" name="コンテンツ プレースホルダー 2"/>
          <p:cNvSpPr>
            <a:spLocks noGrp="1"/>
          </p:cNvSpPr>
          <p:nvPr>
            <p:ph idx="1"/>
          </p:nvPr>
        </p:nvSpPr>
        <p:spPr>
          <a:xfrm>
            <a:off x="323528" y="805920"/>
            <a:ext cx="8568952" cy="6052079"/>
          </a:xfrm>
        </p:spPr>
        <p:txBody>
          <a:bodyPr>
            <a:noAutofit/>
          </a:bodyPr>
          <a:lstStyle/>
          <a:p>
            <a:pPr>
              <a:lnSpc>
                <a:spcPct val="120000"/>
              </a:lnSpc>
            </a:pPr>
            <a:r>
              <a:rPr lang="ja-JP" altLang="en-US" sz="2000" dirty="0" smtClean="0"/>
              <a:t>当科では、糖尿病</a:t>
            </a:r>
            <a:r>
              <a:rPr lang="ja-JP" altLang="en-US" sz="2000" dirty="0"/>
              <a:t>の外来通院における</a:t>
            </a:r>
            <a:r>
              <a:rPr lang="ja-JP" altLang="en-US" sz="2000" dirty="0">
                <a:solidFill>
                  <a:srgbClr val="0070C0"/>
                </a:solidFill>
              </a:rPr>
              <a:t>治療の継続に</a:t>
            </a:r>
            <a:r>
              <a:rPr lang="en-US" altLang="ja-JP" sz="2000" dirty="0" err="1" smtClean="0">
                <a:solidFill>
                  <a:srgbClr val="0070C0"/>
                </a:solidFill>
              </a:rPr>
              <a:t>iDEM</a:t>
            </a:r>
            <a:r>
              <a:rPr lang="ja-JP" altLang="en-US" sz="2000" dirty="0" smtClean="0">
                <a:solidFill>
                  <a:srgbClr val="0070C0"/>
                </a:solidFill>
              </a:rPr>
              <a:t>を</a:t>
            </a:r>
            <a:r>
              <a:rPr lang="ja-JP" altLang="en-US" sz="2000" dirty="0">
                <a:solidFill>
                  <a:srgbClr val="0070C0"/>
                </a:solidFill>
              </a:rPr>
              <a:t>用いた際の有効性と治療満足度</a:t>
            </a:r>
            <a:r>
              <a:rPr lang="ja-JP" altLang="en-US" sz="2000" dirty="0"/>
              <a:t>を調査し、</a:t>
            </a:r>
            <a:r>
              <a:rPr lang="en-US" altLang="ja-JP" sz="2000" dirty="0" err="1"/>
              <a:t>iDEM</a:t>
            </a:r>
            <a:r>
              <a:rPr lang="en-US" altLang="ja-JP" sz="2000" dirty="0"/>
              <a:t> </a:t>
            </a:r>
            <a:r>
              <a:rPr lang="ja-JP" altLang="en-US" sz="2000" dirty="0"/>
              <a:t>の実用化、汎用化の可能性を</a:t>
            </a:r>
            <a:r>
              <a:rPr lang="ja-JP" altLang="en-US" sz="2000" dirty="0" smtClean="0"/>
              <a:t>検討する臨床研究を開始した。</a:t>
            </a:r>
            <a:endParaRPr lang="en-US" altLang="ja-JP" sz="2000" dirty="0" smtClean="0"/>
          </a:p>
          <a:p>
            <a:pPr>
              <a:lnSpc>
                <a:spcPct val="120000"/>
              </a:lnSpc>
            </a:pPr>
            <a:r>
              <a:rPr lang="en-US" altLang="ja-JP" sz="2000" dirty="0" smtClean="0"/>
              <a:t>【</a:t>
            </a:r>
            <a:r>
              <a:rPr lang="ja-JP" altLang="en-US" sz="2000" dirty="0" smtClean="0"/>
              <a:t>研究期間</a:t>
            </a:r>
            <a:r>
              <a:rPr lang="en-US" altLang="ja-JP" sz="2000" dirty="0" smtClean="0"/>
              <a:t>】</a:t>
            </a:r>
            <a:r>
              <a:rPr lang="en-US" altLang="ja-JP" sz="2000" dirty="0"/>
              <a:t> 2014</a:t>
            </a:r>
            <a:r>
              <a:rPr lang="ja-JP" altLang="en-US" sz="2000" dirty="0"/>
              <a:t>年</a:t>
            </a:r>
            <a:r>
              <a:rPr lang="en-US" altLang="ja-JP" sz="2000" dirty="0"/>
              <a:t>1</a:t>
            </a:r>
            <a:r>
              <a:rPr lang="ja-JP" altLang="en-US" sz="2000" dirty="0" smtClean="0"/>
              <a:t>月～</a:t>
            </a:r>
            <a:r>
              <a:rPr lang="en-US" altLang="ja-JP" sz="2000" dirty="0" smtClean="0"/>
              <a:t>2015</a:t>
            </a:r>
            <a:r>
              <a:rPr lang="ja-JP" altLang="en-US" sz="2000" dirty="0" smtClean="0"/>
              <a:t>年</a:t>
            </a:r>
            <a:r>
              <a:rPr lang="en-US" altLang="ja-JP" sz="2000" dirty="0" smtClean="0"/>
              <a:t>3</a:t>
            </a:r>
            <a:r>
              <a:rPr lang="ja-JP" altLang="en-US" sz="2000" dirty="0" smtClean="0"/>
              <a:t>月</a:t>
            </a:r>
            <a:endParaRPr lang="en-US" altLang="ja-JP" sz="2000" dirty="0" smtClean="0"/>
          </a:p>
          <a:p>
            <a:pPr>
              <a:lnSpc>
                <a:spcPct val="120000"/>
              </a:lnSpc>
            </a:pPr>
            <a:r>
              <a:rPr kumimoji="1" lang="en-US" altLang="ja-JP" sz="2000" dirty="0" smtClean="0"/>
              <a:t>【</a:t>
            </a:r>
            <a:r>
              <a:rPr lang="ja-JP" altLang="en-US" sz="2000" dirty="0"/>
              <a:t>対象</a:t>
            </a:r>
            <a:r>
              <a:rPr kumimoji="1" lang="en-US" altLang="ja-JP" sz="2000" dirty="0" smtClean="0"/>
              <a:t>】</a:t>
            </a:r>
          </a:p>
          <a:p>
            <a:pPr>
              <a:lnSpc>
                <a:spcPct val="120000"/>
              </a:lnSpc>
            </a:pPr>
            <a:r>
              <a:rPr lang="ja-JP" altLang="en-US" sz="2000" dirty="0" smtClean="0"/>
              <a:t>年齢：</a:t>
            </a:r>
            <a:r>
              <a:rPr lang="en-US" altLang="ja-JP" sz="2000" dirty="0" smtClean="0"/>
              <a:t>20 </a:t>
            </a:r>
            <a:r>
              <a:rPr lang="ja-JP" altLang="en-US" sz="2000" dirty="0"/>
              <a:t>歳</a:t>
            </a:r>
            <a:r>
              <a:rPr lang="ja-JP" altLang="en-US" sz="2000" dirty="0" smtClean="0"/>
              <a:t>以上 </a:t>
            </a:r>
            <a:r>
              <a:rPr lang="en-US" altLang="ja-JP" sz="2000" dirty="0" smtClean="0"/>
              <a:t>80 </a:t>
            </a:r>
            <a:r>
              <a:rPr lang="ja-JP" altLang="en-US" sz="2000" dirty="0"/>
              <a:t>歳</a:t>
            </a:r>
            <a:r>
              <a:rPr lang="ja-JP" altLang="en-US" sz="2000" dirty="0" smtClean="0"/>
              <a:t>未満の糖尿病患者</a:t>
            </a:r>
            <a:endParaRPr lang="en-US" altLang="ja-JP" sz="2000" dirty="0" smtClean="0"/>
          </a:p>
          <a:p>
            <a:pPr>
              <a:lnSpc>
                <a:spcPct val="120000"/>
              </a:lnSpc>
            </a:pPr>
            <a:r>
              <a:rPr lang="ja-JP" altLang="en-US" sz="2000" dirty="0" smtClean="0"/>
              <a:t>条件：主治医</a:t>
            </a:r>
            <a:r>
              <a:rPr lang="ja-JP" altLang="en-US" sz="2000" dirty="0"/>
              <a:t>により症状が安定されていると判断</a:t>
            </a:r>
            <a:r>
              <a:rPr lang="ja-JP" altLang="en-US" sz="2000" dirty="0" smtClean="0"/>
              <a:t>され、</a:t>
            </a:r>
            <a:r>
              <a:rPr lang="ja-JP" altLang="en-US" sz="2000" dirty="0" smtClean="0">
                <a:solidFill>
                  <a:srgbClr val="0070C0"/>
                </a:solidFill>
              </a:rPr>
              <a:t>パソコン・スマートフォン・タブレット端末（</a:t>
            </a:r>
            <a:r>
              <a:rPr lang="en-US" altLang="ja-JP" sz="2000" dirty="0" smtClean="0">
                <a:solidFill>
                  <a:srgbClr val="0070C0"/>
                </a:solidFill>
              </a:rPr>
              <a:t>iPad </a:t>
            </a:r>
            <a:r>
              <a:rPr lang="ja-JP" altLang="en-US" sz="2000" dirty="0" smtClean="0">
                <a:solidFill>
                  <a:srgbClr val="0070C0"/>
                </a:solidFill>
              </a:rPr>
              <a:t>など）を</a:t>
            </a:r>
            <a:r>
              <a:rPr lang="ja-JP" altLang="en-US" sz="2000" dirty="0">
                <a:solidFill>
                  <a:srgbClr val="0070C0"/>
                </a:solidFill>
              </a:rPr>
              <a:t>個人で使用</a:t>
            </a:r>
            <a:r>
              <a:rPr lang="ja-JP" altLang="en-US" sz="2000" dirty="0" smtClean="0">
                <a:solidFill>
                  <a:srgbClr val="0070C0"/>
                </a:solidFill>
              </a:rPr>
              <a:t>できる</a:t>
            </a:r>
            <a:r>
              <a:rPr lang="ja-JP" altLang="en-US" sz="2000" dirty="0" smtClean="0"/>
              <a:t>こと、自分で採血・血清分離の手技ができること。</a:t>
            </a:r>
            <a:endParaRPr lang="en-US" altLang="ja-JP" sz="2000" dirty="0" smtClean="0"/>
          </a:p>
          <a:p>
            <a:pPr>
              <a:lnSpc>
                <a:spcPct val="120000"/>
              </a:lnSpc>
            </a:pPr>
            <a:r>
              <a:rPr lang="ja-JP" altLang="en-US" sz="2000" dirty="0" smtClean="0"/>
              <a:t>除外：インスリン</a:t>
            </a:r>
            <a:r>
              <a:rPr lang="ja-JP" altLang="en-US" sz="2000" dirty="0"/>
              <a:t>自己</a:t>
            </a:r>
            <a:r>
              <a:rPr lang="ja-JP" altLang="en-US" sz="2000" dirty="0" smtClean="0"/>
              <a:t>注射／</a:t>
            </a:r>
            <a:r>
              <a:rPr lang="en-US" altLang="ja-JP" sz="2000" dirty="0" smtClean="0"/>
              <a:t>SMBG</a:t>
            </a:r>
            <a:r>
              <a:rPr lang="en-US" altLang="ja-JP" sz="2000" dirty="0"/>
              <a:t>(</a:t>
            </a:r>
            <a:r>
              <a:rPr lang="ja-JP" altLang="en-US" sz="2000" dirty="0"/>
              <a:t>自己血糖</a:t>
            </a:r>
            <a:r>
              <a:rPr lang="ja-JP" altLang="en-US" sz="2000" dirty="0" smtClean="0"/>
              <a:t>モニター</a:t>
            </a:r>
            <a:r>
              <a:rPr lang="en-US" altLang="ja-JP" sz="2000" dirty="0"/>
              <a:t>)</a:t>
            </a:r>
            <a:r>
              <a:rPr lang="ja-JP" altLang="en-US" sz="2000" dirty="0"/>
              <a:t>を保険診療で行って</a:t>
            </a:r>
            <a:r>
              <a:rPr lang="ja-JP" altLang="en-US" sz="2000" dirty="0" smtClean="0"/>
              <a:t>いる患者</a:t>
            </a:r>
            <a:endParaRPr lang="en-US" altLang="ja-JP" sz="2000" dirty="0" smtClean="0"/>
          </a:p>
          <a:p>
            <a:pPr>
              <a:lnSpc>
                <a:spcPct val="120000"/>
              </a:lnSpc>
            </a:pPr>
            <a:r>
              <a:rPr kumimoji="1" lang="en-US" altLang="ja-JP" sz="2000" dirty="0" smtClean="0"/>
              <a:t>【</a:t>
            </a:r>
            <a:r>
              <a:rPr kumimoji="1" lang="ja-JP" altLang="en-US" sz="2000" dirty="0" smtClean="0"/>
              <a:t>評価項目</a:t>
            </a:r>
            <a:r>
              <a:rPr kumimoji="1" lang="en-US" altLang="ja-JP" sz="2000" dirty="0" smtClean="0"/>
              <a:t>】</a:t>
            </a:r>
            <a:r>
              <a:rPr lang="ja-JP" altLang="en-US" sz="2000" dirty="0" smtClean="0"/>
              <a:t>介入</a:t>
            </a:r>
            <a:r>
              <a:rPr lang="ja-JP" altLang="en-US" sz="2000" dirty="0"/>
              <a:t>期間の平均</a:t>
            </a:r>
            <a:r>
              <a:rPr lang="en-US" altLang="ja-JP" sz="2000" dirty="0"/>
              <a:t>HbA1c</a:t>
            </a:r>
            <a:r>
              <a:rPr lang="ja-JP" altLang="en-US" sz="2000" dirty="0" err="1"/>
              <a:t>，</a:t>
            </a:r>
            <a:r>
              <a:rPr lang="en-US" altLang="ja-JP" sz="2000" dirty="0"/>
              <a:t>HbA1c </a:t>
            </a:r>
            <a:r>
              <a:rPr lang="ja-JP" altLang="en-US" sz="2000" dirty="0"/>
              <a:t>標準偏差，</a:t>
            </a:r>
            <a:r>
              <a:rPr lang="en-US" altLang="ja-JP" sz="2000" dirty="0"/>
              <a:t>HbA1c </a:t>
            </a:r>
            <a:r>
              <a:rPr lang="ja-JP" altLang="en-US" sz="2000" dirty="0"/>
              <a:t>変化率，平均体重，体重標準偏差</a:t>
            </a:r>
            <a:r>
              <a:rPr lang="ja-JP" altLang="en-US" sz="2000" dirty="0" smtClean="0"/>
              <a:t>，体重</a:t>
            </a:r>
            <a:r>
              <a:rPr lang="ja-JP" altLang="en-US" sz="2000" dirty="0"/>
              <a:t>変化率，平均血圧，血圧標準偏差，血圧変化率，服薬アドヒアランス，中止となった症例数</a:t>
            </a:r>
            <a:r>
              <a:rPr lang="ja-JP" altLang="en-US" sz="2000" dirty="0" smtClean="0"/>
              <a:t>と原因</a:t>
            </a:r>
            <a:r>
              <a:rPr lang="en-US" altLang="ja-JP" sz="2000" dirty="0"/>
              <a:t>, DTSQ </a:t>
            </a:r>
            <a:r>
              <a:rPr lang="ja-JP" altLang="en-US" sz="2000" dirty="0"/>
              <a:t>アンケート</a:t>
            </a:r>
            <a:endParaRPr kumimoji="1" lang="ja-JP" altLang="en-US" sz="2000" dirty="0"/>
          </a:p>
        </p:txBody>
      </p:sp>
    </p:spTree>
    <p:extLst>
      <p:ext uri="{BB962C8B-B14F-4D97-AF65-F5344CB8AC3E}">
        <p14:creationId xmlns:p14="http://schemas.microsoft.com/office/powerpoint/2010/main" val="1400095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075468" y="724838"/>
            <a:ext cx="4993065" cy="5998059"/>
          </a:xfrm>
          <a:prstGeom prst="rect">
            <a:avLst/>
          </a:prstGeom>
        </p:spPr>
      </p:pic>
      <p:sp>
        <p:nvSpPr>
          <p:cNvPr id="3" name="正方形/長方形 2"/>
          <p:cNvSpPr/>
          <p:nvPr/>
        </p:nvSpPr>
        <p:spPr>
          <a:xfrm>
            <a:off x="0" y="44624"/>
            <a:ext cx="9144000" cy="707886"/>
          </a:xfrm>
          <a:prstGeom prst="rect">
            <a:avLst/>
          </a:prstGeom>
        </p:spPr>
        <p:txBody>
          <a:bodyPr wrap="square">
            <a:spAutoFit/>
          </a:bodyPr>
          <a:lstStyle/>
          <a:p>
            <a:pPr algn="ctr" fontAlgn="auto">
              <a:spcBef>
                <a:spcPts val="0"/>
              </a:spcBef>
              <a:spcAft>
                <a:spcPts val="0"/>
              </a:spcAft>
            </a:pPr>
            <a:r>
              <a:rPr lang="en-US" altLang="ja-JP" sz="4000" b="1" dirty="0">
                <a:solidFill>
                  <a:srgbClr val="DAEDEF"/>
                </a:solidFill>
                <a:latin typeface="Arial"/>
                <a:ea typeface="ＭＳ Ｐゴシック"/>
              </a:rPr>
              <a:t>https://telemed.jp/</a:t>
            </a:r>
            <a:endParaRPr lang="ja-JP" altLang="en-US" sz="4000" b="1" dirty="0">
              <a:solidFill>
                <a:srgbClr val="DAEDEF"/>
              </a:solidFill>
              <a:latin typeface="Arial"/>
              <a:ea typeface="ＭＳ Ｐゴシック"/>
            </a:endParaRPr>
          </a:p>
        </p:txBody>
      </p:sp>
    </p:spTree>
    <p:extLst>
      <p:ext uri="{BB962C8B-B14F-4D97-AF65-F5344CB8AC3E}">
        <p14:creationId xmlns:p14="http://schemas.microsoft.com/office/powerpoint/2010/main" val="3399203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791012"/>
          </a:xfrm>
        </p:spPr>
        <p:txBody>
          <a:bodyPr/>
          <a:lstStyle/>
          <a:p>
            <a:r>
              <a:rPr kumimoji="1" lang="ja-JP" altLang="en-US" dirty="0" smtClean="0"/>
              <a:t>電話診療</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診療行為：医療</a:t>
            </a:r>
            <a:r>
              <a:rPr lang="ja-JP" altLang="en-US" dirty="0"/>
              <a:t>スタッフ</a:t>
            </a:r>
            <a:r>
              <a:rPr lang="en-US" altLang="ja-JP" dirty="0"/>
              <a:t>(</a:t>
            </a:r>
            <a:r>
              <a:rPr lang="ja-JP" altLang="en-US" dirty="0"/>
              <a:t>看護師</a:t>
            </a:r>
            <a:r>
              <a:rPr lang="en-US" altLang="ja-JP" dirty="0"/>
              <a:t>)</a:t>
            </a:r>
            <a:r>
              <a:rPr lang="ja-JP" altLang="en-US" dirty="0"/>
              <a:t>が、通常外来業務時間内</a:t>
            </a:r>
            <a:r>
              <a:rPr lang="en-US" altLang="ja-JP" dirty="0"/>
              <a:t>(</a:t>
            </a:r>
            <a:r>
              <a:rPr lang="ja-JP" altLang="en-US" dirty="0"/>
              <a:t>祝祭日を</a:t>
            </a:r>
            <a:r>
              <a:rPr lang="ja-JP" altLang="en-US" dirty="0" smtClean="0"/>
              <a:t>除く月曜日</a:t>
            </a:r>
            <a:r>
              <a:rPr lang="ja-JP" altLang="en-US" dirty="0"/>
              <a:t>から金曜日の午前</a:t>
            </a:r>
            <a:r>
              <a:rPr lang="en-US" altLang="ja-JP" dirty="0"/>
              <a:t>9 </a:t>
            </a:r>
            <a:r>
              <a:rPr lang="ja-JP" altLang="en-US" dirty="0"/>
              <a:t>時から午後</a:t>
            </a:r>
            <a:r>
              <a:rPr lang="en-US" altLang="ja-JP" dirty="0"/>
              <a:t>5 </a:t>
            </a:r>
            <a:r>
              <a:rPr lang="ja-JP" altLang="en-US" dirty="0"/>
              <a:t>時</a:t>
            </a:r>
            <a:r>
              <a:rPr lang="en-US" altLang="ja-JP" dirty="0"/>
              <a:t>)</a:t>
            </a:r>
            <a:r>
              <a:rPr lang="ja-JP" altLang="en-US" dirty="0"/>
              <a:t>において、医療スタッフが可能でかつ患者の</a:t>
            </a:r>
            <a:r>
              <a:rPr lang="ja-JP" altLang="en-US" dirty="0" smtClean="0"/>
              <a:t>希望する</a:t>
            </a:r>
            <a:r>
              <a:rPr lang="ja-JP" altLang="en-US" dirty="0"/>
              <a:t>時間帯に当院で確認された電話番号に電話診療を並行して行い、必要に応じて患者の</a:t>
            </a:r>
            <a:r>
              <a:rPr lang="ja-JP" altLang="en-US" dirty="0" smtClean="0"/>
              <a:t>心身に</a:t>
            </a:r>
            <a:r>
              <a:rPr lang="ja-JP" altLang="en-US" dirty="0"/>
              <a:t>関するより詳細な療養情報を得たり、インターネットおよび処方箋郵送の授受が円滑に</a:t>
            </a:r>
            <a:r>
              <a:rPr lang="ja-JP" altLang="en-US" dirty="0" smtClean="0"/>
              <a:t>行われて</a:t>
            </a:r>
            <a:r>
              <a:rPr lang="ja-JP" altLang="en-US" dirty="0"/>
              <a:t>いることを確認する。電話診療の際には本人確認の姓名、生年月日の確認を行う。また</a:t>
            </a:r>
            <a:r>
              <a:rPr lang="ja-JP" altLang="en-US" dirty="0" smtClean="0"/>
              <a:t>その</a:t>
            </a:r>
            <a:r>
              <a:rPr lang="ja-JP" altLang="en-US" dirty="0"/>
              <a:t>結果を遅滞なく電子カルテに記載する。</a:t>
            </a:r>
            <a:endParaRPr kumimoji="1" lang="ja-JP" altLang="en-US" dirty="0"/>
          </a:p>
        </p:txBody>
      </p:sp>
    </p:spTree>
    <p:extLst>
      <p:ext uri="{BB962C8B-B14F-4D97-AF65-F5344CB8AC3E}">
        <p14:creationId xmlns:p14="http://schemas.microsoft.com/office/powerpoint/2010/main" val="1054864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654377"/>
          </a:xfrm>
        </p:spPr>
        <p:txBody>
          <a:bodyPr>
            <a:normAutofit fontScale="90000"/>
          </a:bodyPr>
          <a:lstStyle/>
          <a:p>
            <a:r>
              <a:rPr lang="ja-JP" altLang="en-US" dirty="0"/>
              <a:t>検査</a:t>
            </a:r>
            <a:r>
              <a:rPr lang="ja-JP" altLang="en-US" dirty="0" smtClean="0"/>
              <a:t>日・処方</a:t>
            </a:r>
            <a:r>
              <a:rPr lang="ja-JP" altLang="en-US" dirty="0"/>
              <a:t>日の</a:t>
            </a:r>
            <a:r>
              <a:rPr lang="ja-JP" altLang="en-US" dirty="0" smtClean="0"/>
              <a:t>融通性</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a:t>検査および処方の間隔は</a:t>
            </a:r>
            <a:r>
              <a:rPr lang="en-US" altLang="ja-JP" dirty="0"/>
              <a:t>1 </a:t>
            </a:r>
            <a:r>
              <a:rPr lang="ja-JP" altLang="en-US" dirty="0"/>
              <a:t>か月に一回を原則として</a:t>
            </a:r>
            <a:r>
              <a:rPr lang="en-US" altLang="ja-JP" dirty="0" err="1"/>
              <a:t>iDEM</a:t>
            </a:r>
            <a:r>
              <a:rPr lang="en-US" altLang="ja-JP" dirty="0"/>
              <a:t> </a:t>
            </a:r>
            <a:r>
              <a:rPr lang="ja-JP" altLang="en-US" dirty="0"/>
              <a:t>上でスケジュール管理されるが</a:t>
            </a:r>
            <a:r>
              <a:rPr lang="ja-JP" altLang="en-US" dirty="0" smtClean="0"/>
              <a:t>、</a:t>
            </a:r>
            <a:r>
              <a:rPr lang="en-US" altLang="ja-JP" dirty="0" err="1" smtClean="0"/>
              <a:t>iDEM</a:t>
            </a:r>
            <a:r>
              <a:rPr lang="en-US" altLang="ja-JP" dirty="0" smtClean="0"/>
              <a:t> </a:t>
            </a:r>
            <a:r>
              <a:rPr lang="ja-JP" altLang="en-US" dirty="0"/>
              <a:t>においては検査および処方のタイミングは患者自身による確認（コンファーム）を</a:t>
            </a:r>
            <a:r>
              <a:rPr lang="ja-JP" altLang="en-US" dirty="0" smtClean="0"/>
              <a:t>必要と</a:t>
            </a:r>
            <a:r>
              <a:rPr lang="ja-JP" altLang="en-US" dirty="0"/>
              <a:t>するため、通常診療と比べ、検査日、処方日の融通性が増し患者の診療継続は容易となる</a:t>
            </a:r>
            <a:r>
              <a:rPr lang="ja-JP" altLang="en-US" dirty="0" smtClean="0"/>
              <a:t>。</a:t>
            </a:r>
            <a:endParaRPr lang="en-US" altLang="ja-JP" dirty="0" smtClean="0"/>
          </a:p>
          <a:p>
            <a:r>
              <a:rPr lang="ja-JP" altLang="en-US" dirty="0"/>
              <a:t>患者確認が得られない場合、あるいは</a:t>
            </a:r>
            <a:r>
              <a:rPr lang="en-US" altLang="ja-JP" dirty="0"/>
              <a:t>1 </a:t>
            </a:r>
            <a:r>
              <a:rPr lang="ja-JP" altLang="en-US" dirty="0"/>
              <a:t>週間以上</a:t>
            </a:r>
            <a:r>
              <a:rPr lang="en-US" altLang="ja-JP" dirty="0" err="1"/>
              <a:t>iDEM</a:t>
            </a:r>
            <a:r>
              <a:rPr lang="en-US" altLang="ja-JP" dirty="0"/>
              <a:t> </a:t>
            </a:r>
            <a:r>
              <a:rPr lang="ja-JP" altLang="en-US" dirty="0"/>
              <a:t>に自己管理データ（体重、血圧）</a:t>
            </a:r>
            <a:r>
              <a:rPr lang="ja-JP" altLang="en-US" dirty="0" smtClean="0"/>
              <a:t>入力（</a:t>
            </a:r>
            <a:r>
              <a:rPr lang="ja-JP" altLang="en-US" dirty="0"/>
              <a:t>ログイン）がない場合には</a:t>
            </a:r>
            <a:r>
              <a:rPr lang="en-US" altLang="ja-JP" dirty="0" err="1"/>
              <a:t>iDEM</a:t>
            </a:r>
            <a:r>
              <a:rPr lang="en-US" altLang="ja-JP" dirty="0"/>
              <a:t> </a:t>
            </a:r>
            <a:r>
              <a:rPr lang="ja-JP" altLang="en-US" dirty="0"/>
              <a:t>から自動メッセージが送信される（リマインダー機能）</a:t>
            </a:r>
            <a:r>
              <a:rPr lang="ja-JP" altLang="en-US" dirty="0" smtClean="0"/>
              <a:t>。この</a:t>
            </a:r>
            <a:r>
              <a:rPr lang="ja-JP" altLang="en-US" dirty="0"/>
              <a:t>ことにより治療アドヒアランスの向上を図ることが可能となっている。</a:t>
            </a:r>
            <a:endParaRPr kumimoji="1" lang="ja-JP" altLang="en-US" dirty="0"/>
          </a:p>
        </p:txBody>
      </p:sp>
    </p:spTree>
    <p:extLst>
      <p:ext uri="{BB962C8B-B14F-4D97-AF65-F5344CB8AC3E}">
        <p14:creationId xmlns:p14="http://schemas.microsoft.com/office/powerpoint/2010/main" val="3514496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685908"/>
          </a:xfrm>
        </p:spPr>
        <p:txBody>
          <a:bodyPr>
            <a:normAutofit fontScale="90000"/>
          </a:bodyPr>
          <a:lstStyle/>
          <a:p>
            <a:r>
              <a:rPr kumimoji="1" lang="ja-JP" altLang="en-US" dirty="0" smtClean="0"/>
              <a:t>処方箋</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薬は従来診療システムと同様、埼玉医科大学総合医療センターの電子カルテ上において、</a:t>
            </a:r>
            <a:r>
              <a:rPr lang="ja-JP" altLang="en-US" dirty="0" smtClean="0"/>
              <a:t>院外処方箋</a:t>
            </a:r>
            <a:r>
              <a:rPr lang="ja-JP" altLang="en-US" dirty="0"/>
              <a:t>の発行（捺印必要）を行い医師は診療記事を記載する。この際医師は</a:t>
            </a:r>
            <a:r>
              <a:rPr lang="en-US" altLang="ja-JP" dirty="0" err="1"/>
              <a:t>skype</a:t>
            </a:r>
            <a:r>
              <a:rPr lang="en-US" altLang="ja-JP" dirty="0"/>
              <a:t> </a:t>
            </a:r>
            <a:r>
              <a:rPr lang="ja-JP" altLang="en-US" dirty="0"/>
              <a:t>など</a:t>
            </a:r>
            <a:r>
              <a:rPr lang="ja-JP" altLang="en-US" dirty="0" smtClean="0"/>
              <a:t>インターネット</a:t>
            </a:r>
            <a:r>
              <a:rPr lang="ja-JP" altLang="en-US" dirty="0"/>
              <a:t>を用いた患者とのやりとりや体重、血圧、自己採血検査の結果などの対面に代替し</a:t>
            </a:r>
            <a:r>
              <a:rPr lang="ja-JP" altLang="en-US" dirty="0" smtClean="0"/>
              <a:t>うる</a:t>
            </a:r>
            <a:r>
              <a:rPr lang="ja-JP" altLang="en-US" dirty="0"/>
              <a:t>程度の診察に相当する情報に基づき処方を行う。</a:t>
            </a:r>
          </a:p>
          <a:p>
            <a:r>
              <a:rPr lang="ja-JP" altLang="en-US" dirty="0" smtClean="0"/>
              <a:t>院外</a:t>
            </a:r>
            <a:r>
              <a:rPr lang="ja-JP" altLang="en-US" dirty="0"/>
              <a:t>処方箋は医療事務職員より</a:t>
            </a:r>
            <a:r>
              <a:rPr lang="en-US" altLang="ja-JP" dirty="0" err="1"/>
              <a:t>iDEM</a:t>
            </a:r>
            <a:r>
              <a:rPr lang="en-US" altLang="ja-JP" dirty="0"/>
              <a:t> </a:t>
            </a:r>
            <a:r>
              <a:rPr lang="ja-JP" altLang="en-US" dirty="0"/>
              <a:t>上で確認された住所に郵送される。患者は院外薬局</a:t>
            </a:r>
            <a:r>
              <a:rPr lang="ja-JP" altLang="en-US" dirty="0" smtClean="0"/>
              <a:t>にて調剤</a:t>
            </a:r>
            <a:r>
              <a:rPr lang="ja-JP" altLang="en-US" dirty="0"/>
              <a:t>を受け取る。</a:t>
            </a:r>
            <a:endParaRPr kumimoji="1" lang="ja-JP" altLang="en-US" dirty="0"/>
          </a:p>
        </p:txBody>
      </p:sp>
    </p:spTree>
    <p:extLst>
      <p:ext uri="{BB962C8B-B14F-4D97-AF65-F5344CB8AC3E}">
        <p14:creationId xmlns:p14="http://schemas.microsoft.com/office/powerpoint/2010/main" val="12574629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764704"/>
            <a:ext cx="9144000" cy="6124754"/>
          </a:xfrm>
          <a:prstGeom prst="rect">
            <a:avLst/>
          </a:prstGeom>
          <a:noFill/>
        </p:spPr>
        <p:txBody>
          <a:bodyPr wrap="square" rtlCol="0">
            <a:spAutoFit/>
          </a:bodyPr>
          <a:lstStyle/>
          <a:p>
            <a:pPr fontAlgn="auto">
              <a:spcBef>
                <a:spcPts val="0"/>
              </a:spcBef>
              <a:spcAft>
                <a:spcPts val="0"/>
              </a:spcAft>
            </a:pPr>
            <a:r>
              <a:rPr lang="ja-JP" altLang="en-US" sz="2800" dirty="0" smtClean="0">
                <a:solidFill>
                  <a:srgbClr val="FFFFFF"/>
                </a:solidFill>
                <a:latin typeface="Arial"/>
                <a:ea typeface="ＭＳ Ｐゴシック"/>
              </a:rPr>
              <a:t>患者負担</a:t>
            </a:r>
            <a:endParaRPr lang="en-US" altLang="ja-JP" sz="2800" dirty="0" smtClean="0">
              <a:solidFill>
                <a:srgbClr val="FFFFFF"/>
              </a:solidFill>
              <a:latin typeface="Arial"/>
              <a:ea typeface="ＭＳ Ｐゴシック"/>
            </a:endParaRPr>
          </a:p>
          <a:p>
            <a:pPr fontAlgn="auto">
              <a:spcBef>
                <a:spcPts val="0"/>
              </a:spcBef>
              <a:spcAft>
                <a:spcPts val="0"/>
              </a:spcAft>
            </a:pPr>
            <a:r>
              <a:rPr lang="ja-JP" altLang="en-US" sz="2800" dirty="0" smtClean="0">
                <a:solidFill>
                  <a:srgbClr val="FFFFFF"/>
                </a:solidFill>
                <a:latin typeface="Arial"/>
                <a:ea typeface="ＭＳ Ｐゴシック"/>
              </a:rPr>
              <a:t>　［電話］再診料：　（</a:t>
            </a:r>
            <a:r>
              <a:rPr lang="en-US" altLang="ja-JP" sz="2800" dirty="0" smtClean="0">
                <a:solidFill>
                  <a:srgbClr val="FFFFFF"/>
                </a:solidFill>
                <a:latin typeface="Arial"/>
                <a:ea typeface="ＭＳ Ｐゴシック"/>
              </a:rPr>
              <a:t>72</a:t>
            </a:r>
            <a:r>
              <a:rPr lang="ja-JP" altLang="en-US" sz="2800" dirty="0" smtClean="0">
                <a:solidFill>
                  <a:srgbClr val="FFFFFF"/>
                </a:solidFill>
                <a:latin typeface="Arial"/>
                <a:ea typeface="ＭＳ Ｐゴシック"/>
              </a:rPr>
              <a:t>点）</a:t>
            </a:r>
            <a:endParaRPr lang="en-US" altLang="ja-JP" sz="2800" dirty="0" smtClean="0">
              <a:solidFill>
                <a:srgbClr val="FFFFFF"/>
              </a:solidFill>
              <a:latin typeface="Arial"/>
              <a:ea typeface="ＭＳ Ｐゴシック"/>
            </a:endParaRPr>
          </a:p>
          <a:p>
            <a:pPr fontAlgn="auto">
              <a:spcBef>
                <a:spcPts val="0"/>
              </a:spcBef>
              <a:spcAft>
                <a:spcPts val="0"/>
              </a:spcAft>
            </a:pPr>
            <a:r>
              <a:rPr lang="ja-JP" altLang="en-US" sz="2800" dirty="0" smtClean="0">
                <a:solidFill>
                  <a:srgbClr val="FFFFFF"/>
                </a:solidFill>
                <a:latin typeface="Arial"/>
                <a:ea typeface="ＭＳ Ｐゴシック"/>
              </a:rPr>
              <a:t>　処方せん料：　（</a:t>
            </a:r>
            <a:r>
              <a:rPr lang="en-US" altLang="ja-JP" sz="2800" dirty="0" smtClean="0">
                <a:solidFill>
                  <a:srgbClr val="FFFFFF"/>
                </a:solidFill>
                <a:latin typeface="Arial"/>
                <a:ea typeface="ＭＳ Ｐゴシック"/>
              </a:rPr>
              <a:t>68</a:t>
            </a:r>
            <a:r>
              <a:rPr lang="ja-JP" altLang="en-US" sz="2800" dirty="0" smtClean="0">
                <a:solidFill>
                  <a:srgbClr val="FFFFFF"/>
                </a:solidFill>
                <a:latin typeface="Arial"/>
                <a:ea typeface="ＭＳ Ｐゴシック"/>
              </a:rPr>
              <a:t>点）</a:t>
            </a:r>
            <a:endParaRPr lang="en-US" altLang="ja-JP" sz="2800" dirty="0" smtClean="0">
              <a:solidFill>
                <a:srgbClr val="FFFFFF"/>
              </a:solidFill>
              <a:latin typeface="Arial"/>
              <a:ea typeface="ＭＳ Ｐゴシック"/>
            </a:endParaRPr>
          </a:p>
          <a:p>
            <a:pPr fontAlgn="auto">
              <a:spcBef>
                <a:spcPts val="0"/>
              </a:spcBef>
              <a:spcAft>
                <a:spcPts val="0"/>
              </a:spcAft>
            </a:pPr>
            <a:r>
              <a:rPr lang="ja-JP" altLang="en-US" sz="2800" dirty="0" smtClean="0">
                <a:solidFill>
                  <a:srgbClr val="FFFFFF"/>
                </a:solidFill>
                <a:latin typeface="Arial"/>
                <a:ea typeface="ＭＳ Ｐゴシック"/>
              </a:rPr>
              <a:t>　郵送料：　当院医務課より</a:t>
            </a:r>
            <a:endParaRPr lang="en-US" altLang="ja-JP" sz="2800" dirty="0" smtClean="0">
              <a:solidFill>
                <a:srgbClr val="FFFFFF"/>
              </a:solidFill>
              <a:latin typeface="Arial"/>
              <a:ea typeface="ＭＳ Ｐゴシック"/>
            </a:endParaRPr>
          </a:p>
          <a:p>
            <a:pPr fontAlgn="auto">
              <a:spcBef>
                <a:spcPts val="0"/>
              </a:spcBef>
              <a:spcAft>
                <a:spcPts val="0"/>
              </a:spcAft>
            </a:pPr>
            <a:r>
              <a:rPr lang="ja-JP" altLang="en-US" sz="2800" dirty="0" smtClean="0">
                <a:solidFill>
                  <a:srgbClr val="FFFFFF"/>
                </a:solidFill>
                <a:latin typeface="Arial"/>
                <a:ea typeface="ＭＳ Ｐゴシック"/>
              </a:rPr>
              <a:t>　薬代：　調剤薬局にて</a:t>
            </a:r>
            <a:endParaRPr lang="en-US" altLang="ja-JP" sz="2800" dirty="0" smtClean="0">
              <a:solidFill>
                <a:srgbClr val="FFFFFF"/>
              </a:solidFill>
              <a:latin typeface="Arial"/>
              <a:ea typeface="ＭＳ Ｐゴシック"/>
            </a:endParaRPr>
          </a:p>
          <a:p>
            <a:pPr fontAlgn="auto">
              <a:spcBef>
                <a:spcPts val="0"/>
              </a:spcBef>
              <a:spcAft>
                <a:spcPts val="0"/>
              </a:spcAft>
            </a:pPr>
            <a:endParaRPr lang="en-US" altLang="ja-JP" sz="1000" dirty="0" smtClean="0">
              <a:solidFill>
                <a:srgbClr val="FFFFFF"/>
              </a:solidFill>
              <a:latin typeface="Arial"/>
              <a:ea typeface="ＭＳ Ｐゴシック"/>
            </a:endParaRPr>
          </a:p>
          <a:p>
            <a:pPr fontAlgn="auto">
              <a:spcBef>
                <a:spcPts val="0"/>
              </a:spcBef>
              <a:spcAft>
                <a:spcPts val="0"/>
              </a:spcAft>
            </a:pPr>
            <a:r>
              <a:rPr lang="ja-JP" altLang="en-US" sz="2800" dirty="0">
                <a:solidFill>
                  <a:srgbClr val="FFFFFF"/>
                </a:solidFill>
                <a:latin typeface="Arial"/>
                <a:ea typeface="ＭＳ Ｐゴシック"/>
              </a:rPr>
              <a:t>検査料（研究費負担）</a:t>
            </a:r>
            <a:endParaRPr lang="en-US" altLang="ja-JP" sz="2800" dirty="0">
              <a:solidFill>
                <a:srgbClr val="FFFFFF"/>
              </a:solidFill>
              <a:latin typeface="Arial"/>
              <a:ea typeface="ＭＳ Ｐゴシック"/>
            </a:endParaRPr>
          </a:p>
          <a:p>
            <a:pPr fontAlgn="auto">
              <a:spcBef>
                <a:spcPts val="0"/>
              </a:spcBef>
              <a:spcAft>
                <a:spcPts val="0"/>
              </a:spcAft>
            </a:pPr>
            <a:r>
              <a:rPr lang="ja-JP" altLang="en-US" sz="2800" dirty="0">
                <a:solidFill>
                  <a:srgbClr val="FFFFFF"/>
                </a:solidFill>
                <a:latin typeface="Arial"/>
                <a:ea typeface="ＭＳ Ｐゴシック"/>
              </a:rPr>
              <a:t>　尿</a:t>
            </a:r>
            <a:r>
              <a:rPr lang="ja-JP" altLang="en-US" sz="2800" dirty="0" smtClean="0">
                <a:solidFill>
                  <a:srgbClr val="FFFFFF"/>
                </a:solidFill>
                <a:latin typeface="Arial"/>
                <a:ea typeface="ＭＳ Ｐゴシック"/>
              </a:rPr>
              <a:t>試験：ケトン</a:t>
            </a:r>
            <a:r>
              <a:rPr lang="en-US" altLang="ja-JP" sz="2800" dirty="0" smtClean="0">
                <a:solidFill>
                  <a:srgbClr val="FFFFFF"/>
                </a:solidFill>
                <a:latin typeface="Arial"/>
                <a:ea typeface="ＭＳ Ｐゴシック"/>
              </a:rPr>
              <a:t>/</a:t>
            </a:r>
            <a:r>
              <a:rPr lang="ja-JP" altLang="en-US" sz="2800" dirty="0" smtClean="0">
                <a:solidFill>
                  <a:srgbClr val="FFFFFF"/>
                </a:solidFill>
                <a:latin typeface="Arial"/>
                <a:ea typeface="ＭＳ Ｐゴシック"/>
              </a:rPr>
              <a:t>蛋白</a:t>
            </a:r>
            <a:r>
              <a:rPr lang="en-US" altLang="ja-JP" sz="2800" dirty="0" smtClean="0">
                <a:solidFill>
                  <a:srgbClr val="FFFFFF"/>
                </a:solidFill>
                <a:latin typeface="Arial"/>
                <a:ea typeface="ＭＳ Ｐゴシック"/>
              </a:rPr>
              <a:t>/</a:t>
            </a:r>
            <a:r>
              <a:rPr lang="ja-JP" altLang="en-US" sz="2800" dirty="0" smtClean="0">
                <a:solidFill>
                  <a:srgbClr val="FFFFFF"/>
                </a:solidFill>
                <a:latin typeface="Arial"/>
                <a:ea typeface="ＭＳ Ｐゴシック"/>
              </a:rPr>
              <a:t>糖　</a:t>
            </a:r>
            <a:r>
              <a:rPr lang="en-US" altLang="ja-JP" sz="2800" dirty="0" smtClean="0">
                <a:solidFill>
                  <a:srgbClr val="FFFFFF"/>
                </a:solidFill>
                <a:latin typeface="Arial"/>
                <a:ea typeface="ＭＳ Ｐゴシック"/>
              </a:rPr>
              <a:t>465</a:t>
            </a:r>
            <a:r>
              <a:rPr lang="ja-JP" altLang="en-US" sz="2800" dirty="0" smtClean="0">
                <a:solidFill>
                  <a:srgbClr val="FFFFFF"/>
                </a:solidFill>
                <a:latin typeface="Arial"/>
                <a:ea typeface="ＭＳ Ｐゴシック"/>
              </a:rPr>
              <a:t>円、微量アルブミン ～</a:t>
            </a:r>
            <a:r>
              <a:rPr lang="en-US" altLang="ja-JP" sz="2800" dirty="0" smtClean="0">
                <a:solidFill>
                  <a:srgbClr val="FFFFFF"/>
                </a:solidFill>
                <a:latin typeface="Arial"/>
                <a:ea typeface="ＭＳ Ｐゴシック"/>
              </a:rPr>
              <a:t>2000</a:t>
            </a:r>
            <a:r>
              <a:rPr lang="ja-JP" altLang="en-US" sz="2800" dirty="0">
                <a:solidFill>
                  <a:srgbClr val="FFFFFF"/>
                </a:solidFill>
                <a:latin typeface="Arial"/>
                <a:ea typeface="ＭＳ Ｐゴシック"/>
              </a:rPr>
              <a:t>円</a:t>
            </a:r>
            <a:endParaRPr lang="en-US" altLang="ja-JP" sz="2800" dirty="0">
              <a:solidFill>
                <a:srgbClr val="FFFFFF"/>
              </a:solidFill>
              <a:latin typeface="Arial"/>
              <a:ea typeface="ＭＳ Ｐゴシック"/>
            </a:endParaRPr>
          </a:p>
          <a:p>
            <a:pPr fontAlgn="auto">
              <a:spcBef>
                <a:spcPts val="0"/>
              </a:spcBef>
              <a:spcAft>
                <a:spcPts val="0"/>
              </a:spcAft>
            </a:pPr>
            <a:r>
              <a:rPr lang="ja-JP" altLang="en-US" sz="2800" dirty="0">
                <a:solidFill>
                  <a:srgbClr val="FFFFFF"/>
                </a:solidFill>
                <a:latin typeface="Arial"/>
                <a:ea typeface="ＭＳ Ｐゴシック"/>
              </a:rPr>
              <a:t>　</a:t>
            </a:r>
            <a:r>
              <a:rPr lang="en-US" altLang="ja-JP" sz="2800" dirty="0">
                <a:solidFill>
                  <a:srgbClr val="FFFFFF"/>
                </a:solidFill>
                <a:latin typeface="Arial"/>
                <a:ea typeface="ＭＳ Ｐゴシック"/>
              </a:rPr>
              <a:t>DEMECAL</a:t>
            </a:r>
            <a:r>
              <a:rPr lang="ja-JP" altLang="en-US" sz="2800" dirty="0">
                <a:solidFill>
                  <a:srgbClr val="FFFFFF"/>
                </a:solidFill>
                <a:latin typeface="Arial"/>
                <a:ea typeface="ＭＳ Ｐゴシック"/>
              </a:rPr>
              <a:t>血液</a:t>
            </a:r>
            <a:r>
              <a:rPr lang="ja-JP" altLang="en-US" sz="2800" dirty="0" smtClean="0">
                <a:solidFill>
                  <a:srgbClr val="FFFFFF"/>
                </a:solidFill>
                <a:latin typeface="Arial"/>
                <a:ea typeface="ＭＳ Ｐゴシック"/>
              </a:rPr>
              <a:t>検査：</a:t>
            </a:r>
            <a:r>
              <a:rPr lang="en-US" altLang="ja-JP" sz="2800" dirty="0" smtClean="0">
                <a:solidFill>
                  <a:srgbClr val="FFFFFF"/>
                </a:solidFill>
                <a:latin typeface="Arial"/>
                <a:ea typeface="ＭＳ Ｐゴシック"/>
              </a:rPr>
              <a:t>3350</a:t>
            </a:r>
            <a:r>
              <a:rPr lang="ja-JP" altLang="en-US" sz="2800" dirty="0" smtClean="0">
                <a:solidFill>
                  <a:srgbClr val="FFFFFF"/>
                </a:solidFill>
                <a:latin typeface="Arial"/>
                <a:ea typeface="ＭＳ Ｐゴシック"/>
              </a:rPr>
              <a:t>円</a:t>
            </a:r>
            <a:r>
              <a:rPr lang="en-US" altLang="ja-JP" sz="2800" dirty="0" smtClean="0">
                <a:solidFill>
                  <a:srgbClr val="FFFFFF"/>
                </a:solidFill>
                <a:latin typeface="Arial"/>
                <a:ea typeface="ＭＳ Ｐゴシック"/>
              </a:rPr>
              <a:t>/</a:t>
            </a:r>
            <a:r>
              <a:rPr lang="ja-JP" altLang="en-US" sz="2800" dirty="0" smtClean="0">
                <a:solidFill>
                  <a:srgbClr val="FFFFFF"/>
                </a:solidFill>
                <a:latin typeface="Arial"/>
                <a:ea typeface="ＭＳ Ｐゴシック"/>
              </a:rPr>
              <a:t>回　（市販</a:t>
            </a:r>
            <a:r>
              <a:rPr lang="en-US" altLang="ja-JP" sz="2800" dirty="0" smtClean="0">
                <a:solidFill>
                  <a:srgbClr val="FFFFFF"/>
                </a:solidFill>
                <a:latin typeface="Arial"/>
                <a:ea typeface="ＭＳ Ｐゴシック"/>
              </a:rPr>
              <a:t>7500</a:t>
            </a:r>
            <a:r>
              <a:rPr lang="ja-JP" altLang="en-US" sz="2800" dirty="0" smtClean="0">
                <a:solidFill>
                  <a:srgbClr val="FFFFFF"/>
                </a:solidFill>
                <a:latin typeface="Arial"/>
                <a:ea typeface="ＭＳ Ｐゴシック"/>
              </a:rPr>
              <a:t>円程度）</a:t>
            </a:r>
            <a:endParaRPr lang="en-US" altLang="ja-JP" sz="2800" dirty="0">
              <a:solidFill>
                <a:srgbClr val="FFFFFF"/>
              </a:solidFill>
              <a:latin typeface="Arial"/>
              <a:ea typeface="ＭＳ Ｐゴシック"/>
            </a:endParaRPr>
          </a:p>
          <a:p>
            <a:pPr fontAlgn="auto">
              <a:spcBef>
                <a:spcPts val="0"/>
              </a:spcBef>
              <a:spcAft>
                <a:spcPts val="0"/>
              </a:spcAft>
            </a:pPr>
            <a:endParaRPr lang="en-US" altLang="ja-JP" sz="1000" dirty="0">
              <a:solidFill>
                <a:srgbClr val="FFFFFF"/>
              </a:solidFill>
              <a:latin typeface="Arial"/>
              <a:ea typeface="ＭＳ Ｐゴシック"/>
            </a:endParaRPr>
          </a:p>
          <a:p>
            <a:pPr fontAlgn="auto">
              <a:spcBef>
                <a:spcPts val="0"/>
              </a:spcBef>
              <a:spcAft>
                <a:spcPts val="0"/>
              </a:spcAft>
            </a:pPr>
            <a:r>
              <a:rPr lang="ja-JP" altLang="en-US" sz="2800" dirty="0" smtClean="0">
                <a:solidFill>
                  <a:srgbClr val="FFFFFF"/>
                </a:solidFill>
                <a:latin typeface="Arial"/>
                <a:ea typeface="ＭＳ Ｐゴシック"/>
              </a:rPr>
              <a:t>サーバー使用料（研究費負担）</a:t>
            </a:r>
            <a:endParaRPr lang="en-US" altLang="ja-JP" sz="2800" dirty="0" smtClean="0">
              <a:solidFill>
                <a:srgbClr val="FFFFFF"/>
              </a:solidFill>
              <a:latin typeface="Arial"/>
              <a:ea typeface="ＭＳ Ｐゴシック"/>
            </a:endParaRPr>
          </a:p>
          <a:p>
            <a:pPr fontAlgn="auto">
              <a:spcBef>
                <a:spcPts val="0"/>
              </a:spcBef>
              <a:spcAft>
                <a:spcPts val="0"/>
              </a:spcAft>
            </a:pPr>
            <a:r>
              <a:rPr lang="ja-JP" altLang="en-US" sz="2800" dirty="0" smtClean="0">
                <a:solidFill>
                  <a:srgbClr val="FFFFFF"/>
                </a:solidFill>
                <a:latin typeface="Arial"/>
                <a:ea typeface="ＭＳ Ｐゴシック"/>
              </a:rPr>
              <a:t>　</a:t>
            </a:r>
            <a:r>
              <a:rPr lang="en-US" altLang="ja-JP" sz="2800" dirty="0" smtClean="0">
                <a:solidFill>
                  <a:srgbClr val="FFFFFF"/>
                </a:solidFill>
                <a:latin typeface="Arial"/>
                <a:ea typeface="ＭＳ Ｐゴシック"/>
              </a:rPr>
              <a:t>iDEM</a:t>
            </a:r>
            <a:r>
              <a:rPr lang="ja-JP" altLang="en-US" sz="2800" dirty="0" smtClean="0">
                <a:solidFill>
                  <a:srgbClr val="FFFFFF"/>
                </a:solidFill>
                <a:latin typeface="Arial"/>
                <a:ea typeface="ＭＳ Ｐゴシック"/>
              </a:rPr>
              <a:t>サーバー：</a:t>
            </a:r>
            <a:r>
              <a:rPr lang="en-US" altLang="ja-JP" sz="2800" dirty="0" smtClean="0">
                <a:solidFill>
                  <a:srgbClr val="FFFFFF"/>
                </a:solidFill>
                <a:latin typeface="Arial"/>
                <a:ea typeface="ＭＳ Ｐゴシック"/>
              </a:rPr>
              <a:t>15</a:t>
            </a:r>
            <a:r>
              <a:rPr lang="ja-JP" altLang="en-US" sz="2800" dirty="0" smtClean="0">
                <a:solidFill>
                  <a:srgbClr val="FFFFFF"/>
                </a:solidFill>
                <a:latin typeface="Arial"/>
                <a:ea typeface="ＭＳ Ｐゴシック"/>
              </a:rPr>
              <a:t>ヶ月で</a:t>
            </a:r>
            <a:r>
              <a:rPr lang="en-US" altLang="ja-JP" sz="2800" dirty="0" smtClean="0">
                <a:solidFill>
                  <a:srgbClr val="FFFFFF"/>
                </a:solidFill>
                <a:latin typeface="Arial"/>
                <a:ea typeface="ＭＳ Ｐゴシック"/>
              </a:rPr>
              <a:t>226800x14</a:t>
            </a:r>
            <a:r>
              <a:rPr lang="ja-JP" altLang="en-US" sz="2800" dirty="0" smtClean="0">
                <a:solidFill>
                  <a:srgbClr val="FFFFFF"/>
                </a:solidFill>
                <a:latin typeface="Arial"/>
                <a:ea typeface="ＭＳ Ｐゴシック"/>
              </a:rPr>
              <a:t>円＋</a:t>
            </a:r>
            <a:r>
              <a:rPr lang="en-US" altLang="ja-JP" sz="2800" dirty="0" smtClean="0">
                <a:solidFill>
                  <a:srgbClr val="FFFFFF"/>
                </a:solidFill>
                <a:latin typeface="Arial"/>
                <a:ea typeface="ＭＳ Ｐゴシック"/>
              </a:rPr>
              <a:t>730800</a:t>
            </a:r>
            <a:r>
              <a:rPr lang="ja-JP" altLang="en-US" sz="2800" dirty="0" smtClean="0">
                <a:solidFill>
                  <a:srgbClr val="FFFFFF"/>
                </a:solidFill>
                <a:latin typeface="Arial"/>
                <a:ea typeface="ＭＳ Ｐゴシック"/>
              </a:rPr>
              <a:t>円</a:t>
            </a:r>
            <a:endParaRPr lang="en-US" altLang="ja-JP" sz="2800" dirty="0" smtClean="0">
              <a:solidFill>
                <a:srgbClr val="FFFFFF"/>
              </a:solidFill>
              <a:latin typeface="Arial"/>
              <a:ea typeface="ＭＳ Ｐゴシック"/>
            </a:endParaRPr>
          </a:p>
          <a:p>
            <a:pPr fontAlgn="auto">
              <a:spcBef>
                <a:spcPts val="0"/>
              </a:spcBef>
              <a:spcAft>
                <a:spcPts val="0"/>
              </a:spcAft>
            </a:pPr>
            <a:r>
              <a:rPr lang="ja-JP" altLang="en-US" sz="2800" dirty="0" smtClean="0">
                <a:solidFill>
                  <a:srgbClr val="FFFFFF"/>
                </a:solidFill>
                <a:latin typeface="Arial"/>
                <a:ea typeface="ＭＳ Ｐゴシック"/>
              </a:rPr>
              <a:t>　</a:t>
            </a:r>
            <a:r>
              <a:rPr lang="en-US" altLang="ja-JP" sz="2800" dirty="0" smtClean="0">
                <a:solidFill>
                  <a:srgbClr val="FFFFFF"/>
                </a:solidFill>
                <a:latin typeface="Arial"/>
                <a:ea typeface="ＭＳ Ｐゴシック"/>
              </a:rPr>
              <a:t>telemed.jp</a:t>
            </a:r>
            <a:r>
              <a:rPr lang="ja-JP" altLang="en-US" sz="2800" dirty="0" smtClean="0">
                <a:solidFill>
                  <a:srgbClr val="FFFFFF"/>
                </a:solidFill>
                <a:latin typeface="Arial"/>
                <a:ea typeface="ＭＳ Ｐゴシック"/>
              </a:rPr>
              <a:t>　</a:t>
            </a:r>
            <a:endParaRPr lang="en-US" altLang="ja-JP" sz="2800" dirty="0" smtClean="0">
              <a:solidFill>
                <a:srgbClr val="FFFFFF"/>
              </a:solidFill>
              <a:latin typeface="Arial"/>
              <a:ea typeface="ＭＳ Ｐゴシック"/>
            </a:endParaRPr>
          </a:p>
          <a:p>
            <a:pPr fontAlgn="auto">
              <a:spcBef>
                <a:spcPts val="0"/>
              </a:spcBef>
              <a:spcAft>
                <a:spcPts val="0"/>
              </a:spcAft>
            </a:pPr>
            <a:r>
              <a:rPr lang="en-US" altLang="ja-JP" sz="2800" dirty="0">
                <a:solidFill>
                  <a:srgbClr val="FFFFFF"/>
                </a:solidFill>
                <a:latin typeface="Arial"/>
                <a:ea typeface="ＭＳ Ｐゴシック"/>
              </a:rPr>
              <a:t>	</a:t>
            </a:r>
            <a:r>
              <a:rPr lang="ja-JP" altLang="en-US" b="1" dirty="0" smtClean="0">
                <a:solidFill>
                  <a:srgbClr val="FFFFFF"/>
                </a:solidFill>
                <a:latin typeface="Arial"/>
                <a:ea typeface="ＭＳ Ｐゴシック"/>
              </a:rPr>
              <a:t>サーバー：　</a:t>
            </a:r>
            <a:r>
              <a:rPr lang="en-US" altLang="ja-JP" b="1" dirty="0" smtClean="0">
                <a:solidFill>
                  <a:srgbClr val="FFFFFF"/>
                </a:solidFill>
                <a:latin typeface="Arial"/>
                <a:ea typeface="ＭＳ Ｐゴシック"/>
              </a:rPr>
              <a:t>3</a:t>
            </a:r>
            <a:r>
              <a:rPr lang="ja-JP" altLang="en-US" b="1" dirty="0">
                <a:solidFill>
                  <a:srgbClr val="FFFFFF"/>
                </a:solidFill>
                <a:latin typeface="Arial"/>
                <a:ea typeface="ＭＳ Ｐゴシック"/>
              </a:rPr>
              <a:t>年   </a:t>
            </a:r>
            <a:r>
              <a:rPr lang="en-US" altLang="ja-JP" b="1" dirty="0">
                <a:solidFill>
                  <a:srgbClr val="FFFFFF"/>
                </a:solidFill>
                <a:latin typeface="Arial"/>
                <a:ea typeface="ＭＳ Ｐゴシック"/>
              </a:rPr>
              <a:t>8,520</a:t>
            </a:r>
            <a:r>
              <a:rPr lang="ja-JP" altLang="en-US" b="1" dirty="0">
                <a:solidFill>
                  <a:srgbClr val="FFFFFF"/>
                </a:solidFill>
                <a:latin typeface="Arial"/>
                <a:ea typeface="ＭＳ Ｐゴシック"/>
              </a:rPr>
              <a:t>円 </a:t>
            </a:r>
            <a:r>
              <a:rPr lang="en-US" altLang="ja-JP" b="1" dirty="0">
                <a:solidFill>
                  <a:srgbClr val="FFFFFF"/>
                </a:solidFill>
                <a:latin typeface="Arial"/>
                <a:ea typeface="ＭＳ Ｐゴシック"/>
              </a:rPr>
              <a:t>(</a:t>
            </a:r>
            <a:r>
              <a:rPr lang="ja-JP" altLang="en-US" b="1" dirty="0">
                <a:solidFill>
                  <a:srgbClr val="FFFFFF"/>
                </a:solidFill>
                <a:latin typeface="Arial"/>
                <a:ea typeface="ＭＳ Ｐゴシック"/>
              </a:rPr>
              <a:t>税込</a:t>
            </a:r>
            <a:r>
              <a:rPr lang="en-US" altLang="ja-JP" b="1" dirty="0">
                <a:solidFill>
                  <a:srgbClr val="FFFFFF"/>
                </a:solidFill>
                <a:latin typeface="Arial"/>
                <a:ea typeface="ＭＳ Ｐゴシック"/>
              </a:rPr>
              <a:t>9,202</a:t>
            </a:r>
            <a:r>
              <a:rPr lang="ja-JP" altLang="en-US" b="1" dirty="0">
                <a:solidFill>
                  <a:srgbClr val="FFFFFF"/>
                </a:solidFill>
                <a:latin typeface="Arial"/>
                <a:ea typeface="ＭＳ Ｐゴシック"/>
              </a:rPr>
              <a:t>円</a:t>
            </a:r>
            <a:r>
              <a:rPr lang="en-US" altLang="ja-JP" b="1" dirty="0">
                <a:solidFill>
                  <a:srgbClr val="FFFFFF"/>
                </a:solidFill>
                <a:latin typeface="Arial"/>
                <a:ea typeface="ＭＳ Ｐゴシック"/>
              </a:rPr>
              <a:t>)</a:t>
            </a:r>
          </a:p>
          <a:p>
            <a:pPr fontAlgn="auto">
              <a:spcBef>
                <a:spcPts val="0"/>
              </a:spcBef>
              <a:spcAft>
                <a:spcPts val="0"/>
              </a:spcAft>
            </a:pPr>
            <a:r>
              <a:rPr lang="en-US" altLang="ja-JP" b="1" dirty="0" smtClean="0">
                <a:solidFill>
                  <a:srgbClr val="FFFFFF"/>
                </a:solidFill>
                <a:latin typeface="Arial"/>
                <a:ea typeface="ＭＳ Ｐゴシック"/>
              </a:rPr>
              <a:t>	</a:t>
            </a:r>
            <a:r>
              <a:rPr lang="ja-JP" altLang="en-US" b="1" dirty="0" smtClean="0">
                <a:solidFill>
                  <a:srgbClr val="FFFFFF"/>
                </a:solidFill>
                <a:latin typeface="Arial"/>
                <a:ea typeface="ＭＳ Ｐゴシック"/>
              </a:rPr>
              <a:t>共用</a:t>
            </a:r>
            <a:r>
              <a:rPr lang="ja-JP" altLang="en-US" b="1" dirty="0">
                <a:solidFill>
                  <a:srgbClr val="FFFFFF"/>
                </a:solidFill>
                <a:latin typeface="Arial"/>
                <a:ea typeface="ＭＳ Ｐゴシック"/>
              </a:rPr>
              <a:t>サーバー</a:t>
            </a:r>
            <a:r>
              <a:rPr lang="en-US" altLang="ja-JP" b="1" dirty="0">
                <a:solidFill>
                  <a:srgbClr val="FFFFFF"/>
                </a:solidFill>
                <a:latin typeface="Arial"/>
                <a:ea typeface="ＭＳ Ｐゴシック"/>
              </a:rPr>
              <a:t>SD-11</a:t>
            </a:r>
            <a:r>
              <a:rPr lang="ja-JP" altLang="en-US" b="1" dirty="0" smtClean="0">
                <a:solidFill>
                  <a:srgbClr val="FFFFFF"/>
                </a:solidFill>
                <a:latin typeface="Arial"/>
                <a:ea typeface="ＭＳ Ｐゴシック"/>
              </a:rPr>
              <a:t>プラン</a:t>
            </a:r>
            <a:r>
              <a:rPr lang="en-US" altLang="ja-JP" b="1" dirty="0" smtClean="0">
                <a:solidFill>
                  <a:srgbClr val="FFFFFF"/>
                </a:solidFill>
                <a:latin typeface="Arial"/>
                <a:ea typeface="ＭＳ Ｐゴシック"/>
              </a:rPr>
              <a:t>	1</a:t>
            </a:r>
            <a:r>
              <a:rPr lang="ja-JP" altLang="en-US" b="1" dirty="0">
                <a:solidFill>
                  <a:srgbClr val="FFFFFF"/>
                </a:solidFill>
                <a:latin typeface="Arial"/>
                <a:ea typeface="ＭＳ Ｐゴシック"/>
              </a:rPr>
              <a:t>月ご利用分 </a:t>
            </a:r>
            <a:r>
              <a:rPr lang="en-US" altLang="ja-JP" b="1" dirty="0">
                <a:solidFill>
                  <a:srgbClr val="FFFFFF"/>
                </a:solidFill>
                <a:latin typeface="Arial"/>
                <a:ea typeface="ＭＳ Ｐゴシック"/>
              </a:rPr>
              <a:t>telemed.jp </a:t>
            </a:r>
            <a:r>
              <a:rPr lang="en-US" altLang="ja-JP" b="1" dirty="0" smtClean="0">
                <a:solidFill>
                  <a:srgbClr val="FFFFFF"/>
                </a:solidFill>
                <a:latin typeface="Arial"/>
                <a:ea typeface="ＭＳ Ｐゴシック"/>
              </a:rPr>
              <a:t>1,404</a:t>
            </a:r>
            <a:r>
              <a:rPr lang="ja-JP" altLang="en-US" b="1" dirty="0">
                <a:solidFill>
                  <a:srgbClr val="FFFFFF"/>
                </a:solidFill>
                <a:latin typeface="Arial"/>
                <a:ea typeface="ＭＳ Ｐゴシック"/>
              </a:rPr>
              <a:t>円</a:t>
            </a:r>
          </a:p>
          <a:p>
            <a:pPr fontAlgn="auto">
              <a:spcBef>
                <a:spcPts val="0"/>
              </a:spcBef>
              <a:spcAft>
                <a:spcPts val="0"/>
              </a:spcAft>
            </a:pPr>
            <a:r>
              <a:rPr lang="en-US" altLang="ja-JP" b="1" dirty="0" smtClean="0">
                <a:solidFill>
                  <a:srgbClr val="FFFFFF"/>
                </a:solidFill>
                <a:latin typeface="Arial"/>
                <a:ea typeface="ＭＳ Ｐゴシック"/>
              </a:rPr>
              <a:t>	</a:t>
            </a:r>
            <a:r>
              <a:rPr lang="ja-JP" altLang="en-US" b="1" dirty="0" smtClean="0">
                <a:solidFill>
                  <a:srgbClr val="FFFFFF"/>
                </a:solidFill>
                <a:latin typeface="Arial"/>
                <a:ea typeface="ＭＳ Ｐゴシック"/>
              </a:rPr>
              <a:t>迷惑メールフィルター</a:t>
            </a:r>
            <a:r>
              <a:rPr lang="en-US" altLang="ja-JP" b="1" dirty="0" smtClean="0">
                <a:solidFill>
                  <a:srgbClr val="FFFFFF"/>
                </a:solidFill>
                <a:latin typeface="Arial"/>
                <a:ea typeface="ＭＳ Ｐゴシック"/>
              </a:rPr>
              <a:t>		1</a:t>
            </a:r>
            <a:r>
              <a:rPr lang="ja-JP" altLang="en-US" b="1" dirty="0">
                <a:solidFill>
                  <a:srgbClr val="FFFFFF"/>
                </a:solidFill>
                <a:latin typeface="Arial"/>
                <a:ea typeface="ＭＳ Ｐゴシック"/>
              </a:rPr>
              <a:t>月ご利用分 </a:t>
            </a:r>
            <a:r>
              <a:rPr lang="en-US" altLang="ja-JP" b="1" dirty="0">
                <a:solidFill>
                  <a:srgbClr val="FFFFFF"/>
                </a:solidFill>
                <a:latin typeface="Arial"/>
                <a:ea typeface="ＭＳ Ｐゴシック"/>
              </a:rPr>
              <a:t>telemed.jp </a:t>
            </a:r>
            <a:r>
              <a:rPr lang="ja-JP" altLang="en-US" b="1" dirty="0">
                <a:solidFill>
                  <a:srgbClr val="FFFFFF"/>
                </a:solidFill>
                <a:latin typeface="Arial"/>
                <a:ea typeface="ＭＳ Ｐゴシック"/>
              </a:rPr>
              <a:t>　</a:t>
            </a:r>
            <a:r>
              <a:rPr lang="en-US" altLang="ja-JP" b="1" dirty="0" smtClean="0">
                <a:solidFill>
                  <a:srgbClr val="FFFFFF"/>
                </a:solidFill>
                <a:latin typeface="Arial"/>
                <a:ea typeface="ＭＳ Ｐゴシック"/>
              </a:rPr>
              <a:t>108</a:t>
            </a:r>
            <a:r>
              <a:rPr lang="ja-JP" altLang="en-US" b="1" dirty="0" smtClean="0">
                <a:solidFill>
                  <a:srgbClr val="FFFFFF"/>
                </a:solidFill>
                <a:latin typeface="Arial"/>
                <a:ea typeface="ＭＳ Ｐゴシック"/>
              </a:rPr>
              <a:t>円</a:t>
            </a:r>
            <a:endParaRPr lang="en-US" altLang="ja-JP" b="1" dirty="0" smtClean="0">
              <a:solidFill>
                <a:srgbClr val="FFFFFF"/>
              </a:solidFill>
              <a:latin typeface="Arial"/>
              <a:ea typeface="ＭＳ Ｐゴシック"/>
            </a:endParaRPr>
          </a:p>
        </p:txBody>
      </p:sp>
      <p:sp>
        <p:nvSpPr>
          <p:cNvPr id="3" name="テキスト ボックス 2"/>
          <p:cNvSpPr txBox="1"/>
          <p:nvPr/>
        </p:nvSpPr>
        <p:spPr>
          <a:xfrm>
            <a:off x="0" y="188640"/>
            <a:ext cx="9108504" cy="646331"/>
          </a:xfrm>
          <a:prstGeom prst="rect">
            <a:avLst/>
          </a:prstGeom>
          <a:noFill/>
        </p:spPr>
        <p:txBody>
          <a:bodyPr wrap="square" rtlCol="0">
            <a:spAutoFit/>
          </a:bodyPr>
          <a:lstStyle/>
          <a:p>
            <a:pPr algn="ctr" fontAlgn="auto">
              <a:spcBef>
                <a:spcPts val="0"/>
              </a:spcBef>
              <a:spcAft>
                <a:spcPts val="0"/>
              </a:spcAft>
            </a:pPr>
            <a:r>
              <a:rPr lang="ja-JP" altLang="en-US" sz="3600" dirty="0" smtClean="0">
                <a:solidFill>
                  <a:srgbClr val="FFFF00"/>
                </a:solidFill>
                <a:latin typeface="Arial"/>
                <a:ea typeface="ＭＳ Ｐゴシック"/>
              </a:rPr>
              <a:t>運用コスト</a:t>
            </a:r>
            <a:endParaRPr lang="ja-JP" altLang="en-US" sz="3600" dirty="0">
              <a:solidFill>
                <a:srgbClr val="FFFF00"/>
              </a:solidFill>
              <a:latin typeface="Arial"/>
              <a:ea typeface="ＭＳ Ｐゴシック"/>
            </a:endParaRPr>
          </a:p>
        </p:txBody>
      </p:sp>
    </p:spTree>
    <p:extLst>
      <p:ext uri="{BB962C8B-B14F-4D97-AF65-F5344CB8AC3E}">
        <p14:creationId xmlns:p14="http://schemas.microsoft.com/office/powerpoint/2010/main" val="943034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06475" y="1276351"/>
            <a:ext cx="7199313" cy="1576884"/>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prstClr val="white"/>
              </a:solidFill>
              <a:latin typeface="Times New Roman" panose="02020603050405020304" pitchFamily="18" charset="0"/>
              <a:cs typeface="Times New Roman" panose="02020603050405020304" pitchFamily="18" charset="0"/>
            </a:endParaRPr>
          </a:p>
        </p:txBody>
      </p:sp>
      <p:sp>
        <p:nvSpPr>
          <p:cNvPr id="2051" name="テキスト ボックス 4"/>
          <p:cNvSpPr txBox="1">
            <a:spLocks noChangeArrowheads="1"/>
          </p:cNvSpPr>
          <p:nvPr/>
        </p:nvSpPr>
        <p:spPr bwMode="auto">
          <a:xfrm>
            <a:off x="1006475" y="1516063"/>
            <a:ext cx="71993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en-US" altLang="ja-JP" sz="4400" dirty="0">
                <a:solidFill>
                  <a:prstClr val="black"/>
                </a:solidFill>
                <a:latin typeface="Times New Roman" panose="02020603050405020304" pitchFamily="18" charset="0"/>
                <a:ea typeface="ＭＳ ゴシック" pitchFamily="49" charset="-128"/>
                <a:cs typeface="Times New Roman" panose="02020603050405020304" pitchFamily="18" charset="0"/>
              </a:rPr>
              <a:t>Conflict of interest</a:t>
            </a:r>
          </a:p>
        </p:txBody>
      </p:sp>
      <p:sp>
        <p:nvSpPr>
          <p:cNvPr id="2052" name="テキスト ボックス 5"/>
          <p:cNvSpPr txBox="1">
            <a:spLocks noChangeArrowheads="1"/>
          </p:cNvSpPr>
          <p:nvPr/>
        </p:nvSpPr>
        <p:spPr bwMode="auto">
          <a:xfrm>
            <a:off x="285749" y="2285503"/>
            <a:ext cx="8640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400" b="1" dirty="0" smtClean="0">
                <a:solidFill>
                  <a:prstClr val="black"/>
                </a:solidFill>
                <a:latin typeface="Times New Roman" panose="02020603050405020304" pitchFamily="18" charset="0"/>
                <a:ea typeface="ＭＳ ゴシック" pitchFamily="49" charset="-128"/>
                <a:cs typeface="Times New Roman" panose="02020603050405020304" pitchFamily="18" charset="0"/>
              </a:rPr>
              <a:t>発表者名：松田　昌文</a:t>
            </a:r>
            <a:endParaRPr lang="ja-JP" altLang="en-US" sz="2400" b="1" dirty="0">
              <a:solidFill>
                <a:prstClr val="black"/>
              </a:solidFill>
              <a:latin typeface="Times New Roman" panose="02020603050405020304" pitchFamily="18" charset="0"/>
              <a:ea typeface="ＭＳ ゴシック" pitchFamily="49" charset="-128"/>
              <a:cs typeface="Times New Roman" panose="02020603050405020304" pitchFamily="18" charset="0"/>
            </a:endParaRPr>
          </a:p>
        </p:txBody>
      </p:sp>
      <p:sp>
        <p:nvSpPr>
          <p:cNvPr id="2053" name="テキスト ボックス 8"/>
          <p:cNvSpPr txBox="1">
            <a:spLocks noChangeArrowheads="1"/>
          </p:cNvSpPr>
          <p:nvPr/>
        </p:nvSpPr>
        <p:spPr bwMode="auto">
          <a:xfrm>
            <a:off x="285750" y="3363895"/>
            <a:ext cx="864076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3200" dirty="0">
                <a:solidFill>
                  <a:prstClr val="black"/>
                </a:solidFill>
                <a:latin typeface="Times New Roman" panose="02020603050405020304" pitchFamily="18" charset="0"/>
                <a:cs typeface="Times New Roman" panose="02020603050405020304" pitchFamily="18" charset="0"/>
              </a:rPr>
              <a:t>演題発表に関連し、開示すべき</a:t>
            </a:r>
            <a:r>
              <a:rPr lang="en-US" altLang="ja-JP" sz="3200" dirty="0">
                <a:solidFill>
                  <a:prstClr val="black"/>
                </a:solidFill>
                <a:latin typeface="Times New Roman" panose="02020603050405020304" pitchFamily="18" charset="0"/>
                <a:cs typeface="Times New Roman" panose="02020603050405020304" pitchFamily="18" charset="0"/>
              </a:rPr>
              <a:t>COI</a:t>
            </a:r>
            <a:r>
              <a:rPr lang="ja-JP" altLang="en-US" sz="3200" dirty="0">
                <a:solidFill>
                  <a:prstClr val="black"/>
                </a:solidFill>
                <a:latin typeface="Times New Roman" panose="02020603050405020304" pitchFamily="18" charset="0"/>
                <a:cs typeface="Times New Roman" panose="02020603050405020304" pitchFamily="18" charset="0"/>
              </a:rPr>
              <a:t>関係にある企業などはありません</a:t>
            </a:r>
            <a:r>
              <a:rPr lang="ja-JP" altLang="en-US" sz="3200" dirty="0" smtClean="0">
                <a:solidFill>
                  <a:prstClr val="black"/>
                </a:solidFill>
                <a:latin typeface="Times New Roman" panose="02020603050405020304" pitchFamily="18" charset="0"/>
                <a:cs typeface="Times New Roman" panose="02020603050405020304" pitchFamily="18" charset="0"/>
              </a:rPr>
              <a:t>。</a:t>
            </a:r>
            <a:endParaRPr lang="en-US" altLang="ja-JP" sz="3200" dirty="0" smtClean="0">
              <a:solidFill>
                <a:prstClr val="black"/>
              </a:solidFill>
              <a:latin typeface="Times New Roman" panose="02020603050405020304" pitchFamily="18" charset="0"/>
              <a:cs typeface="Times New Roman" panose="02020603050405020304" pitchFamily="18" charset="0"/>
            </a:endParaRPr>
          </a:p>
          <a:p>
            <a:r>
              <a:rPr lang="ja-JP" altLang="en-US" sz="3200" dirty="0" smtClean="0">
                <a:solidFill>
                  <a:prstClr val="black"/>
                </a:solidFill>
                <a:latin typeface="Times New Roman" panose="02020603050405020304" pitchFamily="18" charset="0"/>
                <a:cs typeface="Times New Roman" panose="02020603050405020304" pitchFamily="18" charset="0"/>
              </a:rPr>
              <a:t>この会は埼玉</a:t>
            </a:r>
            <a:r>
              <a:rPr lang="ja-JP" altLang="en-US" sz="3200" dirty="0">
                <a:solidFill>
                  <a:prstClr val="black"/>
                </a:solidFill>
                <a:latin typeface="Times New Roman" panose="02020603050405020304" pitchFamily="18" charset="0"/>
                <a:cs typeface="Times New Roman" panose="02020603050405020304" pitchFamily="18" charset="0"/>
              </a:rPr>
              <a:t>糖尿病トータルケア研究会･田辺三菱製薬株式会社･第一三共株式</a:t>
            </a:r>
            <a:r>
              <a:rPr lang="ja-JP" altLang="en-US" sz="3200" dirty="0" smtClean="0">
                <a:solidFill>
                  <a:prstClr val="black"/>
                </a:solidFill>
                <a:latin typeface="Times New Roman" panose="02020603050405020304" pitchFamily="18" charset="0"/>
                <a:cs typeface="Times New Roman" panose="02020603050405020304" pitchFamily="18" charset="0"/>
              </a:rPr>
              <a:t>会社の共催で行われます。</a:t>
            </a:r>
            <a:endParaRPr lang="zh-TW" altLang="en-US" sz="3200" dirty="0">
              <a:solidFill>
                <a:prstClr val="black"/>
              </a:solidFill>
              <a:latin typeface="Times New Roman" panose="02020603050405020304" pitchFamily="18" charset="0"/>
              <a:cs typeface="Times New Roman" panose="02020603050405020304" pitchFamily="18" charset="0"/>
            </a:endParaRPr>
          </a:p>
        </p:txBody>
      </p:sp>
      <p:sp>
        <p:nvSpPr>
          <p:cNvPr id="2" name="正方形/長方形 1"/>
          <p:cNvSpPr/>
          <p:nvPr/>
        </p:nvSpPr>
        <p:spPr>
          <a:xfrm>
            <a:off x="250825" y="269875"/>
            <a:ext cx="8642350" cy="503238"/>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endParaRPr lang="ja-JP" altLang="en-US" dirty="0">
              <a:solidFill>
                <a:prstClr val="black"/>
              </a:solidFill>
              <a:latin typeface="Times New Roman" panose="02020603050405020304" pitchFamily="18" charset="0"/>
              <a:cs typeface="Times New Roman" panose="02020603050405020304" pitchFamily="18" charset="0"/>
            </a:endParaRPr>
          </a:p>
        </p:txBody>
      </p:sp>
      <p:sp>
        <p:nvSpPr>
          <p:cNvPr id="12" name="正方形/長方形 11"/>
          <p:cNvSpPr/>
          <p:nvPr/>
        </p:nvSpPr>
        <p:spPr>
          <a:xfrm>
            <a:off x="285750" y="788988"/>
            <a:ext cx="8640763" cy="5041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503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6186309"/>
          </a:xfrm>
          <a:prstGeom prst="rect">
            <a:avLst/>
          </a:prstGeom>
        </p:spPr>
        <p:txBody>
          <a:bodyPr wrap="square">
            <a:spAutoFit/>
          </a:bodyPr>
          <a:lstStyle/>
          <a:p>
            <a:pPr fontAlgn="auto">
              <a:spcBef>
                <a:spcPts val="0"/>
              </a:spcBef>
              <a:spcAft>
                <a:spcPts val="0"/>
              </a:spcAft>
            </a:pPr>
            <a:r>
              <a:rPr lang="en-US" altLang="ja-JP" sz="2200" dirty="0">
                <a:solidFill>
                  <a:srgbClr val="FFFFFF"/>
                </a:solidFill>
                <a:latin typeface="Arial"/>
                <a:ea typeface="ＭＳ Ｐゴシック"/>
              </a:rPr>
              <a:t>(</a:t>
            </a:r>
            <a:r>
              <a:rPr lang="ja-JP" altLang="en-US" sz="2200" dirty="0">
                <a:solidFill>
                  <a:srgbClr val="FFFFFF"/>
                </a:solidFill>
                <a:latin typeface="Arial"/>
                <a:ea typeface="ＭＳ Ｐゴシック"/>
              </a:rPr>
              <a:t>７</a:t>
            </a:r>
            <a:r>
              <a:rPr lang="en-US" altLang="ja-JP" sz="2200" dirty="0">
                <a:solidFill>
                  <a:srgbClr val="FFFFFF"/>
                </a:solidFill>
                <a:latin typeface="Arial"/>
                <a:ea typeface="ＭＳ Ｐゴシック"/>
              </a:rPr>
              <a:t>) </a:t>
            </a:r>
            <a:r>
              <a:rPr lang="ja-JP" altLang="en-US" sz="2200" dirty="0">
                <a:solidFill>
                  <a:srgbClr val="FFFFFF"/>
                </a:solidFill>
                <a:latin typeface="Arial"/>
                <a:ea typeface="ＭＳ Ｐゴシック"/>
              </a:rPr>
              <a:t>電話等による</a:t>
            </a:r>
            <a:r>
              <a:rPr lang="ja-JP" altLang="en-US" sz="2200" dirty="0">
                <a:solidFill>
                  <a:srgbClr val="FFFF00"/>
                </a:solidFill>
                <a:latin typeface="Arial"/>
                <a:ea typeface="ＭＳ Ｐゴシック"/>
              </a:rPr>
              <a:t>再診</a:t>
            </a:r>
          </a:p>
          <a:p>
            <a:pPr fontAlgn="auto">
              <a:spcBef>
                <a:spcPts val="0"/>
              </a:spcBef>
              <a:spcAft>
                <a:spcPts val="0"/>
              </a:spcAft>
            </a:pPr>
            <a:endParaRPr lang="ja-JP" altLang="en-US" sz="2200" dirty="0">
              <a:solidFill>
                <a:srgbClr val="FFFFFF"/>
              </a:solidFill>
              <a:latin typeface="Arial"/>
              <a:ea typeface="ＭＳ Ｐゴシック"/>
            </a:endParaRPr>
          </a:p>
          <a:p>
            <a:pPr fontAlgn="auto">
              <a:spcBef>
                <a:spcPts val="0"/>
              </a:spcBef>
              <a:spcAft>
                <a:spcPts val="0"/>
              </a:spcAft>
            </a:pPr>
            <a:r>
              <a:rPr lang="ja-JP" altLang="en-US" sz="2200" dirty="0">
                <a:solidFill>
                  <a:srgbClr val="FFFFFF"/>
                </a:solidFill>
                <a:latin typeface="Arial"/>
                <a:ea typeface="ＭＳ Ｐゴシック"/>
              </a:rPr>
              <a:t>ア 当該保険医療機関で初診を受けた患者について、再診以後、当該患者又はその看護に当たっている者から直接又は間接（電話、テレビ画像等による場合を含む。）に、治療上の意見を求められた場合に、必要な指示をしたときには、再診料を算定できる。</a:t>
            </a:r>
          </a:p>
          <a:p>
            <a:pPr fontAlgn="auto">
              <a:spcBef>
                <a:spcPts val="0"/>
              </a:spcBef>
              <a:spcAft>
                <a:spcPts val="0"/>
              </a:spcAft>
            </a:pPr>
            <a:endParaRPr lang="ja-JP" altLang="en-US" sz="2200" dirty="0">
              <a:solidFill>
                <a:srgbClr val="FFFFFF"/>
              </a:solidFill>
              <a:latin typeface="Arial"/>
              <a:ea typeface="ＭＳ Ｐゴシック"/>
            </a:endParaRPr>
          </a:p>
          <a:p>
            <a:pPr fontAlgn="auto">
              <a:spcBef>
                <a:spcPts val="0"/>
              </a:spcBef>
              <a:spcAft>
                <a:spcPts val="0"/>
              </a:spcAft>
            </a:pPr>
            <a:r>
              <a:rPr lang="ja-JP" altLang="en-US" sz="2200" dirty="0">
                <a:solidFill>
                  <a:srgbClr val="FFFFFF"/>
                </a:solidFill>
                <a:latin typeface="Arial"/>
                <a:ea typeface="ＭＳ Ｐゴシック"/>
              </a:rPr>
              <a:t>イ 電話、テレビ画像等を通した再診（</a:t>
            </a:r>
            <a:r>
              <a:rPr lang="ja-JP" altLang="en-US" sz="2200" u="sng" dirty="0">
                <a:solidFill>
                  <a:srgbClr val="FFFFFF"/>
                </a:solidFill>
                <a:latin typeface="Arial"/>
                <a:ea typeface="ＭＳ Ｐゴシック"/>
              </a:rPr>
              <a:t>聴覚障害者以外の患者に係る再診については、ファクシミリ又は電子メール等によるものは含まない</a:t>
            </a:r>
            <a:r>
              <a:rPr lang="ja-JP" altLang="en-US" sz="2200" dirty="0">
                <a:solidFill>
                  <a:srgbClr val="FFFFFF"/>
                </a:solidFill>
                <a:latin typeface="Arial"/>
                <a:ea typeface="ＭＳ Ｐゴシック"/>
              </a:rPr>
              <a:t>。）については、患者の病状の変化に応じ療養について医師の指示を受ける必要のある場合であって、当該患者又はその看護に当たっている者からの医学的な意見の求めに対し治療上必要な適切な指示をした場合に限り算定する。ただし、電話、テレビ画像等を通した指示等が、同一日における初診又は再診に附随する一連の行為とみなされる場合、時間おきに病状の報告を受ける内容のものである場合等には、再診料を算定できない。また、ファクシミリ又は電子メール等による再診については、再診の求めに速やかに応じた場合に限り算定できるものとし、この場合においては、診療録に当該ファクシミリ等の送受信の時刻を記載するとともに、当該ファクシミリ等の写しを貼付すること。</a:t>
            </a:r>
          </a:p>
        </p:txBody>
      </p:sp>
    </p:spTree>
    <p:extLst>
      <p:ext uri="{BB962C8B-B14F-4D97-AF65-F5344CB8AC3E}">
        <p14:creationId xmlns:p14="http://schemas.microsoft.com/office/powerpoint/2010/main" val="2197826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lum bright="-20000" contrast="40000"/>
          </a:blip>
          <a:stretch>
            <a:fillRect/>
          </a:stretch>
        </p:blipFill>
        <p:spPr>
          <a:xfrm>
            <a:off x="779490" y="188640"/>
            <a:ext cx="7585020" cy="6480720"/>
          </a:xfrm>
          <a:prstGeom prst="rect">
            <a:avLst/>
          </a:prstGeom>
        </p:spPr>
      </p:pic>
    </p:spTree>
    <p:extLst>
      <p:ext uri="{BB962C8B-B14F-4D97-AF65-F5344CB8AC3E}">
        <p14:creationId xmlns:p14="http://schemas.microsoft.com/office/powerpoint/2010/main" val="4279709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075468" y="724838"/>
            <a:ext cx="4993065" cy="5998059"/>
          </a:xfrm>
          <a:prstGeom prst="rect">
            <a:avLst/>
          </a:prstGeom>
        </p:spPr>
      </p:pic>
      <p:sp>
        <p:nvSpPr>
          <p:cNvPr id="3" name="正方形/長方形 2"/>
          <p:cNvSpPr/>
          <p:nvPr/>
        </p:nvSpPr>
        <p:spPr>
          <a:xfrm>
            <a:off x="0" y="44624"/>
            <a:ext cx="9144000" cy="707886"/>
          </a:xfrm>
          <a:prstGeom prst="rect">
            <a:avLst/>
          </a:prstGeom>
        </p:spPr>
        <p:txBody>
          <a:bodyPr wrap="square">
            <a:spAutoFit/>
          </a:bodyPr>
          <a:lstStyle/>
          <a:p>
            <a:pPr algn="ctr" fontAlgn="auto">
              <a:spcBef>
                <a:spcPts val="0"/>
              </a:spcBef>
              <a:spcAft>
                <a:spcPts val="0"/>
              </a:spcAft>
            </a:pPr>
            <a:r>
              <a:rPr lang="en-US" altLang="ja-JP" sz="4000" b="1" dirty="0">
                <a:solidFill>
                  <a:srgbClr val="DAEDEF"/>
                </a:solidFill>
                <a:latin typeface="Arial"/>
                <a:ea typeface="ＭＳ Ｐゴシック"/>
              </a:rPr>
              <a:t>https://telemed.jp/</a:t>
            </a:r>
            <a:endParaRPr lang="ja-JP" altLang="en-US" sz="4000" b="1" dirty="0">
              <a:solidFill>
                <a:srgbClr val="DAEDEF"/>
              </a:solidFill>
              <a:latin typeface="Arial"/>
              <a:ea typeface="ＭＳ Ｐゴシック"/>
            </a:endParaRPr>
          </a:p>
        </p:txBody>
      </p:sp>
      <p:sp>
        <p:nvSpPr>
          <p:cNvPr id="4" name="円/楕円 3"/>
          <p:cNvSpPr/>
          <p:nvPr/>
        </p:nvSpPr>
        <p:spPr>
          <a:xfrm>
            <a:off x="2054652" y="3269083"/>
            <a:ext cx="2808312"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srgbClr val="FFFFFF"/>
              </a:solidFill>
            </a:endParaRPr>
          </a:p>
        </p:txBody>
      </p:sp>
    </p:spTree>
    <p:extLst>
      <p:ext uri="{BB962C8B-B14F-4D97-AF65-F5344CB8AC3E}">
        <p14:creationId xmlns:p14="http://schemas.microsoft.com/office/powerpoint/2010/main" val="8243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223962" y="1385887"/>
            <a:ext cx="6696075" cy="4086225"/>
          </a:xfrm>
          <a:prstGeom prst="rect">
            <a:avLst/>
          </a:prstGeom>
        </p:spPr>
      </p:pic>
      <p:sp>
        <p:nvSpPr>
          <p:cNvPr id="3" name="テキスト ボックス 2"/>
          <p:cNvSpPr txBox="1"/>
          <p:nvPr/>
        </p:nvSpPr>
        <p:spPr>
          <a:xfrm>
            <a:off x="1979712" y="5805264"/>
            <a:ext cx="1492716" cy="369332"/>
          </a:xfrm>
          <a:prstGeom prst="rect">
            <a:avLst/>
          </a:prstGeom>
          <a:noFill/>
        </p:spPr>
        <p:txBody>
          <a:bodyPr wrap="none" rtlCol="0">
            <a:spAutoFit/>
          </a:bodyPr>
          <a:lstStyle/>
          <a:p>
            <a:pPr fontAlgn="auto">
              <a:spcBef>
                <a:spcPts val="0"/>
              </a:spcBef>
              <a:spcAft>
                <a:spcPts val="0"/>
              </a:spcAft>
            </a:pPr>
            <a:r>
              <a:rPr lang="ja-JP" altLang="en-US" dirty="0" smtClean="0">
                <a:solidFill>
                  <a:srgbClr val="FFFFFF"/>
                </a:solidFill>
                <a:latin typeface="Arial"/>
                <a:ea typeface="ＭＳ Ｐゴシック"/>
              </a:rPr>
              <a:t>以下　説明文</a:t>
            </a:r>
            <a:endParaRPr lang="ja-JP" altLang="en-US" dirty="0">
              <a:solidFill>
                <a:srgbClr val="FFFFFF"/>
              </a:solidFill>
              <a:latin typeface="Arial"/>
              <a:ea typeface="ＭＳ Ｐゴシック"/>
            </a:endParaRPr>
          </a:p>
        </p:txBody>
      </p:sp>
    </p:spTree>
    <p:extLst>
      <p:ext uri="{BB962C8B-B14F-4D97-AF65-F5344CB8AC3E}">
        <p14:creationId xmlns:p14="http://schemas.microsoft.com/office/powerpoint/2010/main" val="2466500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38583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4557584"/>
            <a:ext cx="2996184" cy="103632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184176"/>
            <a:ext cx="3752960" cy="4409728"/>
          </a:xfrm>
          <a:prstGeom prst="rect">
            <a:avLst/>
          </a:prstGeom>
        </p:spPr>
      </p:pic>
      <p:sp>
        <p:nvSpPr>
          <p:cNvPr id="4" name="テキスト ボックス 3"/>
          <p:cNvSpPr txBox="1"/>
          <p:nvPr/>
        </p:nvSpPr>
        <p:spPr>
          <a:xfrm>
            <a:off x="5364088" y="548680"/>
            <a:ext cx="1871025" cy="369332"/>
          </a:xfrm>
          <a:prstGeom prst="rect">
            <a:avLst/>
          </a:prstGeom>
          <a:noFill/>
        </p:spPr>
        <p:txBody>
          <a:bodyPr wrap="none" rtlCol="0">
            <a:spAutoFit/>
          </a:bodyPr>
          <a:lstStyle/>
          <a:p>
            <a:pPr fontAlgn="auto">
              <a:spcBef>
                <a:spcPts val="0"/>
              </a:spcBef>
              <a:spcAft>
                <a:spcPts val="0"/>
              </a:spcAft>
            </a:pPr>
            <a:r>
              <a:rPr lang="ja-JP" altLang="en-US" dirty="0" smtClean="0">
                <a:solidFill>
                  <a:srgbClr val="FFFF00"/>
                </a:solidFill>
                <a:latin typeface="Arial"/>
                <a:ea typeface="ＭＳ Ｐゴシック"/>
              </a:rPr>
              <a:t>微量アルブミン用</a:t>
            </a:r>
            <a:endParaRPr lang="ja-JP" altLang="en-US" dirty="0">
              <a:solidFill>
                <a:srgbClr val="FFFF00"/>
              </a:solidFill>
              <a:latin typeface="Arial"/>
              <a:ea typeface="ＭＳ Ｐゴシック"/>
            </a:endParaRPr>
          </a:p>
        </p:txBody>
      </p:sp>
      <p:sp>
        <p:nvSpPr>
          <p:cNvPr id="5" name="テキスト ボックス 4"/>
          <p:cNvSpPr txBox="1"/>
          <p:nvPr/>
        </p:nvSpPr>
        <p:spPr>
          <a:xfrm>
            <a:off x="1043608" y="548680"/>
            <a:ext cx="3246402" cy="369332"/>
          </a:xfrm>
          <a:prstGeom prst="rect">
            <a:avLst/>
          </a:prstGeom>
          <a:noFill/>
        </p:spPr>
        <p:txBody>
          <a:bodyPr wrap="none" rtlCol="0">
            <a:spAutoFit/>
          </a:bodyPr>
          <a:lstStyle/>
          <a:p>
            <a:pPr fontAlgn="auto">
              <a:spcBef>
                <a:spcPts val="0"/>
              </a:spcBef>
              <a:spcAft>
                <a:spcPts val="0"/>
              </a:spcAft>
            </a:pPr>
            <a:r>
              <a:rPr lang="ja-JP" altLang="en-US" dirty="0" smtClean="0">
                <a:solidFill>
                  <a:srgbClr val="FFFF00"/>
                </a:solidFill>
                <a:latin typeface="Arial"/>
                <a:ea typeface="ＭＳ Ｐゴシック"/>
              </a:rPr>
              <a:t>ケトン体、タンパク質、ブドウ糖</a:t>
            </a:r>
            <a:endParaRPr lang="ja-JP" altLang="en-US" dirty="0">
              <a:solidFill>
                <a:srgbClr val="FFFF00"/>
              </a:solidFill>
              <a:latin typeface="Arial"/>
              <a:ea typeface="ＭＳ Ｐゴシック"/>
            </a:endParaRPr>
          </a:p>
        </p:txBody>
      </p:sp>
    </p:spTree>
    <p:extLst>
      <p:ext uri="{BB962C8B-B14F-4D97-AF65-F5344CB8AC3E}">
        <p14:creationId xmlns:p14="http://schemas.microsoft.com/office/powerpoint/2010/main" val="32815967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824" y="44624"/>
            <a:ext cx="4532473" cy="5802208"/>
          </a:xfrm>
          <a:prstGeom prst="rect">
            <a:avLst/>
          </a:prstGeom>
        </p:spPr>
      </p:pic>
      <p:pic>
        <p:nvPicPr>
          <p:cNvPr id="3" name="図 2"/>
          <p:cNvPicPr>
            <a:picLocks noChangeAspect="1"/>
          </p:cNvPicPr>
          <p:nvPr/>
        </p:nvPicPr>
        <p:blipFill>
          <a:blip r:embed="rId3"/>
          <a:stretch>
            <a:fillRect/>
          </a:stretch>
        </p:blipFill>
        <p:spPr>
          <a:xfrm>
            <a:off x="4558541" y="44624"/>
            <a:ext cx="4585459" cy="4536504"/>
          </a:xfrm>
          <a:prstGeom prst="rect">
            <a:avLst/>
          </a:prstGeom>
        </p:spPr>
      </p:pic>
      <p:sp>
        <p:nvSpPr>
          <p:cNvPr id="4" name="正方形/長方形 3"/>
          <p:cNvSpPr/>
          <p:nvPr/>
        </p:nvSpPr>
        <p:spPr>
          <a:xfrm>
            <a:off x="4550053" y="4725144"/>
            <a:ext cx="4572000" cy="1200329"/>
          </a:xfrm>
          <a:prstGeom prst="rect">
            <a:avLst/>
          </a:prstGeom>
        </p:spPr>
        <p:txBody>
          <a:bodyPr>
            <a:spAutoFit/>
          </a:bodyPr>
          <a:lstStyle/>
          <a:p>
            <a:pPr fontAlgn="auto">
              <a:spcBef>
                <a:spcPts val="0"/>
              </a:spcBef>
              <a:spcAft>
                <a:spcPts val="0"/>
              </a:spcAft>
            </a:pPr>
            <a:r>
              <a:rPr lang="en-US" altLang="ja-JP" sz="1200" dirty="0">
                <a:solidFill>
                  <a:srgbClr val="FFFFFF"/>
                </a:solidFill>
                <a:latin typeface="Arial"/>
                <a:ea typeface="ＭＳ Ｐゴシック"/>
              </a:rPr>
              <a:t>iPhone</a:t>
            </a:r>
            <a:r>
              <a:rPr lang="ja-JP" altLang="en-US" sz="1200" dirty="0">
                <a:solidFill>
                  <a:srgbClr val="FFFFFF"/>
                </a:solidFill>
                <a:latin typeface="Arial"/>
                <a:ea typeface="ＭＳ Ｐゴシック"/>
              </a:rPr>
              <a:t>でサンプルの写真は撮影していますが、携帯でも</a:t>
            </a:r>
            <a:r>
              <a:rPr lang="en-US" altLang="ja-JP" sz="1200" dirty="0">
                <a:solidFill>
                  <a:srgbClr val="FFFFFF"/>
                </a:solidFill>
                <a:latin typeface="Arial"/>
                <a:ea typeface="ＭＳ Ｐゴシック"/>
              </a:rPr>
              <a:t>PS vita</a:t>
            </a:r>
            <a:r>
              <a:rPr lang="ja-JP" altLang="en-US" sz="1200" dirty="0">
                <a:solidFill>
                  <a:srgbClr val="FFFFFF"/>
                </a:solidFill>
                <a:latin typeface="Arial"/>
                <a:ea typeface="ＭＳ Ｐゴシック"/>
              </a:rPr>
              <a:t>でもご家族のスマートホンでも何でも撮影し</a:t>
            </a:r>
            <a:r>
              <a:rPr lang="en-US" altLang="ja-JP" sz="1200" dirty="0">
                <a:solidFill>
                  <a:srgbClr val="FFFFFF"/>
                </a:solidFill>
                <a:latin typeface="Arial"/>
                <a:ea typeface="ＭＳ Ｐゴシック"/>
              </a:rPr>
              <a:t>e-mail</a:t>
            </a:r>
            <a:r>
              <a:rPr lang="ja-JP" altLang="en-US" sz="1200" dirty="0">
                <a:solidFill>
                  <a:srgbClr val="FFFFFF"/>
                </a:solidFill>
                <a:latin typeface="Arial"/>
                <a:ea typeface="ＭＳ Ｐゴシック"/>
              </a:rPr>
              <a:t>添付送付できれば</a:t>
            </a:r>
            <a:r>
              <a:rPr lang="en-US" altLang="ja-JP" sz="1200" dirty="0">
                <a:solidFill>
                  <a:srgbClr val="FFFFFF"/>
                </a:solidFill>
                <a:latin typeface="Arial"/>
                <a:ea typeface="ＭＳ Ｐゴシック"/>
              </a:rPr>
              <a:t>OK</a:t>
            </a:r>
            <a:r>
              <a:rPr lang="ja-JP" altLang="en-US" sz="1200" dirty="0">
                <a:solidFill>
                  <a:srgbClr val="FFFFFF"/>
                </a:solidFill>
                <a:latin typeface="Arial"/>
                <a:ea typeface="ＭＳ Ｐゴシック"/>
              </a:rPr>
              <a:t>です。</a:t>
            </a:r>
            <a:br>
              <a:rPr lang="ja-JP" altLang="en-US" sz="1200" dirty="0">
                <a:solidFill>
                  <a:srgbClr val="FFFFFF"/>
                </a:solidFill>
                <a:latin typeface="Arial"/>
                <a:ea typeface="ＭＳ Ｐゴシック"/>
              </a:rPr>
            </a:br>
            <a:r>
              <a:rPr lang="ja-JP" altLang="en-US" sz="1200" dirty="0">
                <a:solidFill>
                  <a:srgbClr val="FFFFFF"/>
                </a:solidFill>
                <a:latin typeface="Arial"/>
                <a:ea typeface="ＭＳ Ｐゴシック"/>
              </a:rPr>
              <a:t>２種類の尿試験紙：</a:t>
            </a:r>
            <a:br>
              <a:rPr lang="ja-JP" altLang="en-US" sz="1200" dirty="0">
                <a:solidFill>
                  <a:srgbClr val="FFFFFF"/>
                </a:solidFill>
                <a:latin typeface="Arial"/>
                <a:ea typeface="ＭＳ Ｐゴシック"/>
              </a:rPr>
            </a:br>
            <a:r>
              <a:rPr lang="en-US" altLang="ja-JP" sz="1200" dirty="0">
                <a:solidFill>
                  <a:srgbClr val="FFFFFF"/>
                </a:solidFill>
                <a:latin typeface="Arial"/>
                <a:ea typeface="ＭＳ Ｐゴシック"/>
              </a:rPr>
              <a:t>1) </a:t>
            </a:r>
            <a:r>
              <a:rPr lang="ja-JP" altLang="en-US" sz="1200" dirty="0">
                <a:solidFill>
                  <a:srgbClr val="FFFFFF"/>
                </a:solidFill>
                <a:latin typeface="Arial"/>
                <a:ea typeface="ＭＳ Ｐゴシック"/>
              </a:rPr>
              <a:t>糖、蛋白、ケトン体　用　短い方</a:t>
            </a:r>
            <a:br>
              <a:rPr lang="ja-JP" altLang="en-US" sz="1200" dirty="0">
                <a:solidFill>
                  <a:srgbClr val="FFFFFF"/>
                </a:solidFill>
                <a:latin typeface="Arial"/>
                <a:ea typeface="ＭＳ Ｐゴシック"/>
              </a:rPr>
            </a:br>
            <a:r>
              <a:rPr lang="en-US" altLang="ja-JP" sz="1200" dirty="0">
                <a:solidFill>
                  <a:srgbClr val="FFFFFF"/>
                </a:solidFill>
                <a:latin typeface="Arial"/>
                <a:ea typeface="ＭＳ Ｐゴシック"/>
              </a:rPr>
              <a:t>2) </a:t>
            </a:r>
            <a:r>
              <a:rPr lang="ja-JP" altLang="en-US" sz="1200" dirty="0">
                <a:solidFill>
                  <a:srgbClr val="FFFFFF"/>
                </a:solidFill>
                <a:latin typeface="Arial"/>
                <a:ea typeface="ＭＳ Ｐゴシック"/>
              </a:rPr>
              <a:t>微量アルブミン</a:t>
            </a:r>
            <a:r>
              <a:rPr lang="en-US" altLang="ja-JP" sz="1200" dirty="0">
                <a:solidFill>
                  <a:srgbClr val="FFFFFF"/>
                </a:solidFill>
                <a:latin typeface="Arial"/>
                <a:ea typeface="ＭＳ Ｐゴシック"/>
              </a:rPr>
              <a:t>(</a:t>
            </a:r>
            <a:r>
              <a:rPr lang="ja-JP" altLang="en-US" sz="1200" dirty="0">
                <a:solidFill>
                  <a:srgbClr val="FFFFFF"/>
                </a:solidFill>
                <a:latin typeface="Arial"/>
                <a:ea typeface="ＭＳ Ｐゴシック"/>
              </a:rPr>
              <a:t>クレアチニン補正</a:t>
            </a:r>
            <a:r>
              <a:rPr lang="en-US" altLang="ja-JP" sz="1200" dirty="0">
                <a:solidFill>
                  <a:srgbClr val="FFFFFF"/>
                </a:solidFill>
                <a:latin typeface="Arial"/>
                <a:ea typeface="ＭＳ Ｐゴシック"/>
              </a:rPr>
              <a:t>)</a:t>
            </a:r>
            <a:r>
              <a:rPr lang="ja-JP" altLang="en-US" sz="1200" dirty="0">
                <a:solidFill>
                  <a:srgbClr val="FFFFFF"/>
                </a:solidFill>
                <a:latin typeface="Arial"/>
                <a:ea typeface="ＭＳ Ｐゴシック"/>
              </a:rPr>
              <a:t>　用　長い</a:t>
            </a:r>
            <a:r>
              <a:rPr lang="ja-JP" altLang="en-US" sz="1200" dirty="0" smtClean="0">
                <a:solidFill>
                  <a:srgbClr val="FFFFFF"/>
                </a:solidFill>
                <a:latin typeface="Arial"/>
                <a:ea typeface="ＭＳ Ｐゴシック"/>
              </a:rPr>
              <a:t>方</a:t>
            </a:r>
            <a:endParaRPr lang="ja-JP" altLang="en-US" sz="1200" dirty="0">
              <a:solidFill>
                <a:srgbClr val="FFFFFF"/>
              </a:solidFill>
              <a:latin typeface="Arial"/>
              <a:ea typeface="ＭＳ Ｐゴシック"/>
            </a:endParaRPr>
          </a:p>
        </p:txBody>
      </p:sp>
      <p:sp>
        <p:nvSpPr>
          <p:cNvPr id="5" name="正方形/長方形 4"/>
          <p:cNvSpPr/>
          <p:nvPr/>
        </p:nvSpPr>
        <p:spPr>
          <a:xfrm>
            <a:off x="-1" y="5968008"/>
            <a:ext cx="9122053" cy="830997"/>
          </a:xfrm>
          <a:prstGeom prst="rect">
            <a:avLst/>
          </a:prstGeom>
        </p:spPr>
        <p:txBody>
          <a:bodyPr wrap="square">
            <a:spAutoFit/>
          </a:bodyPr>
          <a:lstStyle/>
          <a:p>
            <a:pPr fontAlgn="auto">
              <a:spcBef>
                <a:spcPts val="0"/>
              </a:spcBef>
              <a:spcAft>
                <a:spcPts val="0"/>
              </a:spcAft>
            </a:pPr>
            <a:r>
              <a:rPr lang="ja-JP" altLang="en-US" sz="1200" dirty="0">
                <a:solidFill>
                  <a:srgbClr val="FFFFFF"/>
                </a:solidFill>
                <a:latin typeface="Arial"/>
                <a:ea typeface="ＭＳ Ｐゴシック"/>
              </a:rPr>
              <a:t>付記：慣れれば、２枚を一度に尿につけて反応部分を２秒よく浸し、２枚を一緒に並べ、３０秒後、６０秒後に写真を撮るのでも</a:t>
            </a:r>
            <a:r>
              <a:rPr lang="en-US" altLang="ja-JP" sz="1200" dirty="0">
                <a:solidFill>
                  <a:srgbClr val="FFFFFF"/>
                </a:solidFill>
                <a:latin typeface="Arial"/>
                <a:ea typeface="ＭＳ Ｐゴシック"/>
              </a:rPr>
              <a:t>OK</a:t>
            </a:r>
            <a:r>
              <a:rPr lang="ja-JP" altLang="en-US" sz="1200" dirty="0">
                <a:solidFill>
                  <a:srgbClr val="FFFFFF"/>
                </a:solidFill>
                <a:latin typeface="Arial"/>
                <a:ea typeface="ＭＳ Ｐゴシック"/>
              </a:rPr>
              <a:t>です。やはり２枚の写真を送付してください。</a:t>
            </a:r>
            <a:br>
              <a:rPr lang="ja-JP" altLang="en-US" sz="1200" dirty="0">
                <a:solidFill>
                  <a:srgbClr val="FFFFFF"/>
                </a:solidFill>
                <a:latin typeface="Arial"/>
                <a:ea typeface="ＭＳ Ｐゴシック"/>
              </a:rPr>
            </a:br>
            <a:r>
              <a:rPr lang="ja-JP" altLang="en-US" sz="1200" b="1" dirty="0">
                <a:solidFill>
                  <a:srgbClr val="FFFFFF"/>
                </a:solidFill>
                <a:latin typeface="Arial"/>
                <a:ea typeface="ＭＳ Ｐゴシック"/>
              </a:rPr>
              <a:t>付記：</a:t>
            </a:r>
            <a:r>
              <a:rPr lang="ja-JP" altLang="en-US" sz="1200" b="1" u="sng" dirty="0">
                <a:solidFill>
                  <a:srgbClr val="FFFFFF"/>
                </a:solidFill>
                <a:latin typeface="Arial"/>
                <a:ea typeface="ＭＳ Ｐゴシック"/>
              </a:rPr>
              <a:t>さらに慣れれば、微量アルブミン（長い方）を尿につけて反応部分を２秒よく浸し取り出して台紙に置き、３０秒後短い方を尿に２秒よく浸しに２枚を一緒に並べ、最初から６０秒後に１枚写真を撮るのでも</a:t>
            </a:r>
            <a:r>
              <a:rPr lang="en-US" altLang="ja-JP" sz="1200" b="1" u="sng" dirty="0">
                <a:solidFill>
                  <a:srgbClr val="FFFFFF"/>
                </a:solidFill>
                <a:latin typeface="Arial"/>
                <a:ea typeface="ＭＳ Ｐゴシック"/>
              </a:rPr>
              <a:t>OK</a:t>
            </a:r>
            <a:r>
              <a:rPr lang="ja-JP" altLang="en-US" sz="1200" b="1" dirty="0">
                <a:solidFill>
                  <a:srgbClr val="FFFFFF"/>
                </a:solidFill>
                <a:latin typeface="Arial"/>
                <a:ea typeface="ＭＳ Ｐゴシック"/>
              </a:rPr>
              <a:t>です。１枚写真を送付してください。</a:t>
            </a:r>
            <a:endParaRPr lang="ja-JP" altLang="en-US" sz="1200" dirty="0">
              <a:solidFill>
                <a:srgbClr val="FFFFFF"/>
              </a:solidFill>
              <a:latin typeface="Arial"/>
              <a:ea typeface="ＭＳ Ｐゴシック"/>
            </a:endParaRPr>
          </a:p>
        </p:txBody>
      </p:sp>
    </p:spTree>
    <p:extLst>
      <p:ext uri="{BB962C8B-B14F-4D97-AF65-F5344CB8AC3E}">
        <p14:creationId xmlns:p14="http://schemas.microsoft.com/office/powerpoint/2010/main" val="22148230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16632"/>
            <a:ext cx="4499992" cy="3374994"/>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512" y="116632"/>
            <a:ext cx="4499992" cy="3374994"/>
          </a:xfrm>
          <a:prstGeom prst="rect">
            <a:avLst/>
          </a:prstGeom>
        </p:spPr>
      </p:pic>
      <p:sp>
        <p:nvSpPr>
          <p:cNvPr id="6" name="テキスト ボックス 5"/>
          <p:cNvSpPr txBox="1"/>
          <p:nvPr/>
        </p:nvSpPr>
        <p:spPr>
          <a:xfrm>
            <a:off x="755446" y="4365104"/>
            <a:ext cx="7560083" cy="1384995"/>
          </a:xfrm>
          <a:prstGeom prst="rect">
            <a:avLst/>
          </a:prstGeom>
          <a:noFill/>
        </p:spPr>
        <p:txBody>
          <a:bodyPr wrap="none" rtlCol="0">
            <a:spAutoFit/>
          </a:bodyPr>
          <a:lstStyle/>
          <a:p>
            <a:pPr fontAlgn="auto">
              <a:spcBef>
                <a:spcPts val="0"/>
              </a:spcBef>
              <a:spcAft>
                <a:spcPts val="0"/>
              </a:spcAft>
            </a:pPr>
            <a:r>
              <a:rPr lang="en-US" altLang="ja-JP" sz="2800" dirty="0" err="1" smtClean="0">
                <a:solidFill>
                  <a:srgbClr val="FFFF00"/>
                </a:solidFill>
                <a:latin typeface="Arial"/>
                <a:ea typeface="ＭＳ Ｐゴシック"/>
              </a:rPr>
              <a:t>ImageJ</a:t>
            </a:r>
            <a:r>
              <a:rPr lang="ja-JP" altLang="en-US" sz="2800" dirty="0" smtClean="0">
                <a:solidFill>
                  <a:srgbClr val="FFFF00"/>
                </a:solidFill>
                <a:latin typeface="Arial"/>
                <a:ea typeface="ＭＳ Ｐゴシック"/>
              </a:rPr>
              <a:t>で解析</a:t>
            </a:r>
            <a:endParaRPr lang="en-US" altLang="ja-JP" sz="2800" dirty="0" smtClean="0">
              <a:solidFill>
                <a:srgbClr val="FFFF00"/>
              </a:solidFill>
              <a:latin typeface="Arial"/>
              <a:ea typeface="ＭＳ Ｐゴシック"/>
            </a:endParaRPr>
          </a:p>
          <a:p>
            <a:pPr fontAlgn="auto">
              <a:spcBef>
                <a:spcPts val="0"/>
              </a:spcBef>
              <a:spcAft>
                <a:spcPts val="0"/>
              </a:spcAft>
            </a:pPr>
            <a:r>
              <a:rPr lang="ja-JP" altLang="en-US" sz="2800" dirty="0" smtClean="0">
                <a:solidFill>
                  <a:srgbClr val="FFFFFF"/>
                </a:solidFill>
                <a:latin typeface="Arial"/>
                <a:ea typeface="ＭＳ Ｐゴシック"/>
              </a:rPr>
              <a:t>色の変わった部分（コントロール部分も）について</a:t>
            </a:r>
            <a:endParaRPr lang="en-US" altLang="ja-JP" sz="2800" dirty="0" smtClean="0">
              <a:solidFill>
                <a:srgbClr val="FFFFFF"/>
              </a:solidFill>
              <a:latin typeface="Arial"/>
              <a:ea typeface="ＭＳ Ｐゴシック"/>
            </a:endParaRPr>
          </a:p>
          <a:p>
            <a:pPr fontAlgn="auto">
              <a:spcBef>
                <a:spcPts val="0"/>
              </a:spcBef>
              <a:spcAft>
                <a:spcPts val="0"/>
              </a:spcAft>
            </a:pPr>
            <a:r>
              <a:rPr lang="en-US" altLang="ja-JP" sz="2800" dirty="0" smtClean="0">
                <a:solidFill>
                  <a:srgbClr val="FFFFFF"/>
                </a:solidFill>
                <a:latin typeface="Arial"/>
                <a:ea typeface="ＭＳ Ｐゴシック"/>
              </a:rPr>
              <a:t>RGB</a:t>
            </a:r>
            <a:r>
              <a:rPr lang="ja-JP" altLang="en-US" sz="2800" dirty="0" smtClean="0">
                <a:solidFill>
                  <a:srgbClr val="FFFFFF"/>
                </a:solidFill>
                <a:latin typeface="Arial"/>
                <a:ea typeface="ＭＳ Ｐゴシック"/>
              </a:rPr>
              <a:t>についての濃度（</a:t>
            </a:r>
            <a:r>
              <a:rPr lang="en-US" altLang="ja-JP" sz="2800" dirty="0" smtClean="0">
                <a:solidFill>
                  <a:srgbClr val="FFFFFF"/>
                </a:solidFill>
                <a:latin typeface="Arial"/>
                <a:ea typeface="ＭＳ Ｐゴシック"/>
              </a:rPr>
              <a:t>0-255</a:t>
            </a:r>
            <a:r>
              <a:rPr lang="ja-JP" altLang="en-US" sz="2800" dirty="0" smtClean="0">
                <a:solidFill>
                  <a:srgbClr val="FFFFFF"/>
                </a:solidFill>
                <a:latin typeface="Arial"/>
                <a:ea typeface="ＭＳ Ｐゴシック"/>
              </a:rPr>
              <a:t>）を算出</a:t>
            </a:r>
            <a:endParaRPr lang="ja-JP" altLang="en-US" sz="2800" dirty="0">
              <a:solidFill>
                <a:srgbClr val="FFFFFF"/>
              </a:solidFill>
              <a:latin typeface="Arial"/>
              <a:ea typeface="ＭＳ Ｐゴシック"/>
            </a:endParaRPr>
          </a:p>
        </p:txBody>
      </p:sp>
    </p:spTree>
    <p:extLst>
      <p:ext uri="{BB962C8B-B14F-4D97-AF65-F5344CB8AC3E}">
        <p14:creationId xmlns:p14="http://schemas.microsoft.com/office/powerpoint/2010/main" val="2723726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99483" y="742950"/>
            <a:ext cx="8858399" cy="4693144"/>
          </a:xfrm>
          <a:prstGeom prst="rect">
            <a:avLst/>
          </a:prstGeom>
        </p:spPr>
      </p:pic>
      <p:sp>
        <p:nvSpPr>
          <p:cNvPr id="6" name="テキスト ボックス 5"/>
          <p:cNvSpPr txBox="1"/>
          <p:nvPr/>
        </p:nvSpPr>
        <p:spPr>
          <a:xfrm>
            <a:off x="539552" y="152400"/>
            <a:ext cx="415498" cy="369332"/>
          </a:xfrm>
          <a:prstGeom prst="rect">
            <a:avLst/>
          </a:prstGeom>
          <a:noFill/>
        </p:spPr>
        <p:txBody>
          <a:bodyPr wrap="none" rtlCol="0">
            <a:spAutoFit/>
          </a:bodyPr>
          <a:lstStyle/>
          <a:p>
            <a:pPr fontAlgn="auto">
              <a:spcBef>
                <a:spcPts val="0"/>
              </a:spcBef>
              <a:spcAft>
                <a:spcPts val="0"/>
              </a:spcAft>
            </a:pPr>
            <a:r>
              <a:rPr lang="ja-JP" altLang="en-US" dirty="0" smtClean="0">
                <a:solidFill>
                  <a:srgbClr val="001965"/>
                </a:solidFill>
                <a:latin typeface="Verdana"/>
              </a:rPr>
              <a:t>例</a:t>
            </a:r>
            <a:endParaRPr lang="ja-JP" altLang="en-US" dirty="0">
              <a:solidFill>
                <a:srgbClr val="001965"/>
              </a:solidFill>
              <a:latin typeface="Verdana"/>
            </a:endParaRPr>
          </a:p>
        </p:txBody>
      </p:sp>
    </p:spTree>
    <p:extLst>
      <p:ext uri="{BB962C8B-B14F-4D97-AF65-F5344CB8AC3E}">
        <p14:creationId xmlns:p14="http://schemas.microsoft.com/office/powerpoint/2010/main" val="394410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9512" y="908720"/>
            <a:ext cx="8856984" cy="4058847"/>
          </a:xfrm>
          <a:prstGeom prst="rect">
            <a:avLst/>
          </a:prstGeom>
        </p:spPr>
      </p:pic>
      <p:sp>
        <p:nvSpPr>
          <p:cNvPr id="3" name="テキスト ボックス 2"/>
          <p:cNvSpPr txBox="1"/>
          <p:nvPr/>
        </p:nvSpPr>
        <p:spPr>
          <a:xfrm>
            <a:off x="539552" y="152400"/>
            <a:ext cx="415498" cy="369332"/>
          </a:xfrm>
          <a:prstGeom prst="rect">
            <a:avLst/>
          </a:prstGeom>
          <a:noFill/>
        </p:spPr>
        <p:txBody>
          <a:bodyPr wrap="none" rtlCol="0">
            <a:spAutoFit/>
          </a:bodyPr>
          <a:lstStyle/>
          <a:p>
            <a:pPr fontAlgn="auto">
              <a:spcBef>
                <a:spcPts val="0"/>
              </a:spcBef>
              <a:spcAft>
                <a:spcPts val="0"/>
              </a:spcAft>
            </a:pPr>
            <a:r>
              <a:rPr lang="ja-JP" altLang="en-US" dirty="0" smtClean="0">
                <a:solidFill>
                  <a:srgbClr val="001965"/>
                </a:solidFill>
                <a:latin typeface="Verdana"/>
              </a:rPr>
              <a:t>例</a:t>
            </a:r>
            <a:endParaRPr lang="ja-JP" altLang="en-US" dirty="0">
              <a:solidFill>
                <a:srgbClr val="001965"/>
              </a:solidFill>
              <a:latin typeface="Verdana"/>
            </a:endParaRPr>
          </a:p>
        </p:txBody>
      </p:sp>
    </p:spTree>
    <p:extLst>
      <p:ext uri="{BB962C8B-B14F-4D97-AF65-F5344CB8AC3E}">
        <p14:creationId xmlns:p14="http://schemas.microsoft.com/office/powerpoint/2010/main" val="1213107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593879"/>
          </a:xfrm>
        </p:spPr>
        <p:txBody>
          <a:bodyPr>
            <a:normAutofit fontScale="90000"/>
          </a:bodyPr>
          <a:lstStyle/>
          <a:p>
            <a:pPr algn="ctr"/>
            <a:r>
              <a:rPr kumimoji="1" lang="ja-JP" altLang="en-US" dirty="0" smtClean="0"/>
              <a:t>背景</a:t>
            </a:r>
            <a:endParaRPr kumimoji="1" lang="ja-JP" altLang="en-US" dirty="0"/>
          </a:p>
        </p:txBody>
      </p:sp>
      <p:sp>
        <p:nvSpPr>
          <p:cNvPr id="3" name="コンテンツ プレースホルダー 2"/>
          <p:cNvSpPr>
            <a:spLocks noGrp="1"/>
          </p:cNvSpPr>
          <p:nvPr>
            <p:ph idx="1"/>
          </p:nvPr>
        </p:nvSpPr>
        <p:spPr>
          <a:xfrm>
            <a:off x="628650" y="1271239"/>
            <a:ext cx="7886700" cy="4905724"/>
          </a:xfrm>
        </p:spPr>
        <p:txBody>
          <a:bodyPr>
            <a:normAutofit lnSpcReduction="10000"/>
          </a:bodyPr>
          <a:lstStyle/>
          <a:p>
            <a:r>
              <a:rPr lang="ja-JP" altLang="en-US" sz="3200" dirty="0" smtClean="0"/>
              <a:t>青壮年期において糖尿病の治療が十分行われたか否かが、高齢に</a:t>
            </a:r>
            <a:r>
              <a:rPr lang="ja-JP" altLang="en-US" sz="3200" dirty="0"/>
              <a:t>至った時点で</a:t>
            </a:r>
            <a:r>
              <a:rPr lang="ja-JP" altLang="en-US" sz="3200" dirty="0" smtClean="0"/>
              <a:t>の合併症の有無・</a:t>
            </a:r>
            <a:r>
              <a:rPr lang="en-US" altLang="ja-JP" sz="3200" dirty="0" smtClean="0"/>
              <a:t>QOL </a:t>
            </a:r>
            <a:r>
              <a:rPr lang="ja-JP" altLang="en-US" sz="3200" dirty="0"/>
              <a:t>に大いに関連することは明白で</a:t>
            </a:r>
            <a:r>
              <a:rPr lang="ja-JP" altLang="en-US" sz="3200" dirty="0" smtClean="0"/>
              <a:t>ある。</a:t>
            </a:r>
            <a:endParaRPr lang="en-US" altLang="ja-JP" sz="3200" dirty="0" smtClean="0"/>
          </a:p>
          <a:p>
            <a:r>
              <a:rPr lang="ja-JP" altLang="en-US" sz="3200" dirty="0" smtClean="0"/>
              <a:t>しかし多くが無症状</a:t>
            </a:r>
            <a:r>
              <a:rPr lang="ja-JP" altLang="en-US" sz="3200" dirty="0"/>
              <a:t>であるゆえに</a:t>
            </a:r>
            <a:r>
              <a:rPr lang="ja-JP" altLang="en-US" sz="3200" dirty="0" smtClean="0"/>
              <a:t>、青壮年期の</a:t>
            </a:r>
            <a:r>
              <a:rPr lang="ja-JP" altLang="en-US" sz="3200" u="sng" dirty="0" smtClean="0"/>
              <a:t>糖尿病の治療</a:t>
            </a:r>
            <a:r>
              <a:rPr lang="ja-JP" altLang="en-US" sz="3200" u="sng" dirty="0"/>
              <a:t>は</a:t>
            </a:r>
            <a:r>
              <a:rPr lang="ja-JP" altLang="en-US" sz="3200" u="sng" dirty="0" smtClean="0"/>
              <a:t>多忙などを</a:t>
            </a:r>
            <a:r>
              <a:rPr lang="ja-JP" altLang="en-US" sz="3200" u="sng" dirty="0"/>
              <a:t>理由に</a:t>
            </a:r>
            <a:r>
              <a:rPr lang="ja-JP" altLang="en-US" sz="3200" u="sng" dirty="0" smtClean="0"/>
              <a:t>中断・</a:t>
            </a:r>
            <a:r>
              <a:rPr lang="ja-JP" altLang="en-US" sz="3200" u="sng" dirty="0" smtClean="0">
                <a:solidFill>
                  <a:srgbClr val="FF0000"/>
                </a:solidFill>
              </a:rPr>
              <a:t>放置</a:t>
            </a:r>
            <a:r>
              <a:rPr lang="ja-JP" altLang="en-US" sz="3200" u="sng" dirty="0">
                <a:solidFill>
                  <a:srgbClr val="FF0000"/>
                </a:solidFill>
              </a:rPr>
              <a:t>されがちであり、その</a:t>
            </a:r>
            <a:r>
              <a:rPr lang="ja-JP" altLang="en-US" sz="3200" u="sng" dirty="0" smtClean="0">
                <a:solidFill>
                  <a:srgbClr val="FF0000"/>
                </a:solidFill>
              </a:rPr>
              <a:t>数は</a:t>
            </a:r>
            <a:r>
              <a:rPr lang="en-US" altLang="ja-JP" sz="3200" u="sng" dirty="0">
                <a:solidFill>
                  <a:srgbClr val="FF0000"/>
                </a:solidFill>
              </a:rPr>
              <a:t>40</a:t>
            </a:r>
            <a:r>
              <a:rPr lang="ja-JP" altLang="en-US" sz="3200" u="sng" dirty="0">
                <a:solidFill>
                  <a:srgbClr val="FF0000"/>
                </a:solidFill>
              </a:rPr>
              <a:t>％に上る</a:t>
            </a:r>
            <a:r>
              <a:rPr lang="ja-JP" altLang="en-US" sz="3200" u="sng" dirty="0"/>
              <a:t>との統計がある</a:t>
            </a:r>
            <a:r>
              <a:rPr lang="ja-JP" altLang="en-US" sz="3200" dirty="0" smtClean="0"/>
              <a:t>。その</a:t>
            </a:r>
            <a:r>
              <a:rPr lang="ja-JP" altLang="en-US" sz="3200" dirty="0"/>
              <a:t>集団から将来の失明、透析、下肢切断、脳卒中、心筋梗塞などが発生し、ひいては医療費の</a:t>
            </a:r>
            <a:r>
              <a:rPr lang="ja-JP" altLang="en-US" sz="3200" dirty="0" smtClean="0"/>
              <a:t>増大</a:t>
            </a:r>
            <a:r>
              <a:rPr lang="ja-JP" altLang="en-US" sz="3200" dirty="0"/>
              <a:t>を招いている</a:t>
            </a:r>
            <a:r>
              <a:rPr lang="ja-JP" altLang="en-US" sz="3200" dirty="0" smtClean="0"/>
              <a:t>。</a:t>
            </a:r>
            <a:endParaRPr lang="ja-JP" altLang="en-US" sz="3200" dirty="0"/>
          </a:p>
        </p:txBody>
      </p:sp>
    </p:spTree>
    <p:extLst>
      <p:ext uri="{BB962C8B-B14F-4D97-AF65-F5344CB8AC3E}">
        <p14:creationId xmlns:p14="http://schemas.microsoft.com/office/powerpoint/2010/main" val="16861028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133475" y="914400"/>
            <a:ext cx="6877050" cy="5029200"/>
          </a:xfrm>
          <a:prstGeom prst="rect">
            <a:avLst/>
          </a:prstGeom>
        </p:spPr>
      </p:pic>
    </p:spTree>
    <p:extLst>
      <p:ext uri="{BB962C8B-B14F-4D97-AF65-F5344CB8AC3E}">
        <p14:creationId xmlns:p14="http://schemas.microsoft.com/office/powerpoint/2010/main" val="6360295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9512" y="764705"/>
            <a:ext cx="8840636" cy="5040560"/>
          </a:xfrm>
          <a:prstGeom prst="rect">
            <a:avLst/>
          </a:prstGeom>
        </p:spPr>
      </p:pic>
    </p:spTree>
    <p:extLst>
      <p:ext uri="{BB962C8B-B14F-4D97-AF65-F5344CB8AC3E}">
        <p14:creationId xmlns:p14="http://schemas.microsoft.com/office/powerpoint/2010/main" val="318705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12840" y="936687"/>
            <a:ext cx="8918320" cy="4984625"/>
          </a:xfrm>
          <a:prstGeom prst="rect">
            <a:avLst/>
          </a:prstGeom>
        </p:spPr>
      </p:pic>
    </p:spTree>
    <p:extLst>
      <p:ext uri="{BB962C8B-B14F-4D97-AF65-F5344CB8AC3E}">
        <p14:creationId xmlns:p14="http://schemas.microsoft.com/office/powerpoint/2010/main" val="10076809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nvPr>
        </p:nvGraphicFramePr>
        <p:xfrm>
          <a:off x="181156" y="112755"/>
          <a:ext cx="8893830" cy="6685925"/>
        </p:xfrm>
        <a:graphic>
          <a:graphicData uri="http://schemas.openxmlformats.org/drawingml/2006/table">
            <a:tbl>
              <a:tblPr firstRow="1" bandRow="1">
                <a:tableStyleId>{5C22544A-7EE6-4342-B048-85BDC9FD1C3A}</a:tableStyleId>
              </a:tblPr>
              <a:tblGrid>
                <a:gridCol w="543673"/>
                <a:gridCol w="680225"/>
                <a:gridCol w="457200"/>
                <a:gridCol w="401444"/>
                <a:gridCol w="428367"/>
                <a:gridCol w="976686"/>
                <a:gridCol w="1371600"/>
                <a:gridCol w="568712"/>
                <a:gridCol w="602166"/>
                <a:gridCol w="602166"/>
                <a:gridCol w="649767"/>
                <a:gridCol w="1611824"/>
              </a:tblGrid>
              <a:tr h="525726">
                <a:tc>
                  <a:txBody>
                    <a:bodyPr/>
                    <a:lstStyle/>
                    <a:p>
                      <a:r>
                        <a:rPr kumimoji="1" lang="en-US" altLang="ja-JP" sz="1050" dirty="0" smtClean="0">
                          <a:latin typeface="+mn-ea"/>
                          <a:ea typeface="+mn-ea"/>
                        </a:rPr>
                        <a:t>No</a:t>
                      </a:r>
                      <a:endParaRPr kumimoji="1" lang="ja-JP" altLang="en-US" sz="1050" dirty="0">
                        <a:latin typeface="+mn-ea"/>
                        <a:ea typeface="+mn-ea"/>
                      </a:endParaRPr>
                    </a:p>
                  </a:txBody>
                  <a:tcPr/>
                </a:tc>
                <a:tc>
                  <a:txBody>
                    <a:bodyPr/>
                    <a:lstStyle/>
                    <a:p>
                      <a:r>
                        <a:rPr kumimoji="1" lang="en-US" altLang="ja-JP" sz="1100" dirty="0" err="1" smtClean="0">
                          <a:latin typeface="+mn-ea"/>
                          <a:ea typeface="+mn-ea"/>
                        </a:rPr>
                        <a:t>iDEM</a:t>
                      </a:r>
                      <a:r>
                        <a:rPr kumimoji="1" lang="ja-JP" altLang="en-US" sz="1100" dirty="0" smtClean="0">
                          <a:latin typeface="+mn-ea"/>
                          <a:ea typeface="+mn-ea"/>
                        </a:rPr>
                        <a:t>登録日</a:t>
                      </a:r>
                      <a:endParaRPr kumimoji="1" lang="ja-JP" altLang="en-US" sz="1100" dirty="0">
                        <a:latin typeface="+mn-ea"/>
                        <a:ea typeface="+mn-ea"/>
                      </a:endParaRPr>
                    </a:p>
                  </a:txBody>
                  <a:tcPr/>
                </a:tc>
                <a:tc>
                  <a:txBody>
                    <a:bodyPr/>
                    <a:lstStyle/>
                    <a:p>
                      <a:r>
                        <a:rPr kumimoji="1" lang="ja-JP" altLang="en-US" sz="1100" dirty="0" smtClean="0">
                          <a:latin typeface="+mn-ea"/>
                          <a:ea typeface="+mn-ea"/>
                        </a:rPr>
                        <a:t>年齢</a:t>
                      </a:r>
                      <a:endParaRPr kumimoji="1" lang="ja-JP" altLang="en-US" sz="1100" dirty="0">
                        <a:latin typeface="+mn-ea"/>
                        <a:ea typeface="+mn-ea"/>
                      </a:endParaRPr>
                    </a:p>
                  </a:txBody>
                  <a:tcPr/>
                </a:tc>
                <a:tc>
                  <a:txBody>
                    <a:bodyPr/>
                    <a:lstStyle/>
                    <a:p>
                      <a:r>
                        <a:rPr kumimoji="1" lang="ja-JP" altLang="en-US" sz="1100" dirty="0" smtClean="0">
                          <a:latin typeface="+mn-ea"/>
                          <a:ea typeface="+mn-ea"/>
                        </a:rPr>
                        <a:t>性別</a:t>
                      </a:r>
                      <a:endParaRPr kumimoji="1" lang="ja-JP" altLang="en-US" sz="1100" dirty="0">
                        <a:latin typeface="+mn-ea"/>
                        <a:ea typeface="+mn-ea"/>
                      </a:endParaRPr>
                    </a:p>
                  </a:txBody>
                  <a:tcPr/>
                </a:tc>
                <a:tc>
                  <a:txBody>
                    <a:bodyPr/>
                    <a:lstStyle/>
                    <a:p>
                      <a:r>
                        <a:rPr kumimoji="1" lang="ja-JP" altLang="en-US" sz="1100" dirty="0" smtClean="0">
                          <a:latin typeface="+mn-ea"/>
                          <a:ea typeface="+mn-ea"/>
                        </a:rPr>
                        <a:t>中断歴</a:t>
                      </a:r>
                      <a:endParaRPr kumimoji="1" lang="ja-JP" altLang="en-US" sz="1100" dirty="0">
                        <a:latin typeface="+mn-ea"/>
                        <a:ea typeface="+mn-ea"/>
                      </a:endParaRPr>
                    </a:p>
                  </a:txBody>
                  <a:tcPr/>
                </a:tc>
                <a:tc>
                  <a:txBody>
                    <a:bodyPr/>
                    <a:lstStyle/>
                    <a:p>
                      <a:r>
                        <a:rPr kumimoji="1" lang="ja-JP" altLang="en-US" sz="1050" dirty="0" smtClean="0">
                          <a:latin typeface="+mn-ea"/>
                          <a:ea typeface="+mn-ea"/>
                        </a:rPr>
                        <a:t>住所</a:t>
                      </a:r>
                      <a:endParaRPr kumimoji="1" lang="ja-JP" altLang="en-US" sz="1050" dirty="0">
                        <a:latin typeface="+mn-ea"/>
                        <a:ea typeface="+mn-ea"/>
                      </a:endParaRPr>
                    </a:p>
                  </a:txBody>
                  <a:tcPr/>
                </a:tc>
                <a:tc>
                  <a:txBody>
                    <a:bodyPr/>
                    <a:lstStyle/>
                    <a:p>
                      <a:r>
                        <a:rPr kumimoji="1" lang="ja-JP" altLang="en-US" sz="1050" dirty="0" smtClean="0">
                          <a:latin typeface="+mn-ea"/>
                          <a:ea typeface="+mn-ea"/>
                        </a:rPr>
                        <a:t>職種</a:t>
                      </a:r>
                      <a:endParaRPr kumimoji="1" lang="ja-JP" altLang="en-US" sz="1050" dirty="0">
                        <a:latin typeface="+mn-ea"/>
                        <a:ea typeface="+mn-ea"/>
                      </a:endParaRPr>
                    </a:p>
                  </a:txBody>
                  <a:tcPr/>
                </a:tc>
                <a:tc>
                  <a:txBody>
                    <a:bodyPr/>
                    <a:lstStyle/>
                    <a:p>
                      <a:r>
                        <a:rPr kumimoji="1" lang="ja-JP" altLang="en-US" sz="1100" dirty="0" smtClean="0">
                          <a:latin typeface="+mn-ea"/>
                          <a:ea typeface="+mn-ea"/>
                        </a:rPr>
                        <a:t>罹病期間</a:t>
                      </a:r>
                      <a:endParaRPr kumimoji="1" lang="ja-JP" altLang="en-US" sz="1100" dirty="0">
                        <a:latin typeface="+mn-ea"/>
                        <a:ea typeface="+mn-ea"/>
                      </a:endParaRPr>
                    </a:p>
                  </a:txBody>
                  <a:tcPr/>
                </a:tc>
                <a:tc>
                  <a:txBody>
                    <a:bodyPr/>
                    <a:lstStyle/>
                    <a:p>
                      <a:r>
                        <a:rPr kumimoji="1" lang="ja-JP" altLang="en-US" sz="1100" dirty="0" smtClean="0">
                          <a:latin typeface="+mn-ea"/>
                          <a:ea typeface="+mn-ea"/>
                        </a:rPr>
                        <a:t>網膜症</a:t>
                      </a:r>
                      <a:endParaRPr kumimoji="1" lang="ja-JP" altLang="en-US" sz="1100" dirty="0">
                        <a:latin typeface="+mn-ea"/>
                        <a:ea typeface="+mn-ea"/>
                      </a:endParaRPr>
                    </a:p>
                  </a:txBody>
                  <a:tcPr/>
                </a:tc>
                <a:tc>
                  <a:txBody>
                    <a:bodyPr/>
                    <a:lstStyle/>
                    <a:p>
                      <a:r>
                        <a:rPr kumimoji="1" lang="ja-JP" altLang="en-US" sz="1100" dirty="0" smtClean="0">
                          <a:latin typeface="+mn-ea"/>
                          <a:ea typeface="+mn-ea"/>
                        </a:rPr>
                        <a:t>腎症</a:t>
                      </a:r>
                      <a:endParaRPr kumimoji="1" lang="ja-JP" altLang="en-US" sz="1100" dirty="0">
                        <a:latin typeface="+mn-ea"/>
                        <a:ea typeface="+mn-ea"/>
                      </a:endParaRPr>
                    </a:p>
                  </a:txBody>
                  <a:tcPr/>
                </a:tc>
                <a:tc>
                  <a:txBody>
                    <a:bodyPr/>
                    <a:lstStyle/>
                    <a:p>
                      <a:r>
                        <a:rPr kumimoji="1" lang="ja-JP" altLang="en-US" sz="1100" dirty="0" smtClean="0">
                          <a:latin typeface="+mn-ea"/>
                          <a:ea typeface="+mn-ea"/>
                        </a:rPr>
                        <a:t>開始時</a:t>
                      </a:r>
                      <a:r>
                        <a:rPr kumimoji="1" lang="en-US" altLang="ja-JP" sz="1100" dirty="0" smtClean="0">
                          <a:latin typeface="+mn-ea"/>
                          <a:ea typeface="+mn-ea"/>
                        </a:rPr>
                        <a:t>BMI</a:t>
                      </a:r>
                      <a:endParaRPr kumimoji="1" lang="ja-JP" altLang="en-US" sz="1100" dirty="0">
                        <a:latin typeface="+mn-ea"/>
                        <a:ea typeface="+mn-ea"/>
                      </a:endParaRPr>
                    </a:p>
                  </a:txBody>
                  <a:tcPr/>
                </a:tc>
                <a:tc>
                  <a:txBody>
                    <a:bodyPr/>
                    <a:lstStyle/>
                    <a:p>
                      <a:r>
                        <a:rPr kumimoji="1" lang="ja-JP" altLang="en-US" sz="1200" dirty="0" smtClean="0">
                          <a:latin typeface="+mn-ea"/>
                          <a:ea typeface="+mn-ea"/>
                        </a:rPr>
                        <a:t>開始時</a:t>
                      </a:r>
                      <a:r>
                        <a:rPr kumimoji="1" lang="en-US" altLang="ja-JP" sz="1200" dirty="0" smtClean="0">
                          <a:latin typeface="+mn-ea"/>
                          <a:ea typeface="+mn-ea"/>
                        </a:rPr>
                        <a:t>OHA</a:t>
                      </a:r>
                      <a:endParaRPr kumimoji="1" lang="ja-JP" altLang="en-US" sz="1200" dirty="0">
                        <a:latin typeface="+mn-ea"/>
                        <a:ea typeface="+mn-ea"/>
                      </a:endParaRPr>
                    </a:p>
                  </a:txBody>
                  <a:tcPr/>
                </a:tc>
              </a:tr>
              <a:tr h="716899">
                <a:tc>
                  <a:txBody>
                    <a:bodyPr/>
                    <a:lstStyle/>
                    <a:p>
                      <a:r>
                        <a:rPr kumimoji="1" lang="ja-JP" altLang="en-US" sz="1200" dirty="0" smtClean="0">
                          <a:latin typeface="+mn-ea"/>
                          <a:ea typeface="+mn-ea"/>
                        </a:rPr>
                        <a:t>１</a:t>
                      </a:r>
                      <a:endParaRPr kumimoji="1" lang="ja-JP" altLang="en-US" sz="1200" dirty="0">
                        <a:latin typeface="+mn-ea"/>
                        <a:ea typeface="+mn-ea"/>
                      </a:endParaRPr>
                    </a:p>
                  </a:txBody>
                  <a:tcPr/>
                </a:tc>
                <a:tc>
                  <a:txBody>
                    <a:bodyPr/>
                    <a:lstStyle/>
                    <a:p>
                      <a:r>
                        <a:rPr kumimoji="1" lang="en-US" altLang="ja-JP" sz="1400" dirty="0" smtClean="0">
                          <a:latin typeface="+mn-ea"/>
                          <a:ea typeface="+mn-ea"/>
                        </a:rPr>
                        <a:t>4/8</a:t>
                      </a:r>
                      <a:endParaRPr kumimoji="1" lang="ja-JP" altLang="en-US" sz="1400" dirty="0">
                        <a:latin typeface="+mn-ea"/>
                        <a:ea typeface="+mn-ea"/>
                      </a:endParaRPr>
                    </a:p>
                  </a:txBody>
                  <a:tcPr/>
                </a:tc>
                <a:tc>
                  <a:txBody>
                    <a:bodyPr/>
                    <a:lstStyle/>
                    <a:p>
                      <a:r>
                        <a:rPr kumimoji="1" lang="en-US" altLang="ja-JP" sz="1400" dirty="0" smtClean="0">
                          <a:latin typeface="+mn-ea"/>
                          <a:ea typeface="+mn-ea"/>
                        </a:rPr>
                        <a:t>46</a:t>
                      </a:r>
                      <a:endParaRPr kumimoji="1" lang="ja-JP" altLang="en-US" sz="14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男</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市内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土日も仕事が入る</a:t>
                      </a:r>
                    </a:p>
                  </a:txBody>
                  <a:tcPr/>
                </a:tc>
                <a:tc>
                  <a:txBody>
                    <a:bodyPr/>
                    <a:lstStyle/>
                    <a:p>
                      <a:r>
                        <a:rPr kumimoji="1" lang="en-US" altLang="ja-JP" sz="1400" dirty="0" smtClean="0">
                          <a:latin typeface="+mn-ea"/>
                          <a:ea typeface="+mn-ea"/>
                        </a:rPr>
                        <a:t>4</a:t>
                      </a:r>
                      <a:r>
                        <a:rPr kumimoji="1" lang="ja-JP" altLang="en-US" sz="1400" dirty="0" smtClean="0">
                          <a:latin typeface="+mn-ea"/>
                          <a:ea typeface="+mn-ea"/>
                        </a:rPr>
                        <a:t>年</a:t>
                      </a:r>
                      <a:endParaRPr kumimoji="1" lang="ja-JP" altLang="en-US" sz="1400" dirty="0">
                        <a:latin typeface="+mn-ea"/>
                        <a:ea typeface="+mn-ea"/>
                      </a:endParaRPr>
                    </a:p>
                  </a:txBody>
                  <a:tcPr/>
                </a:tc>
                <a:tc>
                  <a:txBody>
                    <a:bodyPr/>
                    <a:lstStyle/>
                    <a:p>
                      <a:r>
                        <a:rPr kumimoji="1" lang="en-US" altLang="ja-JP" sz="1400" dirty="0" smtClean="0">
                          <a:latin typeface="+mn-ea"/>
                          <a:ea typeface="+mn-ea"/>
                        </a:rPr>
                        <a:t>A0</a:t>
                      </a:r>
                      <a:endParaRPr kumimoji="1" lang="ja-JP" altLang="en-US" sz="1400" dirty="0">
                        <a:latin typeface="+mn-ea"/>
                        <a:ea typeface="+mn-ea"/>
                      </a:endParaRPr>
                    </a:p>
                  </a:txBody>
                  <a:tcPr/>
                </a:tc>
                <a:tc>
                  <a:txBody>
                    <a:bodyPr/>
                    <a:lstStyle/>
                    <a:p>
                      <a:r>
                        <a:rPr kumimoji="1" lang="en-US" altLang="ja-JP" sz="1400" dirty="0" smtClean="0">
                          <a:latin typeface="+mn-ea"/>
                          <a:ea typeface="+mn-ea"/>
                        </a:rPr>
                        <a:t>1</a:t>
                      </a:r>
                      <a:r>
                        <a:rPr kumimoji="1" lang="ja-JP" altLang="en-US" sz="1400" dirty="0" smtClean="0">
                          <a:latin typeface="+mn-ea"/>
                          <a:ea typeface="+mn-ea"/>
                        </a:rPr>
                        <a:t>期</a:t>
                      </a:r>
                      <a:endParaRPr kumimoji="1" lang="ja-JP" altLang="en-US" sz="1400" dirty="0">
                        <a:latin typeface="+mn-ea"/>
                        <a:ea typeface="+mn-ea"/>
                      </a:endParaRPr>
                    </a:p>
                  </a:txBody>
                  <a:tcPr/>
                </a:tc>
                <a:tc>
                  <a:txBody>
                    <a:bodyPr/>
                    <a:lstStyle/>
                    <a:p>
                      <a:r>
                        <a:rPr kumimoji="1" lang="en-US" altLang="ja-JP" sz="1400" dirty="0" smtClean="0">
                          <a:latin typeface="+mn-ea"/>
                          <a:ea typeface="+mn-ea"/>
                        </a:rPr>
                        <a:t>33</a:t>
                      </a:r>
                      <a:endParaRPr kumimoji="1" lang="ja-JP" altLang="en-US" sz="1400" dirty="0">
                        <a:latin typeface="+mn-ea"/>
                        <a:ea typeface="+mn-ea"/>
                      </a:endParaRPr>
                    </a:p>
                  </a:txBody>
                  <a:tcPr/>
                </a:tc>
                <a:tc>
                  <a:txBody>
                    <a:bodyPr/>
                    <a:lstStyle/>
                    <a:p>
                      <a:r>
                        <a:rPr kumimoji="1" lang="ja-JP" altLang="en-US" sz="1200" dirty="0" smtClean="0">
                          <a:latin typeface="+mn-ea"/>
                          <a:ea typeface="+mn-ea"/>
                        </a:rPr>
                        <a:t>アマリール</a:t>
                      </a:r>
                      <a:r>
                        <a:rPr kumimoji="1" lang="en-US" altLang="ja-JP" sz="1200" dirty="0" smtClean="0">
                          <a:latin typeface="+mn-ea"/>
                          <a:ea typeface="+mn-ea"/>
                        </a:rPr>
                        <a:t>2mg</a:t>
                      </a:r>
                    </a:p>
                    <a:p>
                      <a:r>
                        <a:rPr kumimoji="1" lang="ja-JP" altLang="en-US" sz="1200" dirty="0" smtClean="0">
                          <a:latin typeface="+mn-ea"/>
                          <a:ea typeface="+mn-ea"/>
                        </a:rPr>
                        <a:t>メトグルコ</a:t>
                      </a:r>
                      <a:r>
                        <a:rPr kumimoji="1" lang="en-US" altLang="ja-JP" sz="1200" dirty="0" smtClean="0">
                          <a:latin typeface="+mn-ea"/>
                          <a:ea typeface="+mn-ea"/>
                        </a:rPr>
                        <a:t>1000mg</a:t>
                      </a:r>
                    </a:p>
                    <a:p>
                      <a:r>
                        <a:rPr kumimoji="1" lang="ja-JP" altLang="en-US" sz="1200" dirty="0" smtClean="0">
                          <a:latin typeface="+mn-ea"/>
                          <a:ea typeface="+mn-ea"/>
                        </a:rPr>
                        <a:t>セイブル</a:t>
                      </a:r>
                      <a:r>
                        <a:rPr kumimoji="1" lang="en-US" altLang="ja-JP" sz="1200" dirty="0" smtClean="0">
                          <a:latin typeface="+mn-ea"/>
                          <a:ea typeface="+mn-ea"/>
                        </a:rPr>
                        <a:t>150mg</a:t>
                      </a:r>
                    </a:p>
                    <a:p>
                      <a:r>
                        <a:rPr kumimoji="1" lang="ja-JP" altLang="en-US" sz="1200" dirty="0" smtClean="0">
                          <a:latin typeface="+mn-ea"/>
                          <a:ea typeface="+mn-ea"/>
                        </a:rPr>
                        <a:t>トラゼンタ</a:t>
                      </a:r>
                      <a:r>
                        <a:rPr kumimoji="1" lang="en-US" altLang="ja-JP" sz="1200" dirty="0" smtClean="0">
                          <a:latin typeface="+mn-ea"/>
                          <a:ea typeface="+mn-ea"/>
                        </a:rPr>
                        <a:t>5mg</a:t>
                      </a:r>
                      <a:endParaRPr kumimoji="1" lang="ja-JP" altLang="en-US" sz="1200" dirty="0">
                        <a:latin typeface="+mn-ea"/>
                        <a:ea typeface="+mn-ea"/>
                      </a:endParaRPr>
                    </a:p>
                  </a:txBody>
                  <a:tcPr/>
                </a:tc>
              </a:tr>
              <a:tr h="493863">
                <a:tc>
                  <a:txBody>
                    <a:bodyPr/>
                    <a:lstStyle/>
                    <a:p>
                      <a:r>
                        <a:rPr kumimoji="1" lang="ja-JP" altLang="en-US" sz="1200" dirty="0" smtClean="0">
                          <a:latin typeface="+mn-ea"/>
                          <a:ea typeface="+mn-ea"/>
                        </a:rPr>
                        <a:t>２</a:t>
                      </a:r>
                      <a:endParaRPr kumimoji="1" lang="ja-JP" altLang="en-US" sz="1200" dirty="0">
                        <a:latin typeface="+mn-ea"/>
                        <a:ea typeface="+mn-ea"/>
                      </a:endParaRPr>
                    </a:p>
                  </a:txBody>
                  <a:tcPr/>
                </a:tc>
                <a:tc>
                  <a:txBody>
                    <a:bodyPr/>
                    <a:lstStyle/>
                    <a:p>
                      <a:r>
                        <a:rPr kumimoji="1" lang="en-US" altLang="ja-JP" sz="1400" dirty="0" smtClean="0">
                          <a:latin typeface="+mn-ea"/>
                          <a:ea typeface="+mn-ea"/>
                        </a:rPr>
                        <a:t>1/28</a:t>
                      </a:r>
                      <a:endParaRPr kumimoji="1" lang="ja-JP" altLang="en-US" sz="1400" dirty="0">
                        <a:latin typeface="+mn-ea"/>
                        <a:ea typeface="+mn-ea"/>
                      </a:endParaRPr>
                    </a:p>
                  </a:txBody>
                  <a:tcPr/>
                </a:tc>
                <a:tc>
                  <a:txBody>
                    <a:bodyPr/>
                    <a:lstStyle/>
                    <a:p>
                      <a:r>
                        <a:rPr kumimoji="1" lang="en-US" altLang="ja-JP" sz="1400" dirty="0" smtClean="0">
                          <a:latin typeface="+mn-ea"/>
                          <a:ea typeface="+mn-ea"/>
                        </a:rPr>
                        <a:t>64</a:t>
                      </a:r>
                      <a:endParaRPr kumimoji="1" lang="ja-JP" altLang="en-US" sz="1400" dirty="0">
                        <a:latin typeface="+mn-ea"/>
                        <a:ea typeface="+mn-ea"/>
                      </a:endParaRPr>
                    </a:p>
                  </a:txBody>
                  <a:tcPr/>
                </a:tc>
                <a:tc>
                  <a:txBody>
                    <a:bodyPr/>
                    <a:lstStyle/>
                    <a:p>
                      <a:r>
                        <a:rPr kumimoji="1" lang="ja-JP" altLang="en-US" sz="1400" dirty="0" smtClean="0">
                          <a:latin typeface="+mn-ea"/>
                          <a:ea typeface="+mn-ea"/>
                        </a:rPr>
                        <a:t>男</a:t>
                      </a:r>
                      <a:endParaRPr kumimoji="1" lang="ja-JP" altLang="en-US" sz="1400" dirty="0">
                        <a:latin typeface="+mn-ea"/>
                        <a:ea typeface="+mn-ea"/>
                      </a:endParaRPr>
                    </a:p>
                  </a:txBody>
                  <a:tcPr/>
                </a:tc>
                <a:tc>
                  <a:txBody>
                    <a:bodyPr/>
                    <a:lstStyle/>
                    <a:p>
                      <a:r>
                        <a:rPr kumimoji="1" lang="ja-JP" altLang="en-US" sz="1400" dirty="0" smtClean="0">
                          <a:latin typeface="+mn-ea"/>
                          <a:ea typeface="+mn-ea"/>
                        </a:rPr>
                        <a:t>－</a:t>
                      </a:r>
                      <a:endParaRPr kumimoji="1" lang="ja-JP" altLang="en-US" sz="1400" dirty="0">
                        <a:latin typeface="+mn-ea"/>
                        <a:ea typeface="+mn-ea"/>
                      </a:endParaRPr>
                    </a:p>
                  </a:txBody>
                  <a:tcPr/>
                </a:tc>
                <a:tc>
                  <a:txBody>
                    <a:bodyPr/>
                    <a:lstStyle/>
                    <a:p>
                      <a:r>
                        <a:rPr kumimoji="1" lang="ja-JP" altLang="en-US" sz="1200" dirty="0" smtClean="0">
                          <a:latin typeface="+mn-ea"/>
                          <a:ea typeface="+mn-ea"/>
                        </a:rPr>
                        <a:t>川島</a:t>
                      </a:r>
                      <a:endParaRPr kumimoji="1" lang="ja-JP" altLang="en-US" sz="1200" dirty="0">
                        <a:latin typeface="+mn-ea"/>
                        <a:ea typeface="+mn-ea"/>
                      </a:endParaRPr>
                    </a:p>
                  </a:txBody>
                  <a:tcPr/>
                </a:tc>
                <a:tc>
                  <a:txBody>
                    <a:bodyPr/>
                    <a:lstStyle/>
                    <a:p>
                      <a:r>
                        <a:rPr kumimoji="1" lang="ja-JP" altLang="en-US" sz="1200" dirty="0" smtClean="0">
                          <a:latin typeface="+mn-ea"/>
                          <a:ea typeface="+mn-ea"/>
                        </a:rPr>
                        <a:t>自営業</a:t>
                      </a:r>
                      <a:endParaRPr kumimoji="1" lang="ja-JP" altLang="en-US" sz="1200" dirty="0">
                        <a:latin typeface="+mn-ea"/>
                        <a:ea typeface="+mn-ea"/>
                      </a:endParaRPr>
                    </a:p>
                  </a:txBody>
                  <a:tcPr/>
                </a:tc>
                <a:tc>
                  <a:txBody>
                    <a:bodyPr/>
                    <a:lstStyle/>
                    <a:p>
                      <a:r>
                        <a:rPr kumimoji="1" lang="en-US" altLang="ja-JP" sz="1400" dirty="0" smtClean="0">
                          <a:latin typeface="+mn-ea"/>
                          <a:ea typeface="+mn-ea"/>
                        </a:rPr>
                        <a:t>16</a:t>
                      </a:r>
                      <a:r>
                        <a:rPr kumimoji="1" lang="ja-JP" altLang="en-US" sz="1400" dirty="0" smtClean="0">
                          <a:latin typeface="+mn-ea"/>
                          <a:ea typeface="+mn-ea"/>
                        </a:rPr>
                        <a:t>年</a:t>
                      </a:r>
                      <a:endParaRPr kumimoji="1" lang="ja-JP" altLang="en-US" sz="1400" dirty="0">
                        <a:latin typeface="+mn-ea"/>
                        <a:ea typeface="+mn-ea"/>
                      </a:endParaRPr>
                    </a:p>
                  </a:txBody>
                  <a:tcPr/>
                </a:tc>
                <a:tc>
                  <a:txBody>
                    <a:bodyPr/>
                    <a:lstStyle/>
                    <a:p>
                      <a:r>
                        <a:rPr kumimoji="1" lang="en-US" altLang="ja-JP" sz="1400" dirty="0" smtClean="0">
                          <a:latin typeface="+mn-ea"/>
                          <a:ea typeface="+mn-ea"/>
                        </a:rPr>
                        <a:t>A0</a:t>
                      </a:r>
                      <a:endParaRPr kumimoji="1" lang="ja-JP" altLang="en-US" sz="1400" dirty="0">
                        <a:latin typeface="+mn-ea"/>
                        <a:ea typeface="+mn-ea"/>
                      </a:endParaRPr>
                    </a:p>
                  </a:txBody>
                  <a:tcPr/>
                </a:tc>
                <a:tc>
                  <a:txBody>
                    <a:bodyPr/>
                    <a:lstStyle/>
                    <a:p>
                      <a:r>
                        <a:rPr kumimoji="1" lang="en-US" altLang="ja-JP" sz="1400" dirty="0" smtClean="0">
                          <a:latin typeface="+mn-ea"/>
                          <a:ea typeface="+mn-ea"/>
                        </a:rPr>
                        <a:t>1</a:t>
                      </a:r>
                      <a:r>
                        <a:rPr kumimoji="1" lang="ja-JP" altLang="en-US" sz="1400" dirty="0" smtClean="0">
                          <a:latin typeface="+mn-ea"/>
                          <a:ea typeface="+mn-ea"/>
                        </a:rPr>
                        <a:t>期</a:t>
                      </a:r>
                      <a:endParaRPr kumimoji="1" lang="ja-JP" altLang="en-US" sz="14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ea"/>
                          <a:ea typeface="+mn-ea"/>
                        </a:rPr>
                        <a:t>25.4</a:t>
                      </a:r>
                      <a:endParaRPr kumimoji="1" lang="ja-JP" altLang="en-US" sz="1400" dirty="0">
                        <a:latin typeface="+mn-ea"/>
                        <a:ea typeface="+mn-ea"/>
                      </a:endParaRPr>
                    </a:p>
                  </a:txBody>
                  <a:tcPr/>
                </a:tc>
                <a:tc>
                  <a:txBody>
                    <a:bodyPr/>
                    <a:lstStyle/>
                    <a:p>
                      <a:r>
                        <a:rPr kumimoji="1" lang="ja-JP" altLang="en-US" sz="1200" dirty="0" smtClean="0">
                          <a:latin typeface="+mn-ea"/>
                          <a:ea typeface="+mn-ea"/>
                        </a:rPr>
                        <a:t>アマリール</a:t>
                      </a:r>
                      <a:r>
                        <a:rPr kumimoji="1" lang="en-US" altLang="ja-JP" sz="1200" dirty="0" smtClean="0">
                          <a:latin typeface="+mn-ea"/>
                          <a:ea typeface="+mn-ea"/>
                        </a:rPr>
                        <a:t>0.5mg</a:t>
                      </a:r>
                    </a:p>
                    <a:p>
                      <a:r>
                        <a:rPr kumimoji="1" lang="ja-JP" altLang="en-US" sz="1200" dirty="0" smtClean="0">
                          <a:latin typeface="+mn-ea"/>
                          <a:ea typeface="+mn-ea"/>
                        </a:rPr>
                        <a:t>ネシーナ</a:t>
                      </a:r>
                      <a:r>
                        <a:rPr kumimoji="1" lang="en-US" altLang="ja-JP" sz="1200" dirty="0" smtClean="0">
                          <a:latin typeface="+mn-ea"/>
                          <a:ea typeface="+mn-ea"/>
                        </a:rPr>
                        <a:t>25mg</a:t>
                      </a:r>
                    </a:p>
                    <a:p>
                      <a:r>
                        <a:rPr kumimoji="1" lang="ja-JP" altLang="en-US" sz="1200" dirty="0" smtClean="0">
                          <a:latin typeface="+mn-ea"/>
                          <a:ea typeface="+mn-ea"/>
                        </a:rPr>
                        <a:t>アクトス</a:t>
                      </a:r>
                      <a:r>
                        <a:rPr kumimoji="1" lang="en-US" altLang="ja-JP" sz="1200" dirty="0" smtClean="0">
                          <a:latin typeface="+mn-ea"/>
                          <a:ea typeface="+mn-ea"/>
                        </a:rPr>
                        <a:t>15mg</a:t>
                      </a:r>
                      <a:endParaRPr kumimoji="1" lang="ja-JP" altLang="en-US" sz="1200" dirty="0">
                        <a:latin typeface="+mn-ea"/>
                        <a:ea typeface="+mn-ea"/>
                      </a:endParaRPr>
                    </a:p>
                  </a:txBody>
                  <a:tcPr/>
                </a:tc>
              </a:tr>
              <a:tr h="716899">
                <a:tc>
                  <a:txBody>
                    <a:bodyPr/>
                    <a:lstStyle/>
                    <a:p>
                      <a:r>
                        <a:rPr kumimoji="1" lang="ja-JP" altLang="en-US" sz="1200" dirty="0" smtClean="0">
                          <a:latin typeface="+mn-ea"/>
                          <a:ea typeface="+mn-ea"/>
                        </a:rPr>
                        <a:t>３</a:t>
                      </a:r>
                      <a:endParaRPr kumimoji="1" lang="ja-JP" altLang="en-US" sz="1200" dirty="0">
                        <a:latin typeface="+mn-ea"/>
                        <a:ea typeface="+mn-ea"/>
                      </a:endParaRPr>
                    </a:p>
                  </a:txBody>
                  <a:tcPr/>
                </a:tc>
                <a:tc>
                  <a:txBody>
                    <a:bodyPr/>
                    <a:lstStyle/>
                    <a:p>
                      <a:r>
                        <a:rPr kumimoji="1" lang="en-US" altLang="ja-JP" sz="1400" dirty="0" smtClean="0">
                          <a:latin typeface="+mn-ea"/>
                          <a:ea typeface="+mn-ea"/>
                        </a:rPr>
                        <a:t>1/23</a:t>
                      </a:r>
                      <a:endParaRPr kumimoji="1" lang="ja-JP" altLang="en-US" sz="1400" dirty="0">
                        <a:latin typeface="+mn-ea"/>
                        <a:ea typeface="+mn-ea"/>
                      </a:endParaRPr>
                    </a:p>
                  </a:txBody>
                  <a:tcPr/>
                </a:tc>
                <a:tc>
                  <a:txBody>
                    <a:bodyPr/>
                    <a:lstStyle/>
                    <a:p>
                      <a:r>
                        <a:rPr kumimoji="1" lang="en-US" altLang="ja-JP" sz="1400" dirty="0" smtClean="0">
                          <a:latin typeface="+mn-ea"/>
                          <a:ea typeface="+mn-ea"/>
                        </a:rPr>
                        <a:t>65</a:t>
                      </a:r>
                      <a:endParaRPr kumimoji="1" lang="ja-JP" altLang="en-US" sz="1400" dirty="0">
                        <a:latin typeface="+mn-ea"/>
                        <a:ea typeface="+mn-ea"/>
                      </a:endParaRPr>
                    </a:p>
                  </a:txBody>
                  <a:tcPr/>
                </a:tc>
                <a:tc>
                  <a:txBody>
                    <a:bodyPr/>
                    <a:lstStyle/>
                    <a:p>
                      <a:r>
                        <a:rPr kumimoji="1" lang="ja-JP" altLang="en-US" sz="1400" dirty="0" smtClean="0">
                          <a:latin typeface="+mn-ea"/>
                          <a:ea typeface="+mn-ea"/>
                        </a:rPr>
                        <a:t>男</a:t>
                      </a:r>
                      <a:endParaRPr kumimoji="1" lang="ja-JP" altLang="en-US" sz="1400" dirty="0">
                        <a:latin typeface="+mn-ea"/>
                        <a:ea typeface="+mn-ea"/>
                      </a:endParaRPr>
                    </a:p>
                  </a:txBody>
                  <a:tcPr/>
                </a:tc>
                <a:tc>
                  <a:txBody>
                    <a:bodyPr/>
                    <a:lstStyle/>
                    <a:p>
                      <a:r>
                        <a:rPr kumimoji="1" lang="ja-JP" altLang="en-US" sz="1400" dirty="0" smtClean="0">
                          <a:latin typeface="+mn-ea"/>
                          <a:ea typeface="+mn-ea"/>
                        </a:rPr>
                        <a:t>＋</a:t>
                      </a:r>
                      <a:endParaRPr kumimoji="1" lang="ja-JP" altLang="en-US" sz="1400" dirty="0">
                        <a:latin typeface="+mn-ea"/>
                        <a:ea typeface="+mn-ea"/>
                      </a:endParaRPr>
                    </a:p>
                  </a:txBody>
                  <a:tcPr/>
                </a:tc>
                <a:tc>
                  <a:txBody>
                    <a:bodyPr/>
                    <a:lstStyle/>
                    <a:p>
                      <a:r>
                        <a:rPr kumimoji="1" lang="ja-JP" altLang="en-US" sz="1200" dirty="0" smtClean="0">
                          <a:latin typeface="+mn-ea"/>
                          <a:ea typeface="+mn-ea"/>
                        </a:rPr>
                        <a:t>市内</a:t>
                      </a:r>
                      <a:endParaRPr kumimoji="1" lang="ja-JP" altLang="en-US" sz="1200" dirty="0">
                        <a:latin typeface="+mn-ea"/>
                        <a:ea typeface="+mn-ea"/>
                      </a:endParaRPr>
                    </a:p>
                  </a:txBody>
                  <a:tcPr/>
                </a:tc>
                <a:tc>
                  <a:txBody>
                    <a:bodyPr/>
                    <a:lstStyle/>
                    <a:p>
                      <a:r>
                        <a:rPr kumimoji="1" lang="ja-JP" altLang="en-US" sz="1200" dirty="0" smtClean="0">
                          <a:latin typeface="+mn-ea"/>
                          <a:ea typeface="+mn-ea"/>
                        </a:rPr>
                        <a:t>警備員</a:t>
                      </a:r>
                      <a:endParaRPr kumimoji="1" lang="ja-JP" altLang="en-US" sz="1200" dirty="0">
                        <a:latin typeface="+mn-ea"/>
                        <a:ea typeface="+mn-ea"/>
                      </a:endParaRPr>
                    </a:p>
                  </a:txBody>
                  <a:tcPr/>
                </a:tc>
                <a:tc>
                  <a:txBody>
                    <a:bodyPr/>
                    <a:lstStyle/>
                    <a:p>
                      <a:r>
                        <a:rPr kumimoji="1" lang="en-US" altLang="ja-JP" sz="1400" dirty="0" smtClean="0">
                          <a:latin typeface="+mn-ea"/>
                          <a:ea typeface="+mn-ea"/>
                        </a:rPr>
                        <a:t>16</a:t>
                      </a:r>
                      <a:r>
                        <a:rPr kumimoji="1" lang="ja-JP" altLang="en-US" sz="1400" dirty="0" smtClean="0">
                          <a:latin typeface="+mn-ea"/>
                          <a:ea typeface="+mn-ea"/>
                        </a:rPr>
                        <a:t>年</a:t>
                      </a:r>
                      <a:endParaRPr kumimoji="1" lang="ja-JP" altLang="en-US" sz="1400" dirty="0">
                        <a:latin typeface="+mn-ea"/>
                        <a:ea typeface="+mn-ea"/>
                      </a:endParaRPr>
                    </a:p>
                  </a:txBody>
                  <a:tcPr/>
                </a:tc>
                <a:tc>
                  <a:txBody>
                    <a:bodyPr/>
                    <a:lstStyle/>
                    <a:p>
                      <a:r>
                        <a:rPr kumimoji="1" lang="en-US" altLang="ja-JP" sz="1400" dirty="0" smtClean="0">
                          <a:latin typeface="+mn-ea"/>
                          <a:ea typeface="+mn-ea"/>
                        </a:rPr>
                        <a:t>A0</a:t>
                      </a:r>
                      <a:endParaRPr kumimoji="1" lang="ja-JP" altLang="en-US" sz="1400" dirty="0">
                        <a:latin typeface="+mn-ea"/>
                        <a:ea typeface="+mn-ea"/>
                      </a:endParaRPr>
                    </a:p>
                  </a:txBody>
                  <a:tcPr/>
                </a:tc>
                <a:tc>
                  <a:txBody>
                    <a:bodyPr/>
                    <a:lstStyle/>
                    <a:p>
                      <a:r>
                        <a:rPr kumimoji="1" lang="en-US" altLang="ja-JP" sz="1400" dirty="0" smtClean="0">
                          <a:latin typeface="+mn-ea"/>
                          <a:ea typeface="+mn-ea"/>
                        </a:rPr>
                        <a:t>2</a:t>
                      </a:r>
                      <a:r>
                        <a:rPr kumimoji="1" lang="ja-JP" altLang="en-US" sz="1400" dirty="0" smtClean="0">
                          <a:latin typeface="+mn-ea"/>
                          <a:ea typeface="+mn-ea"/>
                        </a:rPr>
                        <a:t>期</a:t>
                      </a:r>
                      <a:endParaRPr kumimoji="1" lang="ja-JP" altLang="en-US" sz="14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ea"/>
                          <a:ea typeface="+mn-ea"/>
                        </a:rPr>
                        <a:t>22.4</a:t>
                      </a:r>
                      <a:endParaRPr kumimoji="1" lang="ja-JP" altLang="en-US" sz="1400" dirty="0" smtClean="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グリクラジド</a:t>
                      </a:r>
                      <a:r>
                        <a:rPr kumimoji="1" lang="en-US" altLang="ja-JP" sz="1200" dirty="0" smtClean="0">
                          <a:latin typeface="+mn-ea"/>
                          <a:ea typeface="+mn-ea"/>
                        </a:rPr>
                        <a:t>20mg</a:t>
                      </a:r>
                      <a:endParaRPr kumimoji="1" lang="ja-JP" altLang="en-US" sz="1200" dirty="0" smtClean="0">
                        <a:latin typeface="+mn-ea"/>
                        <a:ea typeface="+mn-ea"/>
                      </a:endParaRPr>
                    </a:p>
                    <a:p>
                      <a:r>
                        <a:rPr kumimoji="1" lang="ja-JP" altLang="en-US" sz="1200" dirty="0" smtClean="0">
                          <a:latin typeface="+mn-ea"/>
                          <a:ea typeface="+mn-ea"/>
                        </a:rPr>
                        <a:t>ジャヌビア</a:t>
                      </a:r>
                      <a:r>
                        <a:rPr kumimoji="1" lang="en-US" altLang="ja-JP" sz="1200" dirty="0" smtClean="0">
                          <a:latin typeface="+mn-ea"/>
                          <a:ea typeface="+mn-ea"/>
                        </a:rPr>
                        <a:t>100mg</a:t>
                      </a:r>
                    </a:p>
                    <a:p>
                      <a:r>
                        <a:rPr kumimoji="1" lang="ja-JP" altLang="en-US" sz="1200" dirty="0" smtClean="0">
                          <a:latin typeface="+mn-ea"/>
                          <a:ea typeface="+mn-ea"/>
                        </a:rPr>
                        <a:t>メトグルコ</a:t>
                      </a:r>
                      <a:r>
                        <a:rPr kumimoji="1" lang="en-US" altLang="ja-JP" sz="1200" dirty="0" smtClean="0">
                          <a:latin typeface="+mn-ea"/>
                          <a:ea typeface="+mn-ea"/>
                        </a:rPr>
                        <a:t>1500mg</a:t>
                      </a:r>
                    </a:p>
                  </a:txBody>
                  <a:tcPr/>
                </a:tc>
              </a:tr>
              <a:tr h="716899">
                <a:tc>
                  <a:txBody>
                    <a:bodyPr/>
                    <a:lstStyle/>
                    <a:p>
                      <a:r>
                        <a:rPr kumimoji="1" lang="ja-JP" altLang="en-US" sz="1200" dirty="0" smtClean="0">
                          <a:latin typeface="+mn-ea"/>
                          <a:ea typeface="+mn-ea"/>
                        </a:rPr>
                        <a:t>４</a:t>
                      </a:r>
                      <a:endParaRPr kumimoji="1" lang="ja-JP" altLang="en-US" sz="1200" dirty="0">
                        <a:latin typeface="+mn-ea"/>
                        <a:ea typeface="+mn-ea"/>
                      </a:endParaRPr>
                    </a:p>
                  </a:txBody>
                  <a:tcPr/>
                </a:tc>
                <a:tc>
                  <a:txBody>
                    <a:bodyPr/>
                    <a:lstStyle/>
                    <a:p>
                      <a:r>
                        <a:rPr kumimoji="1" lang="en-US" altLang="ja-JP" sz="1400" dirty="0" smtClean="0">
                          <a:latin typeface="+mn-ea"/>
                          <a:ea typeface="+mn-ea"/>
                        </a:rPr>
                        <a:t>2/20</a:t>
                      </a:r>
                      <a:endParaRPr kumimoji="1" lang="ja-JP" altLang="en-US" sz="1400" dirty="0">
                        <a:latin typeface="+mn-ea"/>
                        <a:ea typeface="+mn-ea"/>
                      </a:endParaRPr>
                    </a:p>
                  </a:txBody>
                  <a:tcPr/>
                </a:tc>
                <a:tc>
                  <a:txBody>
                    <a:bodyPr/>
                    <a:lstStyle/>
                    <a:p>
                      <a:r>
                        <a:rPr kumimoji="1" lang="en-US" altLang="ja-JP" sz="1400" dirty="0" smtClean="0">
                          <a:latin typeface="+mn-ea"/>
                          <a:ea typeface="+mn-ea"/>
                        </a:rPr>
                        <a:t>41</a:t>
                      </a:r>
                      <a:endParaRPr kumimoji="1" lang="ja-JP" altLang="en-US" sz="1400" dirty="0">
                        <a:latin typeface="+mn-ea"/>
                        <a:ea typeface="+mn-ea"/>
                      </a:endParaRPr>
                    </a:p>
                  </a:txBody>
                  <a:tcPr/>
                </a:tc>
                <a:tc>
                  <a:txBody>
                    <a:bodyPr/>
                    <a:lstStyle/>
                    <a:p>
                      <a:r>
                        <a:rPr kumimoji="1" lang="ja-JP" altLang="en-US" sz="1400" dirty="0" smtClean="0">
                          <a:latin typeface="+mn-ea"/>
                          <a:ea typeface="+mn-ea"/>
                        </a:rPr>
                        <a:t>男</a:t>
                      </a:r>
                      <a:endParaRPr kumimoji="1" lang="ja-JP" altLang="en-US" sz="1400" dirty="0">
                        <a:latin typeface="+mn-ea"/>
                        <a:ea typeface="+mn-ea"/>
                      </a:endParaRPr>
                    </a:p>
                  </a:txBody>
                  <a:tcPr/>
                </a:tc>
                <a:tc>
                  <a:txBody>
                    <a:bodyPr/>
                    <a:lstStyle/>
                    <a:p>
                      <a:r>
                        <a:rPr kumimoji="1" lang="ja-JP" altLang="en-US" sz="1400" dirty="0" smtClean="0">
                          <a:latin typeface="+mn-ea"/>
                          <a:ea typeface="+mn-ea"/>
                        </a:rPr>
                        <a:t>－</a:t>
                      </a:r>
                      <a:endParaRPr kumimoji="1" lang="ja-JP" altLang="en-US" sz="14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市内</a:t>
                      </a:r>
                    </a:p>
                    <a:p>
                      <a:endParaRPr kumimoji="1" lang="ja-JP" altLang="en-US" sz="1200" dirty="0">
                        <a:latin typeface="+mn-ea"/>
                        <a:ea typeface="+mn-ea"/>
                      </a:endParaRPr>
                    </a:p>
                  </a:txBody>
                  <a:tcPr/>
                </a:tc>
                <a:tc>
                  <a:txBody>
                    <a:bodyPr/>
                    <a:lstStyle/>
                    <a:p>
                      <a:r>
                        <a:rPr kumimoji="1" lang="ja-JP" altLang="en-US" sz="1200" dirty="0" smtClean="0">
                          <a:latin typeface="+mn-ea"/>
                          <a:ea typeface="+mn-ea"/>
                        </a:rPr>
                        <a:t>看板業（出張が多い）</a:t>
                      </a:r>
                      <a:endParaRPr kumimoji="1" lang="ja-JP" altLang="en-US" sz="1200" dirty="0">
                        <a:latin typeface="+mn-ea"/>
                        <a:ea typeface="+mn-ea"/>
                      </a:endParaRPr>
                    </a:p>
                  </a:txBody>
                  <a:tcPr/>
                </a:tc>
                <a:tc>
                  <a:txBody>
                    <a:bodyPr/>
                    <a:lstStyle/>
                    <a:p>
                      <a:r>
                        <a:rPr kumimoji="1" lang="en-US" altLang="ja-JP" sz="1400" dirty="0" smtClean="0">
                          <a:latin typeface="+mn-ea"/>
                          <a:ea typeface="+mn-ea"/>
                        </a:rPr>
                        <a:t>1</a:t>
                      </a:r>
                      <a:r>
                        <a:rPr kumimoji="1" lang="ja-JP" altLang="en-US" sz="1400" dirty="0" smtClean="0">
                          <a:latin typeface="+mn-ea"/>
                          <a:ea typeface="+mn-ea"/>
                        </a:rPr>
                        <a:t>年</a:t>
                      </a:r>
                      <a:endParaRPr kumimoji="1" lang="ja-JP" altLang="en-US" sz="1400" dirty="0">
                        <a:latin typeface="+mn-ea"/>
                        <a:ea typeface="+mn-ea"/>
                      </a:endParaRPr>
                    </a:p>
                  </a:txBody>
                  <a:tcPr/>
                </a:tc>
                <a:tc>
                  <a:txBody>
                    <a:bodyPr/>
                    <a:lstStyle/>
                    <a:p>
                      <a:r>
                        <a:rPr kumimoji="1" lang="en-US" altLang="ja-JP" sz="1400" dirty="0" smtClean="0">
                          <a:latin typeface="+mn-ea"/>
                          <a:ea typeface="+mn-ea"/>
                        </a:rPr>
                        <a:t>A0</a:t>
                      </a:r>
                      <a:endParaRPr kumimoji="1" lang="ja-JP" altLang="en-US" sz="1400" dirty="0">
                        <a:latin typeface="+mn-ea"/>
                        <a:ea typeface="+mn-ea"/>
                      </a:endParaRPr>
                    </a:p>
                  </a:txBody>
                  <a:tcPr/>
                </a:tc>
                <a:tc>
                  <a:txBody>
                    <a:bodyPr/>
                    <a:lstStyle/>
                    <a:p>
                      <a:r>
                        <a:rPr kumimoji="1" lang="en-US" altLang="ja-JP" sz="1400" dirty="0" smtClean="0">
                          <a:latin typeface="+mn-ea"/>
                          <a:ea typeface="+mn-ea"/>
                        </a:rPr>
                        <a:t>2</a:t>
                      </a:r>
                      <a:r>
                        <a:rPr kumimoji="1" lang="ja-JP" altLang="en-US" sz="1400" dirty="0" smtClean="0">
                          <a:latin typeface="+mn-ea"/>
                          <a:ea typeface="+mn-ea"/>
                        </a:rPr>
                        <a:t>期</a:t>
                      </a:r>
                      <a:endParaRPr kumimoji="1" lang="ja-JP" altLang="en-US" sz="14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latin typeface="+mn-ea"/>
                          <a:ea typeface="+mn-ea"/>
                        </a:rPr>
                        <a:t>23</a:t>
                      </a:r>
                      <a:endParaRPr kumimoji="1" lang="ja-JP" altLang="en-US" sz="1400" dirty="0" smtClean="0">
                        <a:latin typeface="+mn-ea"/>
                        <a:ea typeface="+mn-ea"/>
                      </a:endParaRPr>
                    </a:p>
                  </a:txBody>
                  <a:tcPr/>
                </a:tc>
                <a:tc>
                  <a:txBody>
                    <a:bodyPr/>
                    <a:lstStyle/>
                    <a:p>
                      <a:r>
                        <a:rPr kumimoji="1" lang="ja-JP" altLang="en-US" sz="1200" dirty="0" smtClean="0">
                          <a:latin typeface="+mn-ea"/>
                          <a:ea typeface="+mn-ea"/>
                        </a:rPr>
                        <a:t>ボグリボース</a:t>
                      </a:r>
                      <a:r>
                        <a:rPr kumimoji="1" lang="en-US" altLang="ja-JP" sz="1200" dirty="0" smtClean="0">
                          <a:latin typeface="+mn-ea"/>
                          <a:ea typeface="+mn-ea"/>
                        </a:rPr>
                        <a:t>0.4mg</a:t>
                      </a:r>
                    </a:p>
                    <a:p>
                      <a:r>
                        <a:rPr kumimoji="1" lang="ja-JP" altLang="en-US" sz="1200" dirty="0" smtClean="0">
                          <a:latin typeface="+mn-ea"/>
                          <a:ea typeface="+mn-ea"/>
                        </a:rPr>
                        <a:t>ジャヌビア</a:t>
                      </a:r>
                      <a:r>
                        <a:rPr kumimoji="1" lang="en-US" altLang="ja-JP" sz="1200" dirty="0" smtClean="0">
                          <a:latin typeface="+mn-ea"/>
                          <a:ea typeface="+mn-ea"/>
                        </a:rPr>
                        <a:t>50mg</a:t>
                      </a:r>
                    </a:p>
                    <a:p>
                      <a:r>
                        <a:rPr kumimoji="1" lang="ja-JP" altLang="en-US" sz="1200" dirty="0" smtClean="0">
                          <a:latin typeface="+mn-ea"/>
                          <a:ea typeface="+mn-ea"/>
                        </a:rPr>
                        <a:t>メトグルコ</a:t>
                      </a:r>
                      <a:r>
                        <a:rPr kumimoji="1" lang="en-US" altLang="ja-JP" sz="1200" dirty="0" smtClean="0">
                          <a:latin typeface="+mn-ea"/>
                          <a:ea typeface="+mn-ea"/>
                        </a:rPr>
                        <a:t>750mg</a:t>
                      </a:r>
                      <a:endParaRPr kumimoji="1" lang="ja-JP" altLang="en-US" sz="1200" dirty="0">
                        <a:latin typeface="+mn-ea"/>
                        <a:ea typeface="+mn-ea"/>
                      </a:endParaRPr>
                    </a:p>
                  </a:txBody>
                  <a:tcPr/>
                </a:tc>
              </a:tr>
              <a:tr h="557588">
                <a:tc>
                  <a:txBody>
                    <a:bodyPr/>
                    <a:lstStyle/>
                    <a:p>
                      <a:r>
                        <a:rPr kumimoji="1" lang="ja-JP" altLang="en-US" sz="1200" dirty="0" smtClean="0">
                          <a:latin typeface="+mn-ea"/>
                          <a:ea typeface="+mn-ea"/>
                        </a:rPr>
                        <a:t>５</a:t>
                      </a:r>
                      <a:endParaRPr kumimoji="1" lang="ja-JP" altLang="en-US" sz="1200" dirty="0">
                        <a:latin typeface="+mn-ea"/>
                        <a:ea typeface="+mn-ea"/>
                      </a:endParaRPr>
                    </a:p>
                  </a:txBody>
                  <a:tcPr/>
                </a:tc>
                <a:tc>
                  <a:txBody>
                    <a:bodyPr/>
                    <a:lstStyle/>
                    <a:p>
                      <a:r>
                        <a:rPr kumimoji="1" lang="en-US" altLang="ja-JP" sz="1400" dirty="0" smtClean="0">
                          <a:latin typeface="+mn-ea"/>
                          <a:ea typeface="+mn-ea"/>
                        </a:rPr>
                        <a:t>2/7</a:t>
                      </a:r>
                      <a:endParaRPr kumimoji="1" lang="ja-JP" altLang="en-US" sz="1400" dirty="0">
                        <a:latin typeface="+mn-ea"/>
                        <a:ea typeface="+mn-ea"/>
                      </a:endParaRPr>
                    </a:p>
                  </a:txBody>
                  <a:tcPr/>
                </a:tc>
                <a:tc>
                  <a:txBody>
                    <a:bodyPr/>
                    <a:lstStyle/>
                    <a:p>
                      <a:r>
                        <a:rPr kumimoji="1" lang="en-US" altLang="ja-JP" sz="1400" dirty="0" smtClean="0">
                          <a:latin typeface="+mn-ea"/>
                          <a:ea typeface="+mn-ea"/>
                        </a:rPr>
                        <a:t>67</a:t>
                      </a:r>
                      <a:endParaRPr kumimoji="1" lang="ja-JP" altLang="en-US" sz="1400" dirty="0">
                        <a:latin typeface="+mn-ea"/>
                        <a:ea typeface="+mn-ea"/>
                      </a:endParaRPr>
                    </a:p>
                  </a:txBody>
                  <a:tcPr/>
                </a:tc>
                <a:tc>
                  <a:txBody>
                    <a:bodyPr/>
                    <a:lstStyle/>
                    <a:p>
                      <a:r>
                        <a:rPr kumimoji="1" lang="ja-JP" altLang="en-US" sz="1400" dirty="0" smtClean="0">
                          <a:latin typeface="+mn-ea"/>
                          <a:ea typeface="+mn-ea"/>
                        </a:rPr>
                        <a:t>男</a:t>
                      </a:r>
                      <a:endParaRPr kumimoji="1" lang="ja-JP" altLang="en-US" sz="1400" dirty="0">
                        <a:latin typeface="+mn-ea"/>
                        <a:ea typeface="+mn-ea"/>
                      </a:endParaRPr>
                    </a:p>
                  </a:txBody>
                  <a:tcPr/>
                </a:tc>
                <a:tc>
                  <a:txBody>
                    <a:bodyPr/>
                    <a:lstStyle/>
                    <a:p>
                      <a:r>
                        <a:rPr kumimoji="1" lang="ja-JP" altLang="en-US" sz="1400" dirty="0" smtClean="0">
                          <a:latin typeface="+mn-ea"/>
                          <a:ea typeface="+mn-ea"/>
                        </a:rPr>
                        <a:t>－</a:t>
                      </a:r>
                      <a:endParaRPr kumimoji="1" lang="ja-JP" altLang="en-US" sz="1400" dirty="0">
                        <a:latin typeface="+mn-ea"/>
                        <a:ea typeface="+mn-ea"/>
                      </a:endParaRPr>
                    </a:p>
                  </a:txBody>
                  <a:tcPr/>
                </a:tc>
                <a:tc>
                  <a:txBody>
                    <a:bodyPr/>
                    <a:lstStyle/>
                    <a:p>
                      <a:r>
                        <a:rPr kumimoji="1" lang="ja-JP" altLang="en-US" sz="1200" dirty="0" smtClean="0">
                          <a:latin typeface="+mn-ea"/>
                          <a:ea typeface="+mn-ea"/>
                        </a:rPr>
                        <a:t>富士見市</a:t>
                      </a:r>
                      <a:endParaRPr kumimoji="1" lang="ja-JP" altLang="en-US" sz="1200" dirty="0">
                        <a:latin typeface="+mn-ea"/>
                        <a:ea typeface="+mn-ea"/>
                      </a:endParaRPr>
                    </a:p>
                  </a:txBody>
                  <a:tcPr/>
                </a:tc>
                <a:tc>
                  <a:txBody>
                    <a:bodyPr/>
                    <a:lstStyle/>
                    <a:p>
                      <a:r>
                        <a:rPr kumimoji="1" lang="ja-JP" altLang="en-US" sz="1200" dirty="0" smtClean="0">
                          <a:latin typeface="+mn-ea"/>
                          <a:ea typeface="+mn-ea"/>
                        </a:rPr>
                        <a:t>製薬会社社員</a:t>
                      </a:r>
                      <a:endParaRPr kumimoji="1" lang="ja-JP" altLang="en-US" sz="1200" dirty="0">
                        <a:latin typeface="+mn-ea"/>
                        <a:ea typeface="+mn-ea"/>
                      </a:endParaRPr>
                    </a:p>
                  </a:txBody>
                  <a:tcPr/>
                </a:tc>
                <a:tc>
                  <a:txBody>
                    <a:bodyPr/>
                    <a:lstStyle/>
                    <a:p>
                      <a:r>
                        <a:rPr kumimoji="1" lang="en-US" altLang="ja-JP" sz="1400" dirty="0" smtClean="0">
                          <a:latin typeface="+mn-ea"/>
                          <a:ea typeface="+mn-ea"/>
                        </a:rPr>
                        <a:t>2</a:t>
                      </a:r>
                      <a:r>
                        <a:rPr kumimoji="1" lang="ja-JP" altLang="en-US" sz="1400" dirty="0" smtClean="0">
                          <a:latin typeface="+mn-ea"/>
                          <a:ea typeface="+mn-ea"/>
                        </a:rPr>
                        <a:t>年</a:t>
                      </a:r>
                      <a:endParaRPr kumimoji="1" lang="ja-JP" altLang="en-US" sz="1400" dirty="0">
                        <a:latin typeface="+mn-ea"/>
                        <a:ea typeface="+mn-ea"/>
                      </a:endParaRPr>
                    </a:p>
                  </a:txBody>
                  <a:tcPr/>
                </a:tc>
                <a:tc>
                  <a:txBody>
                    <a:bodyPr/>
                    <a:lstStyle/>
                    <a:p>
                      <a:r>
                        <a:rPr kumimoji="1" lang="en-US" altLang="ja-JP" sz="1400" dirty="0" smtClean="0">
                          <a:latin typeface="+mn-ea"/>
                          <a:ea typeface="+mn-ea"/>
                        </a:rPr>
                        <a:t>A0</a:t>
                      </a:r>
                      <a:endParaRPr kumimoji="1" lang="ja-JP" altLang="en-US" sz="1400" dirty="0">
                        <a:latin typeface="+mn-ea"/>
                        <a:ea typeface="+mn-ea"/>
                      </a:endParaRPr>
                    </a:p>
                  </a:txBody>
                  <a:tcPr/>
                </a:tc>
                <a:tc>
                  <a:txBody>
                    <a:bodyPr/>
                    <a:lstStyle/>
                    <a:p>
                      <a:r>
                        <a:rPr kumimoji="1" lang="en-US" altLang="ja-JP" sz="1400" dirty="0" smtClean="0">
                          <a:latin typeface="+mn-ea"/>
                          <a:ea typeface="+mn-ea"/>
                        </a:rPr>
                        <a:t>1</a:t>
                      </a:r>
                      <a:r>
                        <a:rPr kumimoji="1" lang="ja-JP" altLang="en-US" sz="1400" dirty="0" smtClean="0">
                          <a:latin typeface="+mn-ea"/>
                          <a:ea typeface="+mn-ea"/>
                        </a:rPr>
                        <a:t>期</a:t>
                      </a:r>
                      <a:endParaRPr kumimoji="1" lang="ja-JP" altLang="en-US" sz="1400" dirty="0">
                        <a:latin typeface="+mn-ea"/>
                        <a:ea typeface="+mn-ea"/>
                      </a:endParaRPr>
                    </a:p>
                  </a:txBody>
                  <a:tcPr/>
                </a:tc>
                <a:tc>
                  <a:txBody>
                    <a:bodyPr/>
                    <a:lstStyle/>
                    <a:p>
                      <a:r>
                        <a:rPr kumimoji="1" lang="en-US" altLang="ja-JP" sz="1400" dirty="0" smtClean="0">
                          <a:latin typeface="+mn-ea"/>
                          <a:ea typeface="+mn-ea"/>
                        </a:rPr>
                        <a:t>22.4</a:t>
                      </a:r>
                      <a:endParaRPr kumimoji="1" lang="ja-JP" altLang="en-US" sz="1400" dirty="0">
                        <a:latin typeface="+mn-ea"/>
                        <a:ea typeface="+mn-ea"/>
                      </a:endParaRPr>
                    </a:p>
                  </a:txBody>
                  <a:tcPr/>
                </a:tc>
                <a:tc>
                  <a:txBody>
                    <a:bodyPr/>
                    <a:lstStyle/>
                    <a:p>
                      <a:r>
                        <a:rPr kumimoji="1" lang="ja-JP" altLang="en-US" sz="1200" dirty="0" smtClean="0">
                          <a:latin typeface="+mn-ea"/>
                          <a:ea typeface="+mn-ea"/>
                        </a:rPr>
                        <a:t>トラゼンタ</a:t>
                      </a:r>
                      <a:r>
                        <a:rPr kumimoji="1" lang="en-US" altLang="ja-JP" sz="1200" dirty="0" smtClean="0">
                          <a:latin typeface="+mn-ea"/>
                          <a:ea typeface="+mn-ea"/>
                        </a:rPr>
                        <a:t>5mg</a:t>
                      </a:r>
                      <a:endParaRPr kumimoji="1" lang="ja-JP" altLang="en-US" sz="1200" dirty="0">
                        <a:latin typeface="+mn-ea"/>
                        <a:ea typeface="+mn-ea"/>
                      </a:endParaRPr>
                    </a:p>
                  </a:txBody>
                  <a:tcPr/>
                </a:tc>
              </a:tr>
              <a:tr h="605381">
                <a:tc>
                  <a:txBody>
                    <a:bodyPr/>
                    <a:lstStyle/>
                    <a:p>
                      <a:r>
                        <a:rPr kumimoji="1" lang="ja-JP" altLang="en-US" sz="1200" dirty="0" smtClean="0">
                          <a:latin typeface="+mn-ea"/>
                          <a:ea typeface="+mn-ea"/>
                        </a:rPr>
                        <a:t>６</a:t>
                      </a:r>
                      <a:endParaRPr kumimoji="1" lang="ja-JP" altLang="en-US" sz="1200" dirty="0">
                        <a:latin typeface="+mn-ea"/>
                        <a:ea typeface="+mn-ea"/>
                      </a:endParaRPr>
                    </a:p>
                  </a:txBody>
                  <a:tcPr/>
                </a:tc>
                <a:tc>
                  <a:txBody>
                    <a:bodyPr/>
                    <a:lstStyle/>
                    <a:p>
                      <a:r>
                        <a:rPr kumimoji="1" lang="en-US" altLang="ja-JP" sz="1400" dirty="0" smtClean="0">
                          <a:latin typeface="+mn-ea"/>
                          <a:ea typeface="+mn-ea"/>
                        </a:rPr>
                        <a:t>2/28</a:t>
                      </a:r>
                      <a:endParaRPr kumimoji="1" lang="ja-JP" altLang="en-US" sz="1400" dirty="0">
                        <a:latin typeface="+mn-ea"/>
                        <a:ea typeface="+mn-ea"/>
                      </a:endParaRPr>
                    </a:p>
                  </a:txBody>
                  <a:tcPr/>
                </a:tc>
                <a:tc>
                  <a:txBody>
                    <a:bodyPr/>
                    <a:lstStyle/>
                    <a:p>
                      <a:r>
                        <a:rPr kumimoji="1" lang="en-US" altLang="ja-JP" sz="1400" dirty="0" smtClean="0">
                          <a:latin typeface="+mn-ea"/>
                          <a:ea typeface="+mn-ea"/>
                        </a:rPr>
                        <a:t>57</a:t>
                      </a:r>
                      <a:endParaRPr kumimoji="1" lang="ja-JP" altLang="en-US" sz="1400" dirty="0">
                        <a:latin typeface="+mn-ea"/>
                        <a:ea typeface="+mn-ea"/>
                      </a:endParaRPr>
                    </a:p>
                  </a:txBody>
                  <a:tcPr/>
                </a:tc>
                <a:tc>
                  <a:txBody>
                    <a:bodyPr/>
                    <a:lstStyle/>
                    <a:p>
                      <a:r>
                        <a:rPr kumimoji="1" lang="ja-JP" altLang="en-US" sz="1400" dirty="0" smtClean="0">
                          <a:latin typeface="+mn-ea"/>
                          <a:ea typeface="+mn-ea"/>
                        </a:rPr>
                        <a:t>男</a:t>
                      </a:r>
                      <a:endParaRPr kumimoji="1" lang="ja-JP" altLang="en-US" sz="1400" dirty="0">
                        <a:latin typeface="+mn-ea"/>
                        <a:ea typeface="+mn-ea"/>
                      </a:endParaRPr>
                    </a:p>
                  </a:txBody>
                  <a:tcPr/>
                </a:tc>
                <a:tc>
                  <a:txBody>
                    <a:bodyPr/>
                    <a:lstStyle/>
                    <a:p>
                      <a:r>
                        <a:rPr kumimoji="1" lang="ja-JP" altLang="en-US" sz="1400" dirty="0" smtClean="0">
                          <a:latin typeface="+mn-ea"/>
                          <a:ea typeface="+mn-ea"/>
                        </a:rPr>
                        <a:t>－</a:t>
                      </a:r>
                      <a:endParaRPr kumimoji="1" lang="ja-JP" altLang="en-US" sz="1400" dirty="0">
                        <a:latin typeface="+mn-ea"/>
                        <a:ea typeface="+mn-ea"/>
                      </a:endParaRPr>
                    </a:p>
                  </a:txBody>
                  <a:tcPr/>
                </a:tc>
                <a:tc>
                  <a:txBody>
                    <a:bodyPr/>
                    <a:lstStyle/>
                    <a:p>
                      <a:r>
                        <a:rPr kumimoji="1" lang="ja-JP" altLang="en-US" sz="1200" dirty="0" smtClean="0">
                          <a:latin typeface="+mn-ea"/>
                          <a:ea typeface="+mn-ea"/>
                        </a:rPr>
                        <a:t>鶴ヶ島市</a:t>
                      </a:r>
                      <a:endParaRPr kumimoji="1" lang="ja-JP" altLang="en-US" sz="1200" dirty="0">
                        <a:latin typeface="+mn-ea"/>
                        <a:ea typeface="+mn-ea"/>
                      </a:endParaRPr>
                    </a:p>
                  </a:txBody>
                  <a:tcPr/>
                </a:tc>
                <a:tc>
                  <a:txBody>
                    <a:bodyPr/>
                    <a:lstStyle/>
                    <a:p>
                      <a:r>
                        <a:rPr kumimoji="1" lang="ja-JP" altLang="en-US" sz="1200" dirty="0" smtClean="0">
                          <a:latin typeface="+mn-ea"/>
                          <a:ea typeface="+mn-ea"/>
                        </a:rPr>
                        <a:t>住宅建設（現場の仕事）</a:t>
                      </a:r>
                      <a:endParaRPr kumimoji="1" lang="ja-JP" altLang="en-US" sz="1200" dirty="0">
                        <a:latin typeface="+mn-ea"/>
                        <a:ea typeface="+mn-ea"/>
                      </a:endParaRPr>
                    </a:p>
                  </a:txBody>
                  <a:tcPr/>
                </a:tc>
                <a:tc>
                  <a:txBody>
                    <a:bodyPr/>
                    <a:lstStyle/>
                    <a:p>
                      <a:r>
                        <a:rPr kumimoji="1" lang="en-US" altLang="ja-JP" sz="1400" dirty="0" smtClean="0">
                          <a:latin typeface="+mn-ea"/>
                          <a:ea typeface="+mn-ea"/>
                        </a:rPr>
                        <a:t>11</a:t>
                      </a:r>
                      <a:r>
                        <a:rPr kumimoji="1" lang="ja-JP" altLang="en-US" sz="1400" dirty="0" smtClean="0">
                          <a:latin typeface="+mn-ea"/>
                          <a:ea typeface="+mn-ea"/>
                        </a:rPr>
                        <a:t>年</a:t>
                      </a:r>
                      <a:endParaRPr kumimoji="1" lang="ja-JP" altLang="en-US" sz="1400" dirty="0">
                        <a:latin typeface="+mn-ea"/>
                        <a:ea typeface="+mn-ea"/>
                      </a:endParaRPr>
                    </a:p>
                  </a:txBody>
                  <a:tcPr/>
                </a:tc>
                <a:tc>
                  <a:txBody>
                    <a:bodyPr/>
                    <a:lstStyle/>
                    <a:p>
                      <a:r>
                        <a:rPr kumimoji="1" lang="ja-JP" altLang="en-US" sz="1400" dirty="0" smtClean="0">
                          <a:latin typeface="+mn-ea"/>
                          <a:ea typeface="+mn-ea"/>
                        </a:rPr>
                        <a:t>＋</a:t>
                      </a:r>
                      <a:endParaRPr kumimoji="1" lang="ja-JP" altLang="en-US" sz="1400" dirty="0">
                        <a:latin typeface="+mn-ea"/>
                        <a:ea typeface="+mn-ea"/>
                      </a:endParaRPr>
                    </a:p>
                  </a:txBody>
                  <a:tcPr/>
                </a:tc>
                <a:tc>
                  <a:txBody>
                    <a:bodyPr/>
                    <a:lstStyle/>
                    <a:p>
                      <a:r>
                        <a:rPr kumimoji="1" lang="en-US" altLang="ja-JP" sz="1400" dirty="0" smtClean="0">
                          <a:latin typeface="+mn-ea"/>
                          <a:ea typeface="+mn-ea"/>
                        </a:rPr>
                        <a:t>3</a:t>
                      </a:r>
                      <a:r>
                        <a:rPr kumimoji="1" lang="ja-JP" altLang="en-US" sz="1400" dirty="0" smtClean="0">
                          <a:latin typeface="+mn-ea"/>
                          <a:ea typeface="+mn-ea"/>
                        </a:rPr>
                        <a:t>期</a:t>
                      </a:r>
                      <a:endParaRPr kumimoji="1" lang="ja-JP" altLang="en-US" sz="1400" dirty="0">
                        <a:latin typeface="+mn-ea"/>
                        <a:ea typeface="+mn-ea"/>
                      </a:endParaRPr>
                    </a:p>
                  </a:txBody>
                  <a:tcPr/>
                </a:tc>
                <a:tc>
                  <a:txBody>
                    <a:bodyPr/>
                    <a:lstStyle/>
                    <a:p>
                      <a:r>
                        <a:rPr kumimoji="1" lang="en-US" altLang="ja-JP" sz="1400" dirty="0" smtClean="0">
                          <a:latin typeface="+mn-ea"/>
                          <a:ea typeface="+mn-ea"/>
                        </a:rPr>
                        <a:t>28.7</a:t>
                      </a:r>
                      <a:endParaRPr kumimoji="1" lang="ja-JP" altLang="en-US" sz="1400" dirty="0">
                        <a:latin typeface="+mn-ea"/>
                        <a:ea typeface="+mn-ea"/>
                      </a:endParaRPr>
                    </a:p>
                  </a:txBody>
                  <a:tcPr/>
                </a:tc>
                <a:tc>
                  <a:txBody>
                    <a:bodyPr/>
                    <a:lstStyle/>
                    <a:p>
                      <a:r>
                        <a:rPr kumimoji="1" lang="ja-JP" altLang="en-US" sz="1200" dirty="0" smtClean="0">
                          <a:latin typeface="+mn-ea"/>
                          <a:ea typeface="+mn-ea"/>
                        </a:rPr>
                        <a:t>グリメピリド</a:t>
                      </a:r>
                      <a:r>
                        <a:rPr kumimoji="1" lang="en-US" altLang="ja-JP" sz="1200" dirty="0" smtClean="0">
                          <a:latin typeface="+mn-ea"/>
                          <a:ea typeface="+mn-ea"/>
                        </a:rPr>
                        <a:t>0.5mg</a:t>
                      </a:r>
                    </a:p>
                    <a:p>
                      <a:r>
                        <a:rPr kumimoji="1" lang="ja-JP" altLang="en-US" sz="1200" dirty="0" smtClean="0">
                          <a:latin typeface="+mn-ea"/>
                          <a:ea typeface="+mn-ea"/>
                        </a:rPr>
                        <a:t>エクア</a:t>
                      </a:r>
                      <a:r>
                        <a:rPr kumimoji="1" lang="en-US" altLang="ja-JP" sz="1200" dirty="0" smtClean="0">
                          <a:latin typeface="+mn-ea"/>
                          <a:ea typeface="+mn-ea"/>
                        </a:rPr>
                        <a:t>100mg</a:t>
                      </a:r>
                    </a:p>
                    <a:p>
                      <a:r>
                        <a:rPr kumimoji="1" lang="ja-JP" altLang="en-US" sz="1200" dirty="0" smtClean="0">
                          <a:latin typeface="+mn-ea"/>
                          <a:ea typeface="+mn-ea"/>
                        </a:rPr>
                        <a:t>メトグルコ</a:t>
                      </a:r>
                      <a:r>
                        <a:rPr kumimoji="1" lang="en-US" altLang="ja-JP" sz="1200" dirty="0" smtClean="0">
                          <a:latin typeface="+mn-ea"/>
                          <a:ea typeface="+mn-ea"/>
                        </a:rPr>
                        <a:t>500mg</a:t>
                      </a:r>
                      <a:endParaRPr kumimoji="1" lang="ja-JP" altLang="en-US" sz="1200" dirty="0">
                        <a:latin typeface="+mn-ea"/>
                        <a:ea typeface="+mn-ea"/>
                      </a:endParaRPr>
                    </a:p>
                  </a:txBody>
                  <a:tcPr/>
                </a:tc>
              </a:tr>
              <a:tr h="493863">
                <a:tc>
                  <a:txBody>
                    <a:bodyPr/>
                    <a:lstStyle/>
                    <a:p>
                      <a:r>
                        <a:rPr kumimoji="1" lang="ja-JP" altLang="en-US" sz="1200" dirty="0" smtClean="0">
                          <a:latin typeface="+mn-ea"/>
                          <a:ea typeface="+mn-ea"/>
                        </a:rPr>
                        <a:t>７</a:t>
                      </a:r>
                      <a:endParaRPr kumimoji="1" lang="ja-JP" altLang="en-US" sz="1200" dirty="0">
                        <a:latin typeface="+mn-ea"/>
                        <a:ea typeface="+mn-ea"/>
                      </a:endParaRPr>
                    </a:p>
                  </a:txBody>
                  <a:tcPr/>
                </a:tc>
                <a:tc>
                  <a:txBody>
                    <a:bodyPr/>
                    <a:lstStyle/>
                    <a:p>
                      <a:r>
                        <a:rPr kumimoji="1" lang="en-US" altLang="ja-JP" sz="1400" dirty="0" smtClean="0">
                          <a:latin typeface="+mn-ea"/>
                          <a:ea typeface="+mn-ea"/>
                        </a:rPr>
                        <a:t>2/14</a:t>
                      </a:r>
                      <a:endParaRPr kumimoji="1" lang="ja-JP" altLang="en-US" sz="1400" dirty="0">
                        <a:latin typeface="+mn-ea"/>
                        <a:ea typeface="+mn-ea"/>
                      </a:endParaRPr>
                    </a:p>
                  </a:txBody>
                  <a:tcPr/>
                </a:tc>
                <a:tc>
                  <a:txBody>
                    <a:bodyPr/>
                    <a:lstStyle/>
                    <a:p>
                      <a:r>
                        <a:rPr kumimoji="1" lang="en-US" altLang="ja-JP" sz="1400" dirty="0" smtClean="0">
                          <a:latin typeface="+mn-ea"/>
                          <a:ea typeface="+mn-ea"/>
                        </a:rPr>
                        <a:t>49</a:t>
                      </a:r>
                      <a:endParaRPr kumimoji="1" lang="ja-JP" altLang="en-US" sz="1400" dirty="0">
                        <a:latin typeface="+mn-ea"/>
                        <a:ea typeface="+mn-ea"/>
                      </a:endParaRPr>
                    </a:p>
                  </a:txBody>
                  <a:tcPr/>
                </a:tc>
                <a:tc>
                  <a:txBody>
                    <a:bodyPr/>
                    <a:lstStyle/>
                    <a:p>
                      <a:r>
                        <a:rPr kumimoji="1" lang="ja-JP" altLang="en-US" sz="1400" dirty="0" smtClean="0">
                          <a:latin typeface="+mn-ea"/>
                          <a:ea typeface="+mn-ea"/>
                        </a:rPr>
                        <a:t>男</a:t>
                      </a:r>
                      <a:endParaRPr kumimoji="1" lang="ja-JP" altLang="en-US" sz="1400" dirty="0">
                        <a:latin typeface="+mn-ea"/>
                        <a:ea typeface="+mn-ea"/>
                      </a:endParaRPr>
                    </a:p>
                  </a:txBody>
                  <a:tcPr/>
                </a:tc>
                <a:tc>
                  <a:txBody>
                    <a:bodyPr/>
                    <a:lstStyle/>
                    <a:p>
                      <a:r>
                        <a:rPr kumimoji="1" lang="ja-JP" altLang="en-US" sz="1400" dirty="0" smtClean="0">
                          <a:latin typeface="+mn-ea"/>
                          <a:ea typeface="+mn-ea"/>
                        </a:rPr>
                        <a:t>－</a:t>
                      </a:r>
                      <a:endParaRPr kumimoji="1" lang="ja-JP" altLang="en-US" sz="1400" dirty="0">
                        <a:latin typeface="+mn-ea"/>
                        <a:ea typeface="+mn-ea"/>
                      </a:endParaRPr>
                    </a:p>
                  </a:txBody>
                  <a:tcPr/>
                </a:tc>
                <a:tc>
                  <a:txBody>
                    <a:bodyPr/>
                    <a:lstStyle/>
                    <a:p>
                      <a:r>
                        <a:rPr kumimoji="1" lang="ja-JP" altLang="en-US" sz="1200" dirty="0" smtClean="0">
                          <a:latin typeface="+mn-ea"/>
                          <a:ea typeface="+mn-ea"/>
                        </a:rPr>
                        <a:t>上尾市</a:t>
                      </a:r>
                      <a:endParaRPr kumimoji="1" lang="ja-JP" altLang="en-US" sz="1200" dirty="0">
                        <a:latin typeface="+mn-ea"/>
                        <a:ea typeface="+mn-ea"/>
                      </a:endParaRPr>
                    </a:p>
                  </a:txBody>
                  <a:tcPr/>
                </a:tc>
                <a:tc>
                  <a:txBody>
                    <a:bodyPr/>
                    <a:lstStyle/>
                    <a:p>
                      <a:r>
                        <a:rPr kumimoji="1" lang="ja-JP" altLang="en-US" sz="1200" dirty="0" smtClean="0">
                          <a:latin typeface="+mn-ea"/>
                          <a:ea typeface="+mn-ea"/>
                        </a:rPr>
                        <a:t>ソフトウェア関係</a:t>
                      </a:r>
                      <a:endParaRPr kumimoji="1" lang="ja-JP" altLang="en-US" sz="1200" dirty="0">
                        <a:latin typeface="+mn-ea"/>
                        <a:ea typeface="+mn-ea"/>
                      </a:endParaRPr>
                    </a:p>
                  </a:txBody>
                  <a:tcPr/>
                </a:tc>
                <a:tc>
                  <a:txBody>
                    <a:bodyPr/>
                    <a:lstStyle/>
                    <a:p>
                      <a:r>
                        <a:rPr kumimoji="1" lang="en-US" altLang="ja-JP" sz="1400" dirty="0" smtClean="0">
                          <a:latin typeface="+mn-ea"/>
                          <a:ea typeface="+mn-ea"/>
                        </a:rPr>
                        <a:t>5</a:t>
                      </a:r>
                      <a:r>
                        <a:rPr kumimoji="1" lang="ja-JP" altLang="en-US" sz="1400" dirty="0" smtClean="0">
                          <a:latin typeface="+mn-ea"/>
                          <a:ea typeface="+mn-ea"/>
                        </a:rPr>
                        <a:t>年</a:t>
                      </a:r>
                      <a:endParaRPr kumimoji="1" lang="ja-JP" altLang="en-US" sz="1400" dirty="0">
                        <a:latin typeface="+mn-ea"/>
                        <a:ea typeface="+mn-ea"/>
                      </a:endParaRPr>
                    </a:p>
                  </a:txBody>
                  <a:tcPr/>
                </a:tc>
                <a:tc>
                  <a:txBody>
                    <a:bodyPr/>
                    <a:lstStyle/>
                    <a:p>
                      <a:r>
                        <a:rPr kumimoji="1" lang="en-US" altLang="ja-JP" sz="1400" dirty="0" smtClean="0">
                          <a:latin typeface="+mn-ea"/>
                          <a:ea typeface="+mn-ea"/>
                        </a:rPr>
                        <a:t>A0</a:t>
                      </a:r>
                      <a:endParaRPr kumimoji="1" lang="ja-JP" altLang="en-US" sz="1400" dirty="0">
                        <a:latin typeface="+mn-ea"/>
                        <a:ea typeface="+mn-ea"/>
                      </a:endParaRPr>
                    </a:p>
                  </a:txBody>
                  <a:tcPr/>
                </a:tc>
                <a:tc>
                  <a:txBody>
                    <a:bodyPr/>
                    <a:lstStyle/>
                    <a:p>
                      <a:r>
                        <a:rPr kumimoji="1" lang="en-US" altLang="ja-JP" sz="1400" dirty="0" smtClean="0">
                          <a:latin typeface="+mn-ea"/>
                          <a:ea typeface="+mn-ea"/>
                        </a:rPr>
                        <a:t>1</a:t>
                      </a:r>
                      <a:r>
                        <a:rPr kumimoji="1" lang="ja-JP" altLang="en-US" sz="1400" dirty="0" smtClean="0">
                          <a:latin typeface="+mn-ea"/>
                          <a:ea typeface="+mn-ea"/>
                        </a:rPr>
                        <a:t>期</a:t>
                      </a:r>
                      <a:endParaRPr kumimoji="1" lang="ja-JP" altLang="en-US" sz="1400" dirty="0">
                        <a:latin typeface="+mn-ea"/>
                        <a:ea typeface="+mn-ea"/>
                      </a:endParaRPr>
                    </a:p>
                  </a:txBody>
                  <a:tcPr/>
                </a:tc>
                <a:tc>
                  <a:txBody>
                    <a:bodyPr/>
                    <a:lstStyle/>
                    <a:p>
                      <a:r>
                        <a:rPr kumimoji="1" lang="en-US" altLang="ja-JP" sz="1400" dirty="0" smtClean="0">
                          <a:latin typeface="+mn-ea"/>
                          <a:ea typeface="+mn-ea"/>
                        </a:rPr>
                        <a:t>27.2</a:t>
                      </a:r>
                      <a:endParaRPr kumimoji="1" lang="ja-JP" altLang="en-US" sz="1400" dirty="0">
                        <a:latin typeface="+mn-ea"/>
                        <a:ea typeface="+mn-ea"/>
                      </a:endParaRPr>
                    </a:p>
                  </a:txBody>
                  <a:tcPr/>
                </a:tc>
                <a:tc>
                  <a:txBody>
                    <a:bodyPr/>
                    <a:lstStyle/>
                    <a:p>
                      <a:r>
                        <a:rPr kumimoji="1" lang="ja-JP" altLang="en-US" sz="1200" dirty="0" smtClean="0">
                          <a:latin typeface="+mn-ea"/>
                          <a:ea typeface="+mn-ea"/>
                        </a:rPr>
                        <a:t>メトグルコ</a:t>
                      </a:r>
                      <a:r>
                        <a:rPr kumimoji="1" lang="en-US" altLang="ja-JP" sz="1200" dirty="0" smtClean="0">
                          <a:latin typeface="+mn-ea"/>
                          <a:ea typeface="+mn-ea"/>
                        </a:rPr>
                        <a:t>2250mg</a:t>
                      </a:r>
                    </a:p>
                    <a:p>
                      <a:r>
                        <a:rPr kumimoji="1" lang="ja-JP" altLang="en-US" sz="1200" dirty="0" smtClean="0">
                          <a:latin typeface="+mn-ea"/>
                          <a:ea typeface="+mn-ea"/>
                        </a:rPr>
                        <a:t>ネシーナ</a:t>
                      </a:r>
                      <a:r>
                        <a:rPr kumimoji="1" lang="en-US" altLang="ja-JP" sz="1200" dirty="0" smtClean="0">
                          <a:latin typeface="+mn-ea"/>
                          <a:ea typeface="+mn-ea"/>
                        </a:rPr>
                        <a:t>25mg</a:t>
                      </a:r>
                    </a:p>
                    <a:p>
                      <a:r>
                        <a:rPr kumimoji="1" lang="ja-JP" altLang="en-US" sz="1200" dirty="0" smtClean="0">
                          <a:latin typeface="+mn-ea"/>
                          <a:ea typeface="+mn-ea"/>
                        </a:rPr>
                        <a:t>アクトス</a:t>
                      </a:r>
                      <a:r>
                        <a:rPr kumimoji="1" lang="en-US" altLang="ja-JP" sz="1200" dirty="0" smtClean="0">
                          <a:latin typeface="+mn-ea"/>
                          <a:ea typeface="+mn-ea"/>
                        </a:rPr>
                        <a:t>15mg</a:t>
                      </a:r>
                      <a:endParaRPr kumimoji="1" lang="ja-JP" altLang="en-US" sz="1200" dirty="0">
                        <a:latin typeface="+mn-ea"/>
                        <a:ea typeface="+mn-ea"/>
                      </a:endParaRPr>
                    </a:p>
                  </a:txBody>
                  <a:tcPr/>
                </a:tc>
              </a:tr>
              <a:tr h="493863">
                <a:tc>
                  <a:txBody>
                    <a:bodyPr/>
                    <a:lstStyle/>
                    <a:p>
                      <a:r>
                        <a:rPr kumimoji="1" lang="ja-JP" altLang="en-US" sz="1200" dirty="0" smtClean="0">
                          <a:latin typeface="+mn-ea"/>
                          <a:ea typeface="+mn-ea"/>
                        </a:rPr>
                        <a:t>８</a:t>
                      </a:r>
                      <a:endParaRPr kumimoji="1" lang="ja-JP" altLang="en-US" sz="1200" dirty="0">
                        <a:latin typeface="+mn-ea"/>
                        <a:ea typeface="+mn-ea"/>
                      </a:endParaRPr>
                    </a:p>
                  </a:txBody>
                  <a:tcPr/>
                </a:tc>
                <a:tc>
                  <a:txBody>
                    <a:bodyPr/>
                    <a:lstStyle/>
                    <a:p>
                      <a:r>
                        <a:rPr kumimoji="1" lang="en-US" altLang="ja-JP" sz="1400" dirty="0" smtClean="0">
                          <a:latin typeface="+mn-ea"/>
                          <a:ea typeface="+mn-ea"/>
                        </a:rPr>
                        <a:t>1/21</a:t>
                      </a:r>
                      <a:endParaRPr kumimoji="1" lang="ja-JP" altLang="en-US" sz="1400" dirty="0">
                        <a:latin typeface="+mn-ea"/>
                        <a:ea typeface="+mn-ea"/>
                      </a:endParaRPr>
                    </a:p>
                  </a:txBody>
                  <a:tcPr/>
                </a:tc>
                <a:tc>
                  <a:txBody>
                    <a:bodyPr/>
                    <a:lstStyle/>
                    <a:p>
                      <a:r>
                        <a:rPr kumimoji="1" lang="en-US" altLang="ja-JP" sz="1400" dirty="0" smtClean="0">
                          <a:latin typeface="+mn-ea"/>
                          <a:ea typeface="+mn-ea"/>
                        </a:rPr>
                        <a:t>44</a:t>
                      </a:r>
                      <a:endParaRPr kumimoji="1" lang="ja-JP" altLang="en-US" sz="1400" dirty="0">
                        <a:latin typeface="+mn-ea"/>
                        <a:ea typeface="+mn-ea"/>
                      </a:endParaRPr>
                    </a:p>
                  </a:txBody>
                  <a:tcPr/>
                </a:tc>
                <a:tc>
                  <a:txBody>
                    <a:bodyPr/>
                    <a:lstStyle/>
                    <a:p>
                      <a:r>
                        <a:rPr kumimoji="1" lang="ja-JP" altLang="en-US" sz="1400" dirty="0" smtClean="0">
                          <a:latin typeface="+mn-ea"/>
                          <a:ea typeface="+mn-ea"/>
                        </a:rPr>
                        <a:t>男</a:t>
                      </a:r>
                      <a:endParaRPr kumimoji="1" lang="ja-JP" altLang="en-US" sz="1400" dirty="0">
                        <a:latin typeface="+mn-ea"/>
                        <a:ea typeface="+mn-ea"/>
                      </a:endParaRPr>
                    </a:p>
                  </a:txBody>
                  <a:tcPr/>
                </a:tc>
                <a:tc>
                  <a:txBody>
                    <a:bodyPr/>
                    <a:lstStyle/>
                    <a:p>
                      <a:r>
                        <a:rPr kumimoji="1" lang="ja-JP" altLang="en-US" sz="1400" dirty="0" smtClean="0">
                          <a:latin typeface="+mn-ea"/>
                          <a:ea typeface="+mn-ea"/>
                        </a:rPr>
                        <a:t>＋</a:t>
                      </a:r>
                      <a:endParaRPr kumimoji="1" lang="ja-JP" altLang="en-US" sz="1400" dirty="0">
                        <a:latin typeface="+mn-ea"/>
                        <a:ea typeface="+mn-ea"/>
                      </a:endParaRPr>
                    </a:p>
                  </a:txBody>
                  <a:tcPr/>
                </a:tc>
                <a:tc>
                  <a:txBody>
                    <a:bodyPr/>
                    <a:lstStyle/>
                    <a:p>
                      <a:r>
                        <a:rPr kumimoji="1" lang="ja-JP" altLang="en-US" sz="1200" dirty="0" smtClean="0">
                          <a:latin typeface="+mn-ea"/>
                          <a:ea typeface="+mn-ea"/>
                        </a:rPr>
                        <a:t>川島</a:t>
                      </a:r>
                      <a:endParaRPr kumimoji="1" lang="ja-JP" altLang="en-US" sz="1200" dirty="0">
                        <a:latin typeface="+mn-ea"/>
                        <a:ea typeface="+mn-ea"/>
                      </a:endParaRPr>
                    </a:p>
                  </a:txBody>
                  <a:tcPr/>
                </a:tc>
                <a:tc>
                  <a:txBody>
                    <a:bodyPr/>
                    <a:lstStyle/>
                    <a:p>
                      <a:r>
                        <a:rPr kumimoji="1" lang="ja-JP" altLang="en-US" sz="1200" dirty="0" smtClean="0">
                          <a:latin typeface="+mn-ea"/>
                          <a:ea typeface="+mn-ea"/>
                        </a:rPr>
                        <a:t>介護職（週４日）</a:t>
                      </a:r>
                      <a:endParaRPr kumimoji="1" lang="ja-JP" altLang="en-US" sz="1200" dirty="0">
                        <a:latin typeface="+mn-ea"/>
                        <a:ea typeface="+mn-ea"/>
                      </a:endParaRPr>
                    </a:p>
                  </a:txBody>
                  <a:tcPr/>
                </a:tc>
                <a:tc>
                  <a:txBody>
                    <a:bodyPr/>
                    <a:lstStyle/>
                    <a:p>
                      <a:r>
                        <a:rPr kumimoji="1" lang="en-US" altLang="ja-JP" sz="1400" dirty="0" smtClean="0">
                          <a:latin typeface="+mn-ea"/>
                          <a:ea typeface="+mn-ea"/>
                        </a:rPr>
                        <a:t>3</a:t>
                      </a:r>
                      <a:r>
                        <a:rPr kumimoji="1" lang="ja-JP" altLang="en-US" sz="1400" dirty="0" smtClean="0">
                          <a:latin typeface="+mn-ea"/>
                          <a:ea typeface="+mn-ea"/>
                        </a:rPr>
                        <a:t>年</a:t>
                      </a:r>
                      <a:endParaRPr kumimoji="1" lang="ja-JP" altLang="en-US" sz="1400" dirty="0">
                        <a:latin typeface="+mn-ea"/>
                        <a:ea typeface="+mn-ea"/>
                      </a:endParaRPr>
                    </a:p>
                  </a:txBody>
                  <a:tcPr/>
                </a:tc>
                <a:tc>
                  <a:txBody>
                    <a:bodyPr/>
                    <a:lstStyle/>
                    <a:p>
                      <a:r>
                        <a:rPr kumimoji="1" lang="en-US" altLang="ja-JP" sz="1400" dirty="0" smtClean="0">
                          <a:latin typeface="+mn-ea"/>
                          <a:ea typeface="+mn-ea"/>
                        </a:rPr>
                        <a:t>A0</a:t>
                      </a:r>
                      <a:endParaRPr kumimoji="1" lang="ja-JP" altLang="en-US" sz="1400" dirty="0">
                        <a:latin typeface="+mn-ea"/>
                        <a:ea typeface="+mn-ea"/>
                      </a:endParaRPr>
                    </a:p>
                  </a:txBody>
                  <a:tcPr/>
                </a:tc>
                <a:tc>
                  <a:txBody>
                    <a:bodyPr/>
                    <a:lstStyle/>
                    <a:p>
                      <a:r>
                        <a:rPr kumimoji="1" lang="en-US" altLang="ja-JP" sz="1400" dirty="0" smtClean="0">
                          <a:latin typeface="+mn-ea"/>
                          <a:ea typeface="+mn-ea"/>
                        </a:rPr>
                        <a:t>2</a:t>
                      </a:r>
                      <a:r>
                        <a:rPr kumimoji="1" lang="ja-JP" altLang="en-US" sz="1400" dirty="0" smtClean="0">
                          <a:latin typeface="+mn-ea"/>
                          <a:ea typeface="+mn-ea"/>
                        </a:rPr>
                        <a:t>期</a:t>
                      </a:r>
                      <a:endParaRPr kumimoji="1" lang="ja-JP" altLang="en-US" sz="1400" dirty="0">
                        <a:latin typeface="+mn-ea"/>
                        <a:ea typeface="+mn-ea"/>
                      </a:endParaRPr>
                    </a:p>
                  </a:txBody>
                  <a:tcPr/>
                </a:tc>
                <a:tc>
                  <a:txBody>
                    <a:bodyPr/>
                    <a:lstStyle/>
                    <a:p>
                      <a:r>
                        <a:rPr kumimoji="1" lang="en-US" altLang="ja-JP" sz="1400" dirty="0" smtClean="0">
                          <a:latin typeface="+mn-ea"/>
                          <a:ea typeface="+mn-ea"/>
                        </a:rPr>
                        <a:t>22.7</a:t>
                      </a:r>
                      <a:endParaRPr kumimoji="1" lang="ja-JP" altLang="en-US" sz="1400" dirty="0">
                        <a:latin typeface="+mn-ea"/>
                        <a:ea typeface="+mn-ea"/>
                      </a:endParaRPr>
                    </a:p>
                  </a:txBody>
                  <a:tcPr/>
                </a:tc>
                <a:tc>
                  <a:txBody>
                    <a:bodyPr/>
                    <a:lstStyle/>
                    <a:p>
                      <a:r>
                        <a:rPr kumimoji="1" lang="ja-JP" altLang="en-US" sz="1200" dirty="0" smtClean="0">
                          <a:latin typeface="+mn-ea"/>
                          <a:ea typeface="+mn-ea"/>
                        </a:rPr>
                        <a:t>グリメピリド</a:t>
                      </a:r>
                      <a:r>
                        <a:rPr kumimoji="1" lang="en-US" altLang="ja-JP" sz="1200" dirty="0" smtClean="0">
                          <a:latin typeface="+mn-ea"/>
                          <a:ea typeface="+mn-ea"/>
                        </a:rPr>
                        <a:t>2mg</a:t>
                      </a:r>
                    </a:p>
                    <a:p>
                      <a:r>
                        <a:rPr kumimoji="1" lang="ja-JP" altLang="en-US" sz="1200" dirty="0" smtClean="0">
                          <a:latin typeface="+mn-ea"/>
                          <a:ea typeface="+mn-ea"/>
                        </a:rPr>
                        <a:t>ネシーナ</a:t>
                      </a:r>
                      <a:r>
                        <a:rPr kumimoji="1" lang="en-US" altLang="ja-JP" sz="1200" dirty="0" smtClean="0">
                          <a:latin typeface="+mn-ea"/>
                          <a:ea typeface="+mn-ea"/>
                        </a:rPr>
                        <a:t>25mg</a:t>
                      </a:r>
                    </a:p>
                    <a:p>
                      <a:r>
                        <a:rPr kumimoji="1" lang="ja-JP" altLang="en-US" sz="1200" dirty="0" smtClean="0">
                          <a:latin typeface="+mn-ea"/>
                          <a:ea typeface="+mn-ea"/>
                        </a:rPr>
                        <a:t>アクトス</a:t>
                      </a:r>
                      <a:r>
                        <a:rPr kumimoji="1" lang="en-US" altLang="ja-JP" sz="1200" dirty="0" smtClean="0">
                          <a:latin typeface="+mn-ea"/>
                          <a:ea typeface="+mn-ea"/>
                        </a:rPr>
                        <a:t>15mg</a:t>
                      </a:r>
                      <a:endParaRPr kumimoji="1" lang="ja-JP" altLang="en-US" sz="1200" dirty="0" smtClean="0">
                        <a:latin typeface="+mn-ea"/>
                        <a:ea typeface="+mn-ea"/>
                      </a:endParaRPr>
                    </a:p>
                  </a:txBody>
                  <a:tcPr/>
                </a:tc>
              </a:tr>
              <a:tr h="716899">
                <a:tc>
                  <a:txBody>
                    <a:bodyPr/>
                    <a:lstStyle/>
                    <a:p>
                      <a:r>
                        <a:rPr kumimoji="1" lang="ja-JP" altLang="en-US" sz="1200" dirty="0" smtClean="0">
                          <a:latin typeface="+mn-ea"/>
                          <a:ea typeface="+mn-ea"/>
                        </a:rPr>
                        <a:t>９</a:t>
                      </a:r>
                      <a:endParaRPr kumimoji="1" lang="ja-JP" altLang="en-US" sz="1200" dirty="0">
                        <a:latin typeface="+mn-ea"/>
                        <a:ea typeface="+mn-ea"/>
                      </a:endParaRPr>
                    </a:p>
                  </a:txBody>
                  <a:tcPr/>
                </a:tc>
                <a:tc>
                  <a:txBody>
                    <a:bodyPr/>
                    <a:lstStyle/>
                    <a:p>
                      <a:r>
                        <a:rPr kumimoji="1" lang="en-US" altLang="ja-JP" sz="1400" dirty="0" smtClean="0">
                          <a:latin typeface="+mn-ea"/>
                          <a:ea typeface="+mn-ea"/>
                        </a:rPr>
                        <a:t>3/25</a:t>
                      </a:r>
                      <a:endParaRPr kumimoji="1" lang="ja-JP" altLang="en-US" sz="1400" dirty="0">
                        <a:latin typeface="+mn-ea"/>
                        <a:ea typeface="+mn-ea"/>
                      </a:endParaRPr>
                    </a:p>
                  </a:txBody>
                  <a:tcPr/>
                </a:tc>
                <a:tc>
                  <a:txBody>
                    <a:bodyPr/>
                    <a:lstStyle/>
                    <a:p>
                      <a:r>
                        <a:rPr kumimoji="1" lang="en-US" altLang="ja-JP" sz="1400" dirty="0" smtClean="0">
                          <a:latin typeface="+mn-ea"/>
                          <a:ea typeface="+mn-ea"/>
                        </a:rPr>
                        <a:t>50</a:t>
                      </a:r>
                      <a:endParaRPr kumimoji="1" lang="ja-JP" altLang="en-US" sz="14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男</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さいたま市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郵便局職員</a:t>
                      </a:r>
                    </a:p>
                  </a:txBody>
                  <a:tcPr/>
                </a:tc>
                <a:tc>
                  <a:txBody>
                    <a:bodyPr/>
                    <a:lstStyle/>
                    <a:p>
                      <a:r>
                        <a:rPr kumimoji="1" lang="en-US" altLang="ja-JP" sz="1400" dirty="0" smtClean="0">
                          <a:latin typeface="+mn-ea"/>
                          <a:ea typeface="+mn-ea"/>
                        </a:rPr>
                        <a:t>2</a:t>
                      </a:r>
                      <a:r>
                        <a:rPr kumimoji="1" lang="ja-JP" altLang="en-US" sz="1400" dirty="0" smtClean="0">
                          <a:latin typeface="+mn-ea"/>
                          <a:ea typeface="+mn-ea"/>
                        </a:rPr>
                        <a:t>年</a:t>
                      </a:r>
                      <a:endParaRPr kumimoji="1" lang="ja-JP" altLang="en-US" sz="1400" dirty="0">
                        <a:latin typeface="+mn-ea"/>
                        <a:ea typeface="+mn-ea"/>
                      </a:endParaRPr>
                    </a:p>
                  </a:txBody>
                  <a:tcPr/>
                </a:tc>
                <a:tc>
                  <a:txBody>
                    <a:bodyPr/>
                    <a:lstStyle/>
                    <a:p>
                      <a:r>
                        <a:rPr kumimoji="1" lang="ja-JP" altLang="en-US" sz="1400" dirty="0" smtClean="0">
                          <a:latin typeface="+mn-ea"/>
                          <a:ea typeface="+mn-ea"/>
                        </a:rPr>
                        <a:t>未検</a:t>
                      </a:r>
                      <a:endParaRPr kumimoji="1" lang="ja-JP" altLang="en-US" sz="1400" dirty="0">
                        <a:latin typeface="+mn-ea"/>
                        <a:ea typeface="+mn-ea"/>
                      </a:endParaRPr>
                    </a:p>
                  </a:txBody>
                  <a:tcPr/>
                </a:tc>
                <a:tc>
                  <a:txBody>
                    <a:bodyPr/>
                    <a:lstStyle/>
                    <a:p>
                      <a:r>
                        <a:rPr kumimoji="1" lang="en-US" altLang="ja-JP" sz="1400" dirty="0" smtClean="0">
                          <a:latin typeface="+mn-ea"/>
                          <a:ea typeface="+mn-ea"/>
                        </a:rPr>
                        <a:t>1</a:t>
                      </a:r>
                      <a:r>
                        <a:rPr kumimoji="1" lang="ja-JP" altLang="en-US" sz="1400" dirty="0" smtClean="0">
                          <a:latin typeface="+mn-ea"/>
                          <a:ea typeface="+mn-ea"/>
                        </a:rPr>
                        <a:t>期</a:t>
                      </a:r>
                      <a:endParaRPr kumimoji="1" lang="ja-JP" altLang="en-US" sz="1400" dirty="0">
                        <a:latin typeface="+mn-ea"/>
                        <a:ea typeface="+mn-ea"/>
                      </a:endParaRPr>
                    </a:p>
                  </a:txBody>
                  <a:tcPr/>
                </a:tc>
                <a:tc>
                  <a:txBody>
                    <a:bodyPr/>
                    <a:lstStyle/>
                    <a:p>
                      <a:r>
                        <a:rPr kumimoji="1" lang="en-US" altLang="ja-JP" sz="1400" dirty="0" smtClean="0">
                          <a:latin typeface="+mn-ea"/>
                          <a:ea typeface="+mn-ea"/>
                        </a:rPr>
                        <a:t>27.6</a:t>
                      </a:r>
                      <a:endParaRPr kumimoji="1" lang="ja-JP" altLang="en-US" sz="1400" dirty="0">
                        <a:latin typeface="+mn-ea"/>
                        <a:ea typeface="+mn-ea"/>
                      </a:endParaRPr>
                    </a:p>
                  </a:txBody>
                  <a:tcPr/>
                </a:tc>
                <a:tc>
                  <a:txBody>
                    <a:bodyPr/>
                    <a:lstStyle/>
                    <a:p>
                      <a:r>
                        <a:rPr kumimoji="1" lang="ja-JP" altLang="en-US" sz="1200" dirty="0" smtClean="0">
                          <a:latin typeface="+mn-ea"/>
                          <a:ea typeface="+mn-ea"/>
                        </a:rPr>
                        <a:t>グリメピリド</a:t>
                      </a:r>
                      <a:r>
                        <a:rPr kumimoji="1" lang="en-US" altLang="ja-JP" sz="1200" dirty="0" smtClean="0">
                          <a:latin typeface="+mn-ea"/>
                          <a:ea typeface="+mn-ea"/>
                        </a:rPr>
                        <a:t>0.5mg</a:t>
                      </a:r>
                    </a:p>
                    <a:p>
                      <a:r>
                        <a:rPr kumimoji="1" lang="ja-JP" altLang="en-US" sz="1200" dirty="0" smtClean="0">
                          <a:latin typeface="+mn-ea"/>
                          <a:ea typeface="+mn-ea"/>
                        </a:rPr>
                        <a:t>メトグルコ</a:t>
                      </a:r>
                      <a:r>
                        <a:rPr kumimoji="1" lang="en-US" altLang="ja-JP" sz="1200" dirty="0" smtClean="0">
                          <a:latin typeface="+mn-ea"/>
                          <a:ea typeface="+mn-ea"/>
                        </a:rPr>
                        <a:t>1000mg</a:t>
                      </a:r>
                    </a:p>
                    <a:p>
                      <a:r>
                        <a:rPr kumimoji="1" lang="ja-JP" altLang="en-US" sz="1200" dirty="0" smtClean="0">
                          <a:latin typeface="+mn-ea"/>
                          <a:ea typeface="+mn-ea"/>
                        </a:rPr>
                        <a:t>スイニー</a:t>
                      </a:r>
                      <a:r>
                        <a:rPr kumimoji="1" lang="en-US" altLang="ja-JP" sz="1200" dirty="0" smtClean="0">
                          <a:latin typeface="+mn-ea"/>
                          <a:ea typeface="+mn-ea"/>
                        </a:rPr>
                        <a:t>200mg</a:t>
                      </a:r>
                      <a:endParaRPr kumimoji="1" lang="ja-JP" altLang="en-US" sz="1200" dirty="0">
                        <a:latin typeface="+mn-ea"/>
                        <a:ea typeface="+mn-ea"/>
                      </a:endParaRPr>
                    </a:p>
                  </a:txBody>
                  <a:tcPr/>
                </a:tc>
              </a:tr>
            </a:tbl>
          </a:graphicData>
        </a:graphic>
      </p:graphicFrame>
    </p:spTree>
    <p:extLst>
      <p:ext uri="{BB962C8B-B14F-4D97-AF65-F5344CB8AC3E}">
        <p14:creationId xmlns:p14="http://schemas.microsoft.com/office/powerpoint/2010/main" val="24840420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nvPr>
        </p:nvGraphicFramePr>
        <p:xfrm>
          <a:off x="189569" y="381855"/>
          <a:ext cx="8787164" cy="5725160"/>
        </p:xfrm>
        <a:graphic>
          <a:graphicData uri="http://schemas.openxmlformats.org/drawingml/2006/table">
            <a:tbl>
              <a:tblPr firstRow="1" bandRow="1">
                <a:tableStyleId>{5C22544A-7EE6-4342-B048-85BDC9FD1C3A}</a:tableStyleId>
              </a:tblPr>
              <a:tblGrid>
                <a:gridCol w="568714"/>
                <a:gridCol w="646771"/>
                <a:gridCol w="724829"/>
                <a:gridCol w="858644"/>
                <a:gridCol w="836341"/>
                <a:gridCol w="702527"/>
                <a:gridCol w="802888"/>
                <a:gridCol w="1086776"/>
                <a:gridCol w="729177"/>
                <a:gridCol w="1150271"/>
                <a:gridCol w="680226"/>
              </a:tblGrid>
              <a:tr h="370840">
                <a:tc>
                  <a:txBody>
                    <a:bodyPr/>
                    <a:lstStyle/>
                    <a:p>
                      <a:r>
                        <a:rPr kumimoji="1" lang="en-US" altLang="ja-JP" sz="1050" dirty="0" smtClean="0">
                          <a:latin typeface="+mn-ea"/>
                          <a:ea typeface="+mn-ea"/>
                        </a:rPr>
                        <a:t>No</a:t>
                      </a:r>
                      <a:endParaRPr kumimoji="1" lang="ja-JP" altLang="en-US" sz="1050" dirty="0">
                        <a:latin typeface="+mn-ea"/>
                        <a:ea typeface="+mn-ea"/>
                      </a:endParaRPr>
                    </a:p>
                  </a:txBody>
                  <a:tcPr/>
                </a:tc>
                <a:tc>
                  <a:txBody>
                    <a:bodyPr/>
                    <a:lstStyle/>
                    <a:p>
                      <a:r>
                        <a:rPr kumimoji="1" lang="ja-JP" altLang="en-US" sz="1200" dirty="0" smtClean="0"/>
                        <a:t>開始時体重</a:t>
                      </a:r>
                      <a:endParaRPr kumimoji="1" lang="ja-JP" altLang="en-US" sz="1200" dirty="0"/>
                    </a:p>
                  </a:txBody>
                  <a:tcPr/>
                </a:tc>
                <a:tc>
                  <a:txBody>
                    <a:bodyPr/>
                    <a:lstStyle/>
                    <a:p>
                      <a:r>
                        <a:rPr kumimoji="1" lang="ja-JP" altLang="en-US" sz="1200" dirty="0" smtClean="0"/>
                        <a:t>最新体重</a:t>
                      </a:r>
                      <a:endParaRPr kumimoji="1" lang="ja-JP" altLang="en-US" sz="1200" dirty="0"/>
                    </a:p>
                  </a:txBody>
                  <a:tcPr/>
                </a:tc>
                <a:tc>
                  <a:txBody>
                    <a:bodyPr/>
                    <a:lstStyle/>
                    <a:p>
                      <a:r>
                        <a:rPr kumimoji="1" lang="ja-JP" altLang="en-US" sz="1200" dirty="0" smtClean="0"/>
                        <a:t>開始時血圧</a:t>
                      </a:r>
                      <a:endParaRPr kumimoji="1" lang="ja-JP" altLang="en-US" sz="1200" dirty="0"/>
                    </a:p>
                  </a:txBody>
                  <a:tcPr/>
                </a:tc>
                <a:tc>
                  <a:txBody>
                    <a:bodyPr/>
                    <a:lstStyle/>
                    <a:p>
                      <a:r>
                        <a:rPr kumimoji="1" lang="ja-JP" altLang="en-US" sz="1200" dirty="0" smtClean="0"/>
                        <a:t>最新血圧</a:t>
                      </a:r>
                      <a:endParaRPr kumimoji="1" lang="ja-JP" altLang="en-US" sz="1200" dirty="0"/>
                    </a:p>
                  </a:txBody>
                  <a:tcPr/>
                </a:tc>
                <a:tc>
                  <a:txBody>
                    <a:bodyPr/>
                    <a:lstStyle/>
                    <a:p>
                      <a:r>
                        <a:rPr kumimoji="1" lang="ja-JP" altLang="en-US" sz="1200" dirty="0" smtClean="0"/>
                        <a:t>開始時</a:t>
                      </a:r>
                      <a:r>
                        <a:rPr kumimoji="1" lang="en-US" altLang="ja-JP" sz="1200" dirty="0" smtClean="0"/>
                        <a:t>A1C</a:t>
                      </a:r>
                      <a:r>
                        <a:rPr kumimoji="1" lang="ja-JP" altLang="en-US" sz="1200" dirty="0" smtClean="0"/>
                        <a:t>（％）</a:t>
                      </a:r>
                      <a:endParaRPr kumimoji="1" lang="ja-JP" altLang="en-US" sz="1200" dirty="0"/>
                    </a:p>
                  </a:txBody>
                  <a:tcPr/>
                </a:tc>
                <a:tc>
                  <a:txBody>
                    <a:bodyPr/>
                    <a:lstStyle/>
                    <a:p>
                      <a:r>
                        <a:rPr kumimoji="1" lang="ja-JP" altLang="en-US" sz="1200" dirty="0" smtClean="0"/>
                        <a:t>最終</a:t>
                      </a:r>
                      <a:r>
                        <a:rPr kumimoji="1" lang="en-US" altLang="ja-JP" sz="1200" dirty="0" smtClean="0"/>
                        <a:t>A1c</a:t>
                      </a:r>
                      <a:r>
                        <a:rPr kumimoji="1" lang="ja-JP" altLang="en-US" sz="1200" dirty="0" smtClean="0"/>
                        <a:t>（％）</a:t>
                      </a:r>
                      <a:endParaRPr kumimoji="1" lang="ja-JP" altLang="en-US" sz="1200" dirty="0"/>
                    </a:p>
                  </a:txBody>
                  <a:tcPr/>
                </a:tc>
                <a:tc>
                  <a:txBody>
                    <a:bodyPr/>
                    <a:lstStyle/>
                    <a:p>
                      <a:r>
                        <a:rPr kumimoji="1" lang="ja-JP" altLang="en-US" sz="1200" dirty="0" smtClean="0"/>
                        <a:t>服薬アドヒアランス（開始時）</a:t>
                      </a:r>
                      <a:endParaRPr kumimoji="1" lang="ja-JP" alt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服薬アドヒアランス（最終）</a:t>
                      </a:r>
                    </a:p>
                  </a:txBody>
                  <a:tcPr/>
                </a:tc>
                <a:tc>
                  <a:txBody>
                    <a:bodyPr/>
                    <a:lstStyle/>
                    <a:p>
                      <a:r>
                        <a:rPr kumimoji="1" lang="ja-JP" altLang="en-US" sz="1400" dirty="0" smtClean="0"/>
                        <a:t>問題点</a:t>
                      </a:r>
                      <a:endParaRPr kumimoji="1" lang="ja-JP" altLang="en-US" sz="1400" dirty="0"/>
                    </a:p>
                  </a:txBody>
                  <a:tcPr/>
                </a:tc>
                <a:tc>
                  <a:txBody>
                    <a:bodyPr/>
                    <a:lstStyle/>
                    <a:p>
                      <a:r>
                        <a:rPr lang="en-US" altLang="ja-JP" sz="1200" dirty="0" smtClean="0"/>
                        <a:t>DTSQ </a:t>
                      </a:r>
                      <a:r>
                        <a:rPr lang="ja-JP" altLang="en-US" sz="1200" dirty="0" smtClean="0"/>
                        <a:t>アンケート</a:t>
                      </a:r>
                      <a:endParaRPr kumimoji="1" lang="ja-JP" altLang="en-US" sz="1200" dirty="0"/>
                    </a:p>
                  </a:txBody>
                  <a:tcPr/>
                </a:tc>
              </a:tr>
              <a:tr h="370840">
                <a:tc>
                  <a:txBody>
                    <a:bodyPr/>
                    <a:lstStyle/>
                    <a:p>
                      <a:r>
                        <a:rPr kumimoji="1" lang="ja-JP" altLang="en-US" sz="1600" dirty="0" smtClean="0">
                          <a:latin typeface="+mn-ea"/>
                          <a:ea typeface="+mn-ea"/>
                        </a:rPr>
                        <a:t>１</a:t>
                      </a:r>
                      <a:endParaRPr kumimoji="1" lang="ja-JP" altLang="en-US" sz="1600" dirty="0">
                        <a:latin typeface="+mn-ea"/>
                        <a:ea typeface="+mn-ea"/>
                      </a:endParaRPr>
                    </a:p>
                  </a:txBody>
                  <a:tcPr/>
                </a:tc>
                <a:tc>
                  <a:txBody>
                    <a:bodyPr/>
                    <a:lstStyle/>
                    <a:p>
                      <a:r>
                        <a:rPr kumimoji="1" lang="en-US" altLang="ja-JP" sz="1600" dirty="0" smtClean="0">
                          <a:latin typeface="+mn-ea"/>
                          <a:ea typeface="+mn-ea"/>
                        </a:rPr>
                        <a:t>107</a:t>
                      </a:r>
                      <a:endParaRPr kumimoji="1" lang="ja-JP" altLang="en-US" sz="1600" dirty="0">
                        <a:latin typeface="+mn-ea"/>
                        <a:ea typeface="+mn-ea"/>
                      </a:endParaRPr>
                    </a:p>
                  </a:txBody>
                  <a:tcPr/>
                </a:tc>
                <a:tc>
                  <a:txBody>
                    <a:bodyPr/>
                    <a:lstStyle/>
                    <a:p>
                      <a:r>
                        <a:rPr kumimoji="1" lang="en-US" altLang="ja-JP" sz="1600" dirty="0" smtClean="0">
                          <a:latin typeface="+mn-ea"/>
                          <a:ea typeface="+mn-ea"/>
                        </a:rPr>
                        <a:t>107</a:t>
                      </a:r>
                      <a:endParaRPr kumimoji="1" lang="ja-JP" altLang="en-US" sz="1600" dirty="0">
                        <a:latin typeface="+mn-ea"/>
                        <a:ea typeface="+mn-ea"/>
                      </a:endParaRPr>
                    </a:p>
                  </a:txBody>
                  <a:tcPr/>
                </a:tc>
                <a:tc>
                  <a:txBody>
                    <a:bodyPr/>
                    <a:lstStyle/>
                    <a:p>
                      <a:r>
                        <a:rPr kumimoji="1" lang="en-US" altLang="ja-JP" sz="1600" dirty="0" smtClean="0">
                          <a:latin typeface="+mn-ea"/>
                          <a:ea typeface="+mn-ea"/>
                        </a:rPr>
                        <a:t>143/86</a:t>
                      </a:r>
                      <a:endParaRPr kumimoji="1" lang="ja-JP" altLang="en-US" sz="1600" dirty="0">
                        <a:latin typeface="+mn-ea"/>
                        <a:ea typeface="+mn-ea"/>
                      </a:endParaRPr>
                    </a:p>
                  </a:txBody>
                  <a:tcPr/>
                </a:tc>
                <a:tc>
                  <a:txBody>
                    <a:bodyPr/>
                    <a:lstStyle/>
                    <a:p>
                      <a:r>
                        <a:rPr kumimoji="1" lang="en-US" altLang="ja-JP" sz="1600" dirty="0" smtClean="0">
                          <a:latin typeface="+mn-ea"/>
                          <a:ea typeface="+mn-ea"/>
                        </a:rPr>
                        <a:t>132/84</a:t>
                      </a:r>
                      <a:endParaRPr kumimoji="1" lang="ja-JP" altLang="en-US" sz="1600" dirty="0">
                        <a:latin typeface="+mn-ea"/>
                        <a:ea typeface="+mn-ea"/>
                      </a:endParaRPr>
                    </a:p>
                  </a:txBody>
                  <a:tcPr/>
                </a:tc>
                <a:tc>
                  <a:txBody>
                    <a:bodyPr/>
                    <a:lstStyle/>
                    <a:p>
                      <a:r>
                        <a:rPr kumimoji="1" lang="en-US" altLang="ja-JP" sz="1600" dirty="0" smtClean="0">
                          <a:latin typeface="+mn-ea"/>
                          <a:ea typeface="+mn-ea"/>
                        </a:rPr>
                        <a:t>9.5</a:t>
                      </a:r>
                      <a:endParaRPr kumimoji="1" lang="ja-JP" altLang="en-US" sz="1600" dirty="0">
                        <a:latin typeface="+mn-ea"/>
                        <a:ea typeface="+mn-ea"/>
                      </a:endParaRPr>
                    </a:p>
                  </a:txBody>
                  <a:tcPr/>
                </a:tc>
                <a:tc>
                  <a:txBody>
                    <a:bodyPr/>
                    <a:lstStyle/>
                    <a:p>
                      <a:r>
                        <a:rPr kumimoji="1" lang="en-US" altLang="ja-JP" sz="1600" dirty="0" smtClean="0">
                          <a:latin typeface="+mn-ea"/>
                          <a:ea typeface="+mn-ea"/>
                        </a:rPr>
                        <a:t>8.3</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n-ea"/>
                          <a:ea typeface="+mn-ea"/>
                        </a:rPr>
                        <a:t>金土日内服－</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n-ea"/>
                          <a:ea typeface="+mn-ea"/>
                        </a:rPr>
                        <a:t>－</a:t>
                      </a:r>
                    </a:p>
                  </a:txBody>
                  <a:tcPr/>
                </a:tc>
                <a:tc>
                  <a:txBody>
                    <a:bodyPr/>
                    <a:lstStyle/>
                    <a:p>
                      <a:endParaRPr kumimoji="1" lang="ja-JP" altLang="en-US" sz="1600">
                        <a:latin typeface="+mn-ea"/>
                        <a:ea typeface="+mn-ea"/>
                      </a:endParaRPr>
                    </a:p>
                  </a:txBody>
                  <a:tcPr/>
                </a:tc>
                <a:tc>
                  <a:txBody>
                    <a:bodyPr/>
                    <a:lstStyle/>
                    <a:p>
                      <a:endParaRPr kumimoji="1" lang="ja-JP" altLang="en-US" sz="1600">
                        <a:latin typeface="+mn-ea"/>
                        <a:ea typeface="+mn-ea"/>
                      </a:endParaRPr>
                    </a:p>
                  </a:txBody>
                  <a:tcPr/>
                </a:tc>
              </a:tr>
              <a:tr h="370840">
                <a:tc>
                  <a:txBody>
                    <a:bodyPr/>
                    <a:lstStyle/>
                    <a:p>
                      <a:r>
                        <a:rPr kumimoji="1" lang="ja-JP" altLang="en-US" sz="1600" dirty="0" smtClean="0">
                          <a:latin typeface="+mn-ea"/>
                          <a:ea typeface="+mn-ea"/>
                        </a:rPr>
                        <a:t>２</a:t>
                      </a:r>
                      <a:endParaRPr kumimoji="1" lang="ja-JP" altLang="en-US" sz="1600" dirty="0">
                        <a:latin typeface="+mn-ea"/>
                        <a:ea typeface="+mn-ea"/>
                      </a:endParaRPr>
                    </a:p>
                  </a:txBody>
                  <a:tcPr/>
                </a:tc>
                <a:tc>
                  <a:txBody>
                    <a:bodyPr/>
                    <a:lstStyle/>
                    <a:p>
                      <a:r>
                        <a:rPr kumimoji="1" lang="en-US" altLang="ja-JP" sz="1600" dirty="0" smtClean="0">
                          <a:latin typeface="+mn-ea"/>
                          <a:ea typeface="+mn-ea"/>
                        </a:rPr>
                        <a:t>67.6</a:t>
                      </a:r>
                      <a:endParaRPr kumimoji="1" lang="ja-JP" altLang="en-US" sz="1600" dirty="0">
                        <a:latin typeface="+mn-ea"/>
                        <a:ea typeface="+mn-ea"/>
                      </a:endParaRPr>
                    </a:p>
                  </a:txBody>
                  <a:tcPr/>
                </a:tc>
                <a:tc>
                  <a:txBody>
                    <a:bodyPr/>
                    <a:lstStyle/>
                    <a:p>
                      <a:r>
                        <a:rPr kumimoji="1" lang="en-US" altLang="ja-JP" sz="1600" dirty="0" smtClean="0">
                          <a:latin typeface="+mn-ea"/>
                          <a:ea typeface="+mn-ea"/>
                        </a:rPr>
                        <a:t>66.0</a:t>
                      </a:r>
                      <a:endParaRPr kumimoji="1" lang="ja-JP" altLang="en-US" sz="1600" dirty="0">
                        <a:latin typeface="+mn-ea"/>
                        <a:ea typeface="+mn-ea"/>
                      </a:endParaRPr>
                    </a:p>
                  </a:txBody>
                  <a:tcPr/>
                </a:tc>
                <a:tc>
                  <a:txBody>
                    <a:bodyPr/>
                    <a:lstStyle/>
                    <a:p>
                      <a:r>
                        <a:rPr lang="en-US" altLang="ja-JP" sz="1600" dirty="0" smtClean="0">
                          <a:effectLst/>
                          <a:latin typeface="+mn-ea"/>
                          <a:ea typeface="+mn-ea"/>
                        </a:rPr>
                        <a:t>157/89 </a:t>
                      </a:r>
                      <a:endParaRPr kumimoji="1" lang="ja-JP" altLang="en-US" sz="1600" dirty="0">
                        <a:latin typeface="+mn-ea"/>
                        <a:ea typeface="+mn-ea"/>
                      </a:endParaRPr>
                    </a:p>
                  </a:txBody>
                  <a:tcPr/>
                </a:tc>
                <a:tc>
                  <a:txBody>
                    <a:bodyPr/>
                    <a:lstStyle/>
                    <a:p>
                      <a:r>
                        <a:rPr lang="en-US" altLang="ja-JP" sz="1600" dirty="0" smtClean="0">
                          <a:effectLst/>
                          <a:latin typeface="+mn-ea"/>
                          <a:ea typeface="+mn-ea"/>
                        </a:rPr>
                        <a:t>148/88 </a:t>
                      </a:r>
                      <a:endParaRPr kumimoji="1" lang="ja-JP" altLang="en-US" sz="1600" dirty="0">
                        <a:latin typeface="+mn-ea"/>
                        <a:ea typeface="+mn-ea"/>
                      </a:endParaRPr>
                    </a:p>
                  </a:txBody>
                  <a:tcPr/>
                </a:tc>
                <a:tc>
                  <a:txBody>
                    <a:bodyPr/>
                    <a:lstStyle/>
                    <a:p>
                      <a:r>
                        <a:rPr kumimoji="1" lang="en-US" altLang="ja-JP" sz="1600" dirty="0" smtClean="0">
                          <a:latin typeface="+mn-ea"/>
                          <a:ea typeface="+mn-ea"/>
                        </a:rPr>
                        <a:t>6.8</a:t>
                      </a:r>
                      <a:endParaRPr kumimoji="1" lang="ja-JP" altLang="en-US" sz="1600" dirty="0">
                        <a:latin typeface="+mn-ea"/>
                        <a:ea typeface="+mn-ea"/>
                      </a:endParaRPr>
                    </a:p>
                  </a:txBody>
                  <a:tcPr/>
                </a:tc>
                <a:tc>
                  <a:txBody>
                    <a:bodyPr/>
                    <a:lstStyle/>
                    <a:p>
                      <a:r>
                        <a:rPr kumimoji="1" lang="en-US" altLang="ja-JP" sz="1600" dirty="0" smtClean="0">
                          <a:latin typeface="+mn-ea"/>
                          <a:ea typeface="+mn-ea"/>
                        </a:rPr>
                        <a:t>7.7</a:t>
                      </a:r>
                      <a:endParaRPr kumimoji="1" lang="ja-JP" altLang="en-US" sz="1600" dirty="0">
                        <a:latin typeface="+mn-ea"/>
                        <a:ea typeface="+mn-ea"/>
                      </a:endParaRPr>
                    </a:p>
                  </a:txBody>
                  <a:tcPr/>
                </a:tc>
                <a:tc>
                  <a:txBody>
                    <a:bodyPr/>
                    <a:lstStyle/>
                    <a:p>
                      <a:r>
                        <a:rPr lang="en-US" altLang="ja-JP" sz="1600" dirty="0" smtClean="0">
                          <a:effectLst/>
                          <a:latin typeface="+mn-ea"/>
                          <a:ea typeface="+mn-ea"/>
                        </a:rPr>
                        <a:t>100%</a:t>
                      </a:r>
                      <a:endParaRPr kumimoji="1" lang="ja-JP" altLang="en-US" sz="1600" dirty="0">
                        <a:latin typeface="+mn-ea"/>
                        <a:ea typeface="+mn-ea"/>
                      </a:endParaRPr>
                    </a:p>
                  </a:txBody>
                  <a:tcPr/>
                </a:tc>
                <a:tc>
                  <a:txBody>
                    <a:bodyPr/>
                    <a:lstStyle/>
                    <a:p>
                      <a:r>
                        <a:rPr lang="en-US" altLang="ja-JP" sz="1600" dirty="0" smtClean="0">
                          <a:effectLst/>
                          <a:latin typeface="+mn-ea"/>
                          <a:ea typeface="+mn-ea"/>
                        </a:rPr>
                        <a:t>100%</a:t>
                      </a:r>
                      <a:endParaRPr kumimoji="1" lang="ja-JP" altLang="en-US" sz="1600" dirty="0">
                        <a:latin typeface="+mn-ea"/>
                        <a:ea typeface="+mn-ea"/>
                      </a:endParaRPr>
                    </a:p>
                  </a:txBody>
                  <a:tcPr/>
                </a:tc>
                <a:tc>
                  <a:txBody>
                    <a:bodyPr/>
                    <a:lstStyle/>
                    <a:p>
                      <a:endParaRPr kumimoji="1" lang="ja-JP" altLang="en-US" sz="1600">
                        <a:latin typeface="+mn-ea"/>
                        <a:ea typeface="+mn-ea"/>
                      </a:endParaRPr>
                    </a:p>
                  </a:txBody>
                  <a:tcPr/>
                </a:tc>
                <a:tc>
                  <a:txBody>
                    <a:bodyPr/>
                    <a:lstStyle/>
                    <a:p>
                      <a:endParaRPr kumimoji="1" lang="ja-JP" altLang="en-US" sz="1600">
                        <a:latin typeface="+mn-ea"/>
                        <a:ea typeface="+mn-ea"/>
                      </a:endParaRPr>
                    </a:p>
                  </a:txBody>
                  <a:tcPr/>
                </a:tc>
              </a:tr>
              <a:tr h="370840">
                <a:tc>
                  <a:txBody>
                    <a:bodyPr/>
                    <a:lstStyle/>
                    <a:p>
                      <a:r>
                        <a:rPr kumimoji="1" lang="ja-JP" altLang="en-US" sz="1600" dirty="0" smtClean="0">
                          <a:latin typeface="+mn-ea"/>
                          <a:ea typeface="+mn-ea"/>
                        </a:rPr>
                        <a:t>３</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n-ea"/>
                          <a:ea typeface="+mn-ea"/>
                        </a:rPr>
                        <a:t>61</a:t>
                      </a:r>
                      <a:endParaRPr kumimoji="1" lang="ja-JP" altLang="en-US" sz="1600" dirty="0">
                        <a:latin typeface="+mn-ea"/>
                        <a:ea typeface="+mn-ea"/>
                      </a:endParaRPr>
                    </a:p>
                  </a:txBody>
                  <a:tcPr/>
                </a:tc>
                <a:tc>
                  <a:txBody>
                    <a:bodyPr/>
                    <a:lstStyle/>
                    <a:p>
                      <a:r>
                        <a:rPr kumimoji="1" lang="en-US" altLang="ja-JP" sz="1600" dirty="0" smtClean="0">
                          <a:latin typeface="+mn-ea"/>
                          <a:ea typeface="+mn-ea"/>
                        </a:rPr>
                        <a:t>61</a:t>
                      </a:r>
                      <a:endParaRPr kumimoji="1" lang="ja-JP" altLang="en-US" sz="1600" dirty="0">
                        <a:latin typeface="+mn-ea"/>
                        <a:ea typeface="+mn-ea"/>
                      </a:endParaRPr>
                    </a:p>
                  </a:txBody>
                  <a:tcPr/>
                </a:tc>
                <a:tc>
                  <a:txBody>
                    <a:bodyPr/>
                    <a:lstStyle/>
                    <a:p>
                      <a:r>
                        <a:rPr kumimoji="1" lang="ja-JP" altLang="en-US" sz="1600" dirty="0" smtClean="0">
                          <a:latin typeface="+mn-ea"/>
                          <a:ea typeface="+mn-ea"/>
                        </a:rPr>
                        <a:t>－</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effectLst/>
                          <a:latin typeface="+mn-ea"/>
                          <a:ea typeface="+mn-ea"/>
                        </a:rPr>
                        <a:t>138/93</a:t>
                      </a:r>
                      <a:endParaRPr kumimoji="1" lang="ja-JP" altLang="en-US" sz="1600" dirty="0" smtClean="0">
                        <a:latin typeface="+mn-ea"/>
                        <a:ea typeface="+mn-ea"/>
                      </a:endParaRPr>
                    </a:p>
                  </a:txBody>
                  <a:tcPr/>
                </a:tc>
                <a:tc>
                  <a:txBody>
                    <a:bodyPr/>
                    <a:lstStyle/>
                    <a:p>
                      <a:r>
                        <a:rPr kumimoji="1" lang="en-US" altLang="ja-JP" sz="1600" dirty="0" smtClean="0">
                          <a:latin typeface="+mn-ea"/>
                          <a:ea typeface="+mn-ea"/>
                        </a:rPr>
                        <a:t>7.8</a:t>
                      </a:r>
                      <a:endParaRPr kumimoji="1" lang="ja-JP" altLang="en-US" sz="1600" dirty="0">
                        <a:latin typeface="+mn-ea"/>
                        <a:ea typeface="+mn-ea"/>
                      </a:endParaRPr>
                    </a:p>
                  </a:txBody>
                  <a:tcPr/>
                </a:tc>
                <a:tc>
                  <a:txBody>
                    <a:bodyPr/>
                    <a:lstStyle/>
                    <a:p>
                      <a:r>
                        <a:rPr kumimoji="1" lang="en-US" altLang="ja-JP" sz="1600" dirty="0" smtClean="0">
                          <a:latin typeface="+mn-ea"/>
                          <a:ea typeface="+mn-ea"/>
                        </a:rPr>
                        <a:t>6.9</a:t>
                      </a:r>
                      <a:endParaRPr kumimoji="1" lang="ja-JP" altLang="en-US" sz="1600" dirty="0">
                        <a:latin typeface="+mn-ea"/>
                        <a:ea typeface="+mn-ea"/>
                      </a:endParaRPr>
                    </a:p>
                  </a:txBody>
                  <a:tcPr/>
                </a:tc>
                <a:tc>
                  <a:txBody>
                    <a:bodyPr/>
                    <a:lstStyle/>
                    <a:p>
                      <a:r>
                        <a:rPr kumimoji="1" lang="ja-JP" altLang="en-US" sz="1600" dirty="0" smtClean="0">
                          <a:latin typeface="+mn-ea"/>
                          <a:ea typeface="+mn-ea"/>
                        </a:rPr>
                        <a:t>－</a:t>
                      </a:r>
                      <a:endParaRPr kumimoji="1" lang="ja-JP" altLang="en-US" sz="1600" dirty="0">
                        <a:latin typeface="+mn-ea"/>
                        <a:ea typeface="+mn-ea"/>
                      </a:endParaRPr>
                    </a:p>
                  </a:txBody>
                  <a:tcPr/>
                </a:tc>
                <a:tc>
                  <a:txBody>
                    <a:bodyPr/>
                    <a:lstStyle/>
                    <a:p>
                      <a:r>
                        <a:rPr lang="en-US" altLang="ja-JP" sz="1600" dirty="0" smtClean="0">
                          <a:effectLst/>
                          <a:latin typeface="+mn-ea"/>
                          <a:ea typeface="+mn-ea"/>
                        </a:rPr>
                        <a:t>90%</a:t>
                      </a:r>
                      <a:endParaRPr kumimoji="1" lang="ja-JP" altLang="en-US" sz="1600" dirty="0">
                        <a:latin typeface="+mn-ea"/>
                        <a:ea typeface="+mn-ea"/>
                      </a:endParaRPr>
                    </a:p>
                  </a:txBody>
                  <a:tcPr/>
                </a:tc>
                <a:tc>
                  <a:txBody>
                    <a:bodyPr/>
                    <a:lstStyle/>
                    <a:p>
                      <a:endParaRPr kumimoji="1" lang="ja-JP" altLang="en-US" sz="1600">
                        <a:latin typeface="+mn-ea"/>
                        <a:ea typeface="+mn-ea"/>
                      </a:endParaRPr>
                    </a:p>
                  </a:txBody>
                  <a:tcPr/>
                </a:tc>
                <a:tc>
                  <a:txBody>
                    <a:bodyPr/>
                    <a:lstStyle/>
                    <a:p>
                      <a:endParaRPr kumimoji="1" lang="ja-JP" altLang="en-US" sz="1600">
                        <a:latin typeface="+mn-ea"/>
                        <a:ea typeface="+mn-ea"/>
                      </a:endParaRPr>
                    </a:p>
                  </a:txBody>
                  <a:tcPr/>
                </a:tc>
              </a:tr>
              <a:tr h="370840">
                <a:tc>
                  <a:txBody>
                    <a:bodyPr/>
                    <a:lstStyle/>
                    <a:p>
                      <a:r>
                        <a:rPr kumimoji="1" lang="ja-JP" altLang="en-US" sz="1600" dirty="0" smtClean="0">
                          <a:latin typeface="+mn-ea"/>
                          <a:ea typeface="+mn-ea"/>
                        </a:rPr>
                        <a:t>４</a:t>
                      </a:r>
                      <a:endParaRPr kumimoji="1" lang="ja-JP" altLang="en-US" sz="1600" dirty="0">
                        <a:latin typeface="+mn-ea"/>
                        <a:ea typeface="+mn-ea"/>
                      </a:endParaRPr>
                    </a:p>
                  </a:txBody>
                  <a:tcPr/>
                </a:tc>
                <a:tc>
                  <a:txBody>
                    <a:bodyPr/>
                    <a:lstStyle/>
                    <a:p>
                      <a:r>
                        <a:rPr kumimoji="1" lang="en-US" altLang="ja-JP" sz="1600" dirty="0" smtClean="0">
                          <a:latin typeface="+mn-ea"/>
                          <a:ea typeface="+mn-ea"/>
                        </a:rPr>
                        <a:t>62.2</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effectLst/>
                          <a:latin typeface="+mn-ea"/>
                          <a:ea typeface="+mn-ea"/>
                        </a:rPr>
                        <a:t>63.7</a:t>
                      </a:r>
                      <a:endParaRPr kumimoji="1" lang="ja-JP" altLang="en-US" sz="1600" dirty="0" smtClean="0">
                        <a:latin typeface="+mn-ea"/>
                        <a:ea typeface="+mn-ea"/>
                      </a:endParaRPr>
                    </a:p>
                  </a:txBody>
                  <a:tcPr/>
                </a:tc>
                <a:tc>
                  <a:txBody>
                    <a:bodyPr/>
                    <a:lstStyle/>
                    <a:p>
                      <a:r>
                        <a:rPr kumimoji="1" lang="ja-JP" altLang="en-US" sz="1600" dirty="0" smtClean="0">
                          <a:latin typeface="+mn-ea"/>
                          <a:ea typeface="+mn-ea"/>
                        </a:rPr>
                        <a:t>－</a:t>
                      </a:r>
                      <a:endParaRPr kumimoji="1" lang="ja-JP" altLang="en-US" sz="1600" dirty="0">
                        <a:latin typeface="+mn-ea"/>
                        <a:ea typeface="+mn-ea"/>
                      </a:endParaRPr>
                    </a:p>
                  </a:txBody>
                  <a:tcPr/>
                </a:tc>
                <a:tc>
                  <a:txBody>
                    <a:bodyPr/>
                    <a:lstStyle/>
                    <a:p>
                      <a:r>
                        <a:rPr kumimoji="1" lang="ja-JP" altLang="en-US" sz="1600" dirty="0" smtClean="0">
                          <a:latin typeface="+mn-ea"/>
                          <a:ea typeface="+mn-ea"/>
                        </a:rPr>
                        <a:t>－</a:t>
                      </a:r>
                      <a:endParaRPr kumimoji="1" lang="ja-JP" altLang="en-US" sz="1600" dirty="0">
                        <a:latin typeface="+mn-ea"/>
                        <a:ea typeface="+mn-ea"/>
                      </a:endParaRPr>
                    </a:p>
                  </a:txBody>
                  <a:tcPr/>
                </a:tc>
                <a:tc>
                  <a:txBody>
                    <a:bodyPr/>
                    <a:lstStyle/>
                    <a:p>
                      <a:r>
                        <a:rPr kumimoji="1" lang="en-US" altLang="ja-JP" sz="1600" dirty="0" smtClean="0">
                          <a:latin typeface="+mn-ea"/>
                          <a:ea typeface="+mn-ea"/>
                        </a:rPr>
                        <a:t>10.7</a:t>
                      </a:r>
                      <a:endParaRPr kumimoji="1" lang="ja-JP" altLang="en-US" sz="1600" dirty="0">
                        <a:latin typeface="+mn-ea"/>
                        <a:ea typeface="+mn-ea"/>
                      </a:endParaRPr>
                    </a:p>
                  </a:txBody>
                  <a:tcPr/>
                </a:tc>
                <a:tc>
                  <a:txBody>
                    <a:bodyPr/>
                    <a:lstStyle/>
                    <a:p>
                      <a:r>
                        <a:rPr kumimoji="1" lang="en-US" altLang="ja-JP" sz="1600" dirty="0" smtClean="0">
                          <a:latin typeface="+mn-ea"/>
                          <a:ea typeface="+mn-ea"/>
                        </a:rPr>
                        <a:t>6.6</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n-ea"/>
                          <a:ea typeface="+mn-ea"/>
                        </a:rPr>
                        <a:t>－</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n-ea"/>
                          <a:ea typeface="+mn-ea"/>
                        </a:rPr>
                        <a:t>－</a:t>
                      </a:r>
                    </a:p>
                  </a:txBody>
                  <a:tcPr/>
                </a:tc>
                <a:tc>
                  <a:txBody>
                    <a:bodyPr/>
                    <a:lstStyle/>
                    <a:p>
                      <a:r>
                        <a:rPr kumimoji="1" lang="ja-JP" altLang="en-US" sz="1600" dirty="0" smtClean="0">
                          <a:latin typeface="+mn-ea"/>
                          <a:ea typeface="+mn-ea"/>
                        </a:rPr>
                        <a:t>出張が多く採血キットが受け取れなかった</a:t>
                      </a:r>
                      <a:endParaRPr kumimoji="1" lang="ja-JP" altLang="en-US" sz="1600" dirty="0">
                        <a:latin typeface="+mn-ea"/>
                        <a:ea typeface="+mn-ea"/>
                      </a:endParaRPr>
                    </a:p>
                  </a:txBody>
                  <a:tcPr/>
                </a:tc>
                <a:tc>
                  <a:txBody>
                    <a:bodyPr/>
                    <a:lstStyle/>
                    <a:p>
                      <a:endParaRPr kumimoji="1" lang="ja-JP" altLang="en-US" sz="1600" dirty="0">
                        <a:latin typeface="+mn-ea"/>
                        <a:ea typeface="+mn-ea"/>
                      </a:endParaRPr>
                    </a:p>
                  </a:txBody>
                  <a:tcPr/>
                </a:tc>
              </a:tr>
              <a:tr h="370840">
                <a:tc>
                  <a:txBody>
                    <a:bodyPr/>
                    <a:lstStyle/>
                    <a:p>
                      <a:r>
                        <a:rPr kumimoji="1" lang="ja-JP" altLang="en-US" sz="1600" dirty="0" smtClean="0">
                          <a:latin typeface="+mn-ea"/>
                          <a:ea typeface="+mn-ea"/>
                        </a:rPr>
                        <a:t>５</a:t>
                      </a:r>
                      <a:endParaRPr kumimoji="1" lang="ja-JP" altLang="en-US" sz="1600" dirty="0">
                        <a:latin typeface="+mn-ea"/>
                        <a:ea typeface="+mn-ea"/>
                      </a:endParaRPr>
                    </a:p>
                  </a:txBody>
                  <a:tcPr/>
                </a:tc>
                <a:tc>
                  <a:txBody>
                    <a:bodyPr/>
                    <a:lstStyle/>
                    <a:p>
                      <a:r>
                        <a:rPr lang="en-US" altLang="ja-JP" sz="1600" dirty="0" smtClean="0">
                          <a:effectLst/>
                          <a:latin typeface="+mn-ea"/>
                          <a:ea typeface="+mn-ea"/>
                        </a:rPr>
                        <a:t>56.5</a:t>
                      </a:r>
                      <a:endParaRPr kumimoji="1" lang="ja-JP" altLang="en-US" sz="1600" dirty="0">
                        <a:latin typeface="+mn-ea"/>
                        <a:ea typeface="+mn-ea"/>
                      </a:endParaRPr>
                    </a:p>
                  </a:txBody>
                  <a:tcPr/>
                </a:tc>
                <a:tc>
                  <a:txBody>
                    <a:bodyPr/>
                    <a:lstStyle/>
                    <a:p>
                      <a:r>
                        <a:rPr lang="en-US" altLang="ja-JP" sz="1600" dirty="0" smtClean="0">
                          <a:effectLst/>
                          <a:latin typeface="+mn-ea"/>
                          <a:ea typeface="+mn-ea"/>
                        </a:rPr>
                        <a:t>56.3</a:t>
                      </a:r>
                      <a:endParaRPr kumimoji="1" lang="ja-JP" altLang="en-US" sz="1600" dirty="0">
                        <a:latin typeface="+mn-ea"/>
                        <a:ea typeface="+mn-ea"/>
                      </a:endParaRPr>
                    </a:p>
                  </a:txBody>
                  <a:tcPr/>
                </a:tc>
                <a:tc>
                  <a:txBody>
                    <a:bodyPr/>
                    <a:lstStyle/>
                    <a:p>
                      <a:r>
                        <a:rPr lang="en-US" altLang="ja-JP" sz="1600" dirty="0" smtClean="0">
                          <a:effectLst/>
                          <a:latin typeface="+mn-ea"/>
                          <a:ea typeface="+mn-ea"/>
                        </a:rPr>
                        <a:t>97/60 </a:t>
                      </a:r>
                      <a:endParaRPr kumimoji="1" lang="ja-JP" altLang="en-US" sz="1600" dirty="0">
                        <a:latin typeface="+mn-ea"/>
                        <a:ea typeface="+mn-ea"/>
                      </a:endParaRPr>
                    </a:p>
                  </a:txBody>
                  <a:tcPr/>
                </a:tc>
                <a:tc>
                  <a:txBody>
                    <a:bodyPr/>
                    <a:lstStyle/>
                    <a:p>
                      <a:r>
                        <a:rPr lang="en-US" altLang="ja-JP" sz="1600" dirty="0" smtClean="0">
                          <a:effectLst/>
                          <a:latin typeface="+mn-ea"/>
                          <a:ea typeface="+mn-ea"/>
                        </a:rPr>
                        <a:t>92/57 </a:t>
                      </a:r>
                      <a:endParaRPr kumimoji="1" lang="ja-JP" altLang="en-US" sz="1600" dirty="0">
                        <a:latin typeface="+mn-ea"/>
                        <a:ea typeface="+mn-ea"/>
                      </a:endParaRPr>
                    </a:p>
                  </a:txBody>
                  <a:tcPr/>
                </a:tc>
                <a:tc>
                  <a:txBody>
                    <a:bodyPr/>
                    <a:lstStyle/>
                    <a:p>
                      <a:r>
                        <a:rPr kumimoji="1" lang="en-US" altLang="ja-JP" sz="1600" dirty="0" smtClean="0">
                          <a:latin typeface="+mn-ea"/>
                          <a:ea typeface="+mn-ea"/>
                        </a:rPr>
                        <a:t>5.9</a:t>
                      </a:r>
                      <a:endParaRPr kumimoji="1" lang="ja-JP" altLang="en-US" sz="1600" dirty="0">
                        <a:latin typeface="+mn-ea"/>
                        <a:ea typeface="+mn-ea"/>
                      </a:endParaRPr>
                    </a:p>
                  </a:txBody>
                  <a:tcPr/>
                </a:tc>
                <a:tc>
                  <a:txBody>
                    <a:bodyPr/>
                    <a:lstStyle/>
                    <a:p>
                      <a:r>
                        <a:rPr kumimoji="1" lang="en-US" altLang="ja-JP" sz="1600" dirty="0" smtClean="0">
                          <a:latin typeface="+mn-ea"/>
                          <a:ea typeface="+mn-ea"/>
                        </a:rPr>
                        <a:t>6.1</a:t>
                      </a:r>
                      <a:endParaRPr kumimoji="1" lang="ja-JP" altLang="en-US" sz="1600" dirty="0">
                        <a:latin typeface="+mn-ea"/>
                        <a:ea typeface="+mn-ea"/>
                      </a:endParaRPr>
                    </a:p>
                  </a:txBody>
                  <a:tcPr/>
                </a:tc>
                <a:tc>
                  <a:txBody>
                    <a:bodyPr/>
                    <a:lstStyle/>
                    <a:p>
                      <a:r>
                        <a:rPr lang="en-US" altLang="ja-JP" sz="1600" dirty="0" smtClean="0">
                          <a:effectLst/>
                          <a:latin typeface="+mn-ea"/>
                          <a:ea typeface="+mn-ea"/>
                        </a:rPr>
                        <a:t>100%</a:t>
                      </a:r>
                      <a:endParaRPr kumimoji="1" lang="ja-JP" altLang="en-US" sz="1600" dirty="0">
                        <a:latin typeface="+mn-ea"/>
                        <a:ea typeface="+mn-ea"/>
                      </a:endParaRPr>
                    </a:p>
                  </a:txBody>
                  <a:tcPr/>
                </a:tc>
                <a:tc>
                  <a:txBody>
                    <a:bodyPr/>
                    <a:lstStyle/>
                    <a:p>
                      <a:r>
                        <a:rPr lang="en-US" altLang="ja-JP" sz="1600" dirty="0" smtClean="0">
                          <a:effectLst/>
                          <a:latin typeface="+mn-ea"/>
                          <a:ea typeface="+mn-ea"/>
                        </a:rPr>
                        <a:t>100%</a:t>
                      </a:r>
                      <a:endParaRPr kumimoji="1" lang="ja-JP" altLang="en-US" sz="1600" dirty="0">
                        <a:latin typeface="+mn-ea"/>
                        <a:ea typeface="+mn-ea"/>
                      </a:endParaRPr>
                    </a:p>
                  </a:txBody>
                  <a:tcPr/>
                </a:tc>
                <a:tc>
                  <a:txBody>
                    <a:bodyPr/>
                    <a:lstStyle/>
                    <a:p>
                      <a:endParaRPr kumimoji="1" lang="ja-JP" altLang="en-US" sz="1600">
                        <a:latin typeface="+mn-ea"/>
                        <a:ea typeface="+mn-ea"/>
                      </a:endParaRPr>
                    </a:p>
                  </a:txBody>
                  <a:tcPr/>
                </a:tc>
                <a:tc>
                  <a:txBody>
                    <a:bodyPr/>
                    <a:lstStyle/>
                    <a:p>
                      <a:endParaRPr kumimoji="1" lang="ja-JP" altLang="en-US" sz="1600">
                        <a:latin typeface="+mn-ea"/>
                        <a:ea typeface="+mn-ea"/>
                      </a:endParaRPr>
                    </a:p>
                  </a:txBody>
                  <a:tcPr/>
                </a:tc>
              </a:tr>
              <a:tr h="370840">
                <a:tc>
                  <a:txBody>
                    <a:bodyPr/>
                    <a:lstStyle/>
                    <a:p>
                      <a:r>
                        <a:rPr kumimoji="1" lang="ja-JP" altLang="en-US" sz="1600" dirty="0" smtClean="0">
                          <a:latin typeface="+mn-ea"/>
                          <a:ea typeface="+mn-ea"/>
                        </a:rPr>
                        <a:t>６</a:t>
                      </a:r>
                      <a:endParaRPr kumimoji="1" lang="ja-JP" altLang="en-US" sz="1600" dirty="0">
                        <a:latin typeface="+mn-ea"/>
                        <a:ea typeface="+mn-ea"/>
                      </a:endParaRPr>
                    </a:p>
                  </a:txBody>
                  <a:tcPr/>
                </a:tc>
                <a:tc>
                  <a:txBody>
                    <a:bodyPr/>
                    <a:lstStyle/>
                    <a:p>
                      <a:r>
                        <a:rPr lang="en-US" altLang="ja-JP" sz="1600" dirty="0" smtClean="0">
                          <a:effectLst/>
                          <a:latin typeface="+mn-ea"/>
                          <a:ea typeface="+mn-ea"/>
                        </a:rPr>
                        <a:t>80.2</a:t>
                      </a:r>
                      <a:endParaRPr kumimoji="1" lang="ja-JP" altLang="en-US" sz="1600" dirty="0">
                        <a:latin typeface="+mn-ea"/>
                        <a:ea typeface="+mn-ea"/>
                      </a:endParaRPr>
                    </a:p>
                  </a:txBody>
                  <a:tcPr/>
                </a:tc>
                <a:tc>
                  <a:txBody>
                    <a:bodyPr/>
                    <a:lstStyle/>
                    <a:p>
                      <a:r>
                        <a:rPr kumimoji="1" lang="en-US" altLang="ja-JP" sz="1600" dirty="0" smtClean="0">
                          <a:latin typeface="+mn-ea"/>
                          <a:ea typeface="+mn-ea"/>
                        </a:rPr>
                        <a:t>77.5</a:t>
                      </a:r>
                      <a:endParaRPr kumimoji="1" lang="ja-JP" altLang="en-US" sz="1600" dirty="0">
                        <a:latin typeface="+mn-ea"/>
                        <a:ea typeface="+mn-ea"/>
                      </a:endParaRPr>
                    </a:p>
                  </a:txBody>
                  <a:tcPr/>
                </a:tc>
                <a:tc>
                  <a:txBody>
                    <a:bodyPr/>
                    <a:lstStyle/>
                    <a:p>
                      <a:r>
                        <a:rPr lang="en-US" altLang="ja-JP" sz="1600" dirty="0" smtClean="0">
                          <a:effectLst/>
                          <a:latin typeface="+mn-ea"/>
                          <a:ea typeface="+mn-ea"/>
                        </a:rPr>
                        <a:t>135/74 </a:t>
                      </a:r>
                      <a:endParaRPr kumimoji="1" lang="ja-JP" altLang="en-US" sz="1600" dirty="0">
                        <a:latin typeface="+mn-ea"/>
                        <a:ea typeface="+mn-ea"/>
                      </a:endParaRPr>
                    </a:p>
                  </a:txBody>
                  <a:tcPr/>
                </a:tc>
                <a:tc>
                  <a:txBody>
                    <a:bodyPr/>
                    <a:lstStyle/>
                    <a:p>
                      <a:r>
                        <a:rPr kumimoji="1" lang="en-US" altLang="ja-JP" sz="1600" dirty="0" smtClean="0">
                          <a:latin typeface="+mn-ea"/>
                          <a:ea typeface="+mn-ea"/>
                        </a:rPr>
                        <a:t>140/80</a:t>
                      </a:r>
                      <a:endParaRPr kumimoji="1" lang="ja-JP" altLang="en-US" sz="1600" dirty="0">
                        <a:latin typeface="+mn-ea"/>
                        <a:ea typeface="+mn-ea"/>
                      </a:endParaRPr>
                    </a:p>
                  </a:txBody>
                  <a:tcPr/>
                </a:tc>
                <a:tc>
                  <a:txBody>
                    <a:bodyPr/>
                    <a:lstStyle/>
                    <a:p>
                      <a:r>
                        <a:rPr kumimoji="1" lang="en-US" altLang="ja-JP" sz="1600" dirty="0" smtClean="0">
                          <a:latin typeface="+mn-ea"/>
                          <a:ea typeface="+mn-ea"/>
                        </a:rPr>
                        <a:t>6.3</a:t>
                      </a:r>
                      <a:endParaRPr kumimoji="1" lang="ja-JP" altLang="en-US" sz="1600" dirty="0">
                        <a:latin typeface="+mn-ea"/>
                        <a:ea typeface="+mn-ea"/>
                      </a:endParaRPr>
                    </a:p>
                  </a:txBody>
                  <a:tcPr/>
                </a:tc>
                <a:tc>
                  <a:txBody>
                    <a:bodyPr/>
                    <a:lstStyle/>
                    <a:p>
                      <a:r>
                        <a:rPr kumimoji="1" lang="en-US" altLang="ja-JP" sz="1600" dirty="0" smtClean="0">
                          <a:latin typeface="+mn-ea"/>
                          <a:ea typeface="+mn-ea"/>
                        </a:rPr>
                        <a:t>6.5</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n-ea"/>
                          <a:ea typeface="+mn-ea"/>
                        </a:rPr>
                        <a:t>－</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n-ea"/>
                          <a:ea typeface="+mn-ea"/>
                        </a:rPr>
                        <a:t>－</a:t>
                      </a:r>
                    </a:p>
                  </a:txBody>
                  <a:tcPr/>
                </a:tc>
                <a:tc>
                  <a:txBody>
                    <a:bodyPr/>
                    <a:lstStyle/>
                    <a:p>
                      <a:endParaRPr kumimoji="1" lang="ja-JP" altLang="en-US" sz="1600">
                        <a:latin typeface="+mn-ea"/>
                        <a:ea typeface="+mn-ea"/>
                      </a:endParaRPr>
                    </a:p>
                  </a:txBody>
                  <a:tcPr/>
                </a:tc>
                <a:tc>
                  <a:txBody>
                    <a:bodyPr/>
                    <a:lstStyle/>
                    <a:p>
                      <a:endParaRPr kumimoji="1" lang="ja-JP" altLang="en-US" sz="1600">
                        <a:latin typeface="+mn-ea"/>
                        <a:ea typeface="+mn-ea"/>
                      </a:endParaRPr>
                    </a:p>
                  </a:txBody>
                  <a:tcPr/>
                </a:tc>
              </a:tr>
              <a:tr h="370840">
                <a:tc>
                  <a:txBody>
                    <a:bodyPr/>
                    <a:lstStyle/>
                    <a:p>
                      <a:r>
                        <a:rPr kumimoji="1" lang="ja-JP" altLang="en-US" sz="1600" dirty="0" smtClean="0">
                          <a:latin typeface="+mn-ea"/>
                          <a:ea typeface="+mn-ea"/>
                        </a:rPr>
                        <a:t>７</a:t>
                      </a:r>
                      <a:endParaRPr kumimoji="1" lang="ja-JP" altLang="en-US" sz="1600" dirty="0">
                        <a:latin typeface="+mn-ea"/>
                        <a:ea typeface="+mn-ea"/>
                      </a:endParaRPr>
                    </a:p>
                  </a:txBody>
                  <a:tcPr/>
                </a:tc>
                <a:tc>
                  <a:txBody>
                    <a:bodyPr/>
                    <a:lstStyle/>
                    <a:p>
                      <a:r>
                        <a:rPr kumimoji="1" lang="en-US" altLang="ja-JP" sz="1600" dirty="0" smtClean="0">
                          <a:latin typeface="+mn-ea"/>
                          <a:ea typeface="+mn-ea"/>
                        </a:rPr>
                        <a:t>86.2</a:t>
                      </a:r>
                      <a:endParaRPr kumimoji="1" lang="ja-JP" altLang="en-US" sz="1600" dirty="0">
                        <a:latin typeface="+mn-ea"/>
                        <a:ea typeface="+mn-ea"/>
                      </a:endParaRPr>
                    </a:p>
                  </a:txBody>
                  <a:tcPr/>
                </a:tc>
                <a:tc>
                  <a:txBody>
                    <a:bodyPr/>
                    <a:lstStyle/>
                    <a:p>
                      <a:r>
                        <a:rPr lang="en-US" altLang="ja-JP" sz="1600" dirty="0" smtClean="0">
                          <a:effectLst/>
                          <a:latin typeface="+mn-ea"/>
                          <a:ea typeface="+mn-ea"/>
                        </a:rPr>
                        <a:t>86.1</a:t>
                      </a:r>
                      <a:endParaRPr kumimoji="1" lang="ja-JP" altLang="en-US" sz="1600" dirty="0">
                        <a:latin typeface="+mn-ea"/>
                        <a:ea typeface="+mn-ea"/>
                      </a:endParaRPr>
                    </a:p>
                  </a:txBody>
                  <a:tcPr/>
                </a:tc>
                <a:tc>
                  <a:txBody>
                    <a:bodyPr/>
                    <a:lstStyle/>
                    <a:p>
                      <a:r>
                        <a:rPr kumimoji="1" lang="en-US" altLang="ja-JP" sz="1600" dirty="0" smtClean="0">
                          <a:latin typeface="+mn-ea"/>
                          <a:ea typeface="+mn-ea"/>
                        </a:rPr>
                        <a:t>127/72</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effectLst/>
                          <a:latin typeface="+mn-ea"/>
                          <a:ea typeface="+mn-ea"/>
                        </a:rPr>
                        <a:t>135/84 </a:t>
                      </a:r>
                      <a:endParaRPr kumimoji="1" lang="ja-JP" altLang="en-US" sz="1600" dirty="0" smtClean="0">
                        <a:latin typeface="+mn-ea"/>
                        <a:ea typeface="+mn-ea"/>
                      </a:endParaRPr>
                    </a:p>
                  </a:txBody>
                  <a:tcPr/>
                </a:tc>
                <a:tc>
                  <a:txBody>
                    <a:bodyPr/>
                    <a:lstStyle/>
                    <a:p>
                      <a:r>
                        <a:rPr kumimoji="1" lang="en-US" altLang="ja-JP" sz="1600" dirty="0" smtClean="0">
                          <a:latin typeface="+mn-ea"/>
                          <a:ea typeface="+mn-ea"/>
                        </a:rPr>
                        <a:t>6.5</a:t>
                      </a:r>
                      <a:endParaRPr kumimoji="1" lang="ja-JP" altLang="en-US" sz="1600" dirty="0">
                        <a:latin typeface="+mn-ea"/>
                        <a:ea typeface="+mn-ea"/>
                      </a:endParaRPr>
                    </a:p>
                  </a:txBody>
                  <a:tcPr/>
                </a:tc>
                <a:tc>
                  <a:txBody>
                    <a:bodyPr/>
                    <a:lstStyle/>
                    <a:p>
                      <a:r>
                        <a:rPr kumimoji="1" lang="en-US" altLang="ja-JP" sz="1600" dirty="0" smtClean="0">
                          <a:latin typeface="+mn-ea"/>
                          <a:ea typeface="+mn-ea"/>
                        </a:rPr>
                        <a:t>6.6</a:t>
                      </a:r>
                      <a:endParaRPr kumimoji="1" lang="ja-JP" altLang="en-US" sz="1600" dirty="0">
                        <a:latin typeface="+mn-ea"/>
                        <a:ea typeface="+mn-ea"/>
                      </a:endParaRPr>
                    </a:p>
                  </a:txBody>
                  <a:tcPr/>
                </a:tc>
                <a:tc>
                  <a:txBody>
                    <a:bodyPr/>
                    <a:lstStyle/>
                    <a:p>
                      <a:r>
                        <a:rPr kumimoji="1" lang="ja-JP" altLang="en-US" sz="1600" dirty="0" smtClean="0">
                          <a:latin typeface="+mn-ea"/>
                          <a:ea typeface="+mn-ea"/>
                        </a:rPr>
                        <a:t>－</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effectLst/>
                          <a:latin typeface="+mn-ea"/>
                          <a:ea typeface="+mn-ea"/>
                        </a:rPr>
                        <a:t>50%</a:t>
                      </a:r>
                      <a:endParaRPr kumimoji="1" lang="ja-JP" altLang="en-US" sz="1600" dirty="0" smtClean="0">
                        <a:latin typeface="+mn-ea"/>
                        <a:ea typeface="+mn-ea"/>
                      </a:endParaRPr>
                    </a:p>
                    <a:p>
                      <a:endParaRPr kumimoji="1" lang="ja-JP" altLang="en-US" sz="1600" dirty="0">
                        <a:latin typeface="+mn-ea"/>
                        <a:ea typeface="+mn-ea"/>
                      </a:endParaRPr>
                    </a:p>
                  </a:txBody>
                  <a:tcPr/>
                </a:tc>
                <a:tc>
                  <a:txBody>
                    <a:bodyPr/>
                    <a:lstStyle/>
                    <a:p>
                      <a:endParaRPr kumimoji="1" lang="ja-JP" altLang="en-US" sz="1600">
                        <a:latin typeface="+mn-ea"/>
                        <a:ea typeface="+mn-ea"/>
                      </a:endParaRPr>
                    </a:p>
                  </a:txBody>
                  <a:tcPr/>
                </a:tc>
                <a:tc>
                  <a:txBody>
                    <a:bodyPr/>
                    <a:lstStyle/>
                    <a:p>
                      <a:endParaRPr kumimoji="1" lang="ja-JP" altLang="en-US" sz="1600">
                        <a:latin typeface="+mn-ea"/>
                        <a:ea typeface="+mn-ea"/>
                      </a:endParaRPr>
                    </a:p>
                  </a:txBody>
                  <a:tcPr/>
                </a:tc>
              </a:tr>
              <a:tr h="370840">
                <a:tc>
                  <a:txBody>
                    <a:bodyPr/>
                    <a:lstStyle/>
                    <a:p>
                      <a:r>
                        <a:rPr kumimoji="1" lang="ja-JP" altLang="en-US" sz="1600" dirty="0" smtClean="0">
                          <a:latin typeface="+mn-ea"/>
                          <a:ea typeface="+mn-ea"/>
                        </a:rPr>
                        <a:t>８</a:t>
                      </a:r>
                      <a:endParaRPr kumimoji="1" lang="ja-JP" altLang="en-US" sz="1600" dirty="0">
                        <a:latin typeface="+mn-ea"/>
                        <a:ea typeface="+mn-ea"/>
                      </a:endParaRPr>
                    </a:p>
                  </a:txBody>
                  <a:tcPr/>
                </a:tc>
                <a:tc>
                  <a:txBody>
                    <a:bodyPr/>
                    <a:lstStyle/>
                    <a:p>
                      <a:r>
                        <a:rPr kumimoji="1" lang="en-US" altLang="ja-JP" sz="1600" dirty="0" smtClean="0">
                          <a:latin typeface="+mn-ea"/>
                          <a:ea typeface="+mn-ea"/>
                        </a:rPr>
                        <a:t>68</a:t>
                      </a:r>
                      <a:endParaRPr kumimoji="1" lang="ja-JP" altLang="en-US" sz="1600" dirty="0">
                        <a:latin typeface="+mn-ea"/>
                        <a:ea typeface="+mn-ea"/>
                      </a:endParaRPr>
                    </a:p>
                  </a:txBody>
                  <a:tcPr/>
                </a:tc>
                <a:tc>
                  <a:txBody>
                    <a:bodyPr/>
                    <a:lstStyle/>
                    <a:p>
                      <a:r>
                        <a:rPr kumimoji="1" lang="en-US" altLang="ja-JP" sz="1600" dirty="0" smtClean="0">
                          <a:latin typeface="+mn-ea"/>
                          <a:ea typeface="+mn-ea"/>
                        </a:rPr>
                        <a:t>70.9</a:t>
                      </a:r>
                      <a:endParaRPr kumimoji="1" lang="ja-JP" altLang="en-US" sz="1600" dirty="0">
                        <a:latin typeface="+mn-ea"/>
                        <a:ea typeface="+mn-ea"/>
                      </a:endParaRPr>
                    </a:p>
                  </a:txBody>
                  <a:tcPr/>
                </a:tc>
                <a:tc>
                  <a:txBody>
                    <a:bodyPr/>
                    <a:lstStyle/>
                    <a:p>
                      <a:r>
                        <a:rPr kumimoji="1" lang="en-US" altLang="ja-JP" sz="1600" dirty="0" smtClean="0">
                          <a:latin typeface="+mn-ea"/>
                          <a:ea typeface="+mn-ea"/>
                        </a:rPr>
                        <a:t>114/72</a:t>
                      </a:r>
                      <a:endParaRPr kumimoji="1" lang="ja-JP" altLang="en-US" sz="1600" dirty="0">
                        <a:latin typeface="+mn-ea"/>
                        <a:ea typeface="+mn-ea"/>
                      </a:endParaRPr>
                    </a:p>
                  </a:txBody>
                  <a:tcPr/>
                </a:tc>
                <a:tc>
                  <a:txBody>
                    <a:bodyPr/>
                    <a:lstStyle/>
                    <a:p>
                      <a:r>
                        <a:rPr kumimoji="1" lang="en-US" altLang="ja-JP" sz="1600" dirty="0" smtClean="0">
                          <a:latin typeface="+mn-ea"/>
                          <a:ea typeface="+mn-ea"/>
                        </a:rPr>
                        <a:t>134/84</a:t>
                      </a:r>
                      <a:endParaRPr kumimoji="1" lang="ja-JP" altLang="en-US" sz="1600" dirty="0">
                        <a:latin typeface="+mn-ea"/>
                        <a:ea typeface="+mn-ea"/>
                      </a:endParaRPr>
                    </a:p>
                  </a:txBody>
                  <a:tcPr/>
                </a:tc>
                <a:tc>
                  <a:txBody>
                    <a:bodyPr/>
                    <a:lstStyle/>
                    <a:p>
                      <a:r>
                        <a:rPr kumimoji="1" lang="en-US" altLang="ja-JP" sz="1600" dirty="0" smtClean="0">
                          <a:latin typeface="+mn-ea"/>
                          <a:ea typeface="+mn-ea"/>
                        </a:rPr>
                        <a:t>14.2</a:t>
                      </a:r>
                      <a:endParaRPr kumimoji="1" lang="ja-JP" altLang="en-US" sz="1600" dirty="0">
                        <a:latin typeface="+mn-ea"/>
                        <a:ea typeface="+mn-ea"/>
                      </a:endParaRPr>
                    </a:p>
                  </a:txBody>
                  <a:tcPr/>
                </a:tc>
                <a:tc>
                  <a:txBody>
                    <a:bodyPr/>
                    <a:lstStyle/>
                    <a:p>
                      <a:r>
                        <a:rPr kumimoji="1" lang="en-US" altLang="ja-JP" sz="1600" dirty="0" smtClean="0">
                          <a:latin typeface="+mn-ea"/>
                          <a:ea typeface="+mn-ea"/>
                        </a:rPr>
                        <a:t>10.6</a:t>
                      </a:r>
                      <a:endParaRPr kumimoji="1" lang="ja-JP" altLang="en-US" sz="1600" dirty="0">
                        <a:latin typeface="+mn-ea"/>
                        <a:ea typeface="+mn-ea"/>
                      </a:endParaRPr>
                    </a:p>
                  </a:txBody>
                  <a:tcPr/>
                </a:tc>
                <a:tc>
                  <a:txBody>
                    <a:bodyPr/>
                    <a:lstStyle/>
                    <a:p>
                      <a:r>
                        <a:rPr kumimoji="1" lang="ja-JP" altLang="en-US" sz="1600" dirty="0" smtClean="0">
                          <a:latin typeface="+mn-ea"/>
                          <a:ea typeface="+mn-ea"/>
                        </a:rPr>
                        <a:t>－</a:t>
                      </a:r>
                      <a:endParaRPr kumimoji="1" lang="ja-JP" altLang="en-US" sz="1600" dirty="0">
                        <a:latin typeface="+mn-ea"/>
                        <a:ea typeface="+mn-ea"/>
                      </a:endParaRPr>
                    </a:p>
                  </a:txBody>
                  <a:tcPr/>
                </a:tc>
                <a:tc>
                  <a:txBody>
                    <a:bodyPr/>
                    <a:lstStyle/>
                    <a:p>
                      <a:r>
                        <a:rPr kumimoji="1" lang="en-US" altLang="ja-JP" sz="1600" dirty="0" smtClean="0">
                          <a:latin typeface="+mn-ea"/>
                          <a:ea typeface="+mn-ea"/>
                        </a:rPr>
                        <a:t>70</a:t>
                      </a:r>
                      <a:r>
                        <a:rPr kumimoji="1" lang="ja-JP" altLang="en-US" sz="1600" dirty="0" smtClean="0">
                          <a:latin typeface="+mn-ea"/>
                          <a:ea typeface="+mn-ea"/>
                        </a:rPr>
                        <a:t>～</a:t>
                      </a:r>
                      <a:r>
                        <a:rPr kumimoji="1" lang="en-US" altLang="ja-JP" sz="1600" dirty="0" smtClean="0">
                          <a:latin typeface="+mn-ea"/>
                          <a:ea typeface="+mn-ea"/>
                        </a:rPr>
                        <a:t>80</a:t>
                      </a:r>
                      <a:r>
                        <a:rPr kumimoji="1" lang="ja-JP" altLang="en-US" sz="1600" dirty="0" smtClean="0">
                          <a:latin typeface="+mn-ea"/>
                          <a:ea typeface="+mn-ea"/>
                        </a:rPr>
                        <a:t>％</a:t>
                      </a:r>
                      <a:endParaRPr kumimoji="1" lang="ja-JP" altLang="en-US" sz="16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n-ea"/>
                          <a:ea typeface="+mn-ea"/>
                        </a:rPr>
                        <a:t>視力低下でメール利用困難</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latin typeface="+mn-ea"/>
                        <a:ea typeface="+mn-ea"/>
                      </a:endParaRPr>
                    </a:p>
                  </a:txBody>
                  <a:tcPr/>
                </a:tc>
              </a:tr>
              <a:tr h="370840">
                <a:tc>
                  <a:txBody>
                    <a:bodyPr/>
                    <a:lstStyle/>
                    <a:p>
                      <a:r>
                        <a:rPr kumimoji="1" lang="ja-JP" altLang="en-US" sz="1600" dirty="0" smtClean="0">
                          <a:latin typeface="+mn-ea"/>
                          <a:ea typeface="+mn-ea"/>
                        </a:rPr>
                        <a:t>９</a:t>
                      </a:r>
                      <a:endParaRPr kumimoji="1" lang="ja-JP" altLang="en-US" sz="1600" dirty="0">
                        <a:latin typeface="+mn-ea"/>
                        <a:ea typeface="+mn-ea"/>
                      </a:endParaRPr>
                    </a:p>
                  </a:txBody>
                  <a:tcPr/>
                </a:tc>
                <a:tc>
                  <a:txBody>
                    <a:bodyPr/>
                    <a:lstStyle/>
                    <a:p>
                      <a:r>
                        <a:rPr lang="en-US" altLang="ja-JP" sz="1600" dirty="0" smtClean="0">
                          <a:effectLst/>
                          <a:latin typeface="+mn-ea"/>
                          <a:ea typeface="+mn-ea"/>
                        </a:rPr>
                        <a:t>77.5</a:t>
                      </a:r>
                      <a:endParaRPr kumimoji="1" lang="ja-JP" altLang="en-US" sz="1600" dirty="0">
                        <a:latin typeface="+mn-ea"/>
                        <a:ea typeface="+mn-ea"/>
                      </a:endParaRPr>
                    </a:p>
                  </a:txBody>
                  <a:tcPr/>
                </a:tc>
                <a:tc>
                  <a:txBody>
                    <a:bodyPr/>
                    <a:lstStyle/>
                    <a:p>
                      <a:r>
                        <a:rPr lang="en-US" altLang="ja-JP" sz="1600" dirty="0" smtClean="0">
                          <a:effectLst/>
                          <a:latin typeface="+mn-ea"/>
                          <a:ea typeface="+mn-ea"/>
                        </a:rPr>
                        <a:t>77.0</a:t>
                      </a:r>
                      <a:endParaRPr kumimoji="1" lang="ja-JP" altLang="en-US" sz="1600" dirty="0">
                        <a:latin typeface="+mn-ea"/>
                        <a:ea typeface="+mn-ea"/>
                      </a:endParaRPr>
                    </a:p>
                  </a:txBody>
                  <a:tcPr/>
                </a:tc>
                <a:tc>
                  <a:txBody>
                    <a:bodyPr/>
                    <a:lstStyle/>
                    <a:p>
                      <a:r>
                        <a:rPr lang="en-US" altLang="ja-JP" sz="1600" dirty="0" smtClean="0">
                          <a:effectLst/>
                          <a:latin typeface="+mn-ea"/>
                          <a:ea typeface="+mn-ea"/>
                        </a:rPr>
                        <a:t>140/81 </a:t>
                      </a:r>
                      <a:endParaRPr kumimoji="1" lang="ja-JP" altLang="en-US" sz="1600" dirty="0">
                        <a:latin typeface="+mn-ea"/>
                        <a:ea typeface="+mn-ea"/>
                      </a:endParaRPr>
                    </a:p>
                  </a:txBody>
                  <a:tcPr/>
                </a:tc>
                <a:tc>
                  <a:txBody>
                    <a:bodyPr/>
                    <a:lstStyle/>
                    <a:p>
                      <a:r>
                        <a:rPr lang="en-US" altLang="ja-JP" sz="1600" dirty="0" smtClean="0">
                          <a:effectLst/>
                          <a:latin typeface="+mn-ea"/>
                          <a:ea typeface="+mn-ea"/>
                        </a:rPr>
                        <a:t>136/94 </a:t>
                      </a:r>
                      <a:endParaRPr kumimoji="1" lang="ja-JP" altLang="en-US" sz="1600" dirty="0">
                        <a:latin typeface="+mn-ea"/>
                        <a:ea typeface="+mn-ea"/>
                      </a:endParaRPr>
                    </a:p>
                  </a:txBody>
                  <a:tcPr/>
                </a:tc>
                <a:tc>
                  <a:txBody>
                    <a:bodyPr/>
                    <a:lstStyle/>
                    <a:p>
                      <a:r>
                        <a:rPr kumimoji="1" lang="en-US" altLang="ja-JP" sz="1600" dirty="0" smtClean="0">
                          <a:latin typeface="+mn-ea"/>
                          <a:ea typeface="+mn-ea"/>
                        </a:rPr>
                        <a:t>7.9</a:t>
                      </a:r>
                      <a:endParaRPr kumimoji="1" lang="ja-JP" altLang="en-US" sz="1600" dirty="0">
                        <a:latin typeface="+mn-ea"/>
                        <a:ea typeface="+mn-ea"/>
                      </a:endParaRPr>
                    </a:p>
                  </a:txBody>
                  <a:tcPr/>
                </a:tc>
                <a:tc>
                  <a:txBody>
                    <a:bodyPr/>
                    <a:lstStyle/>
                    <a:p>
                      <a:r>
                        <a:rPr kumimoji="1" lang="en-US" altLang="ja-JP" sz="1600" dirty="0" smtClean="0">
                          <a:latin typeface="+mn-ea"/>
                          <a:ea typeface="+mn-ea"/>
                        </a:rPr>
                        <a:t>6.3</a:t>
                      </a:r>
                      <a:endParaRPr kumimoji="1" lang="ja-JP" altLang="en-US" sz="1600" dirty="0">
                        <a:latin typeface="+mn-ea"/>
                        <a:ea typeface="+mn-ea"/>
                      </a:endParaRPr>
                    </a:p>
                  </a:txBody>
                  <a:tcPr/>
                </a:tc>
                <a:tc>
                  <a:txBody>
                    <a:bodyPr/>
                    <a:lstStyle/>
                    <a:p>
                      <a:r>
                        <a:rPr lang="en-US" altLang="ja-JP" sz="1600" dirty="0" smtClean="0">
                          <a:effectLst/>
                          <a:latin typeface="+mn-ea"/>
                          <a:ea typeface="+mn-ea"/>
                        </a:rPr>
                        <a:t>100%</a:t>
                      </a:r>
                      <a:endParaRPr kumimoji="1" lang="ja-JP" altLang="en-US" sz="1600" dirty="0">
                        <a:latin typeface="+mn-ea"/>
                        <a:ea typeface="+mn-ea"/>
                      </a:endParaRPr>
                    </a:p>
                  </a:txBody>
                  <a:tcPr/>
                </a:tc>
                <a:tc>
                  <a:txBody>
                    <a:bodyPr/>
                    <a:lstStyle/>
                    <a:p>
                      <a:r>
                        <a:rPr lang="en-US" altLang="ja-JP" sz="1600" dirty="0" smtClean="0">
                          <a:effectLst/>
                          <a:latin typeface="+mn-ea"/>
                          <a:ea typeface="+mn-ea"/>
                        </a:rPr>
                        <a:t>90%</a:t>
                      </a:r>
                      <a:endParaRPr kumimoji="1" lang="ja-JP" altLang="en-US" sz="1600" dirty="0">
                        <a:latin typeface="+mn-ea"/>
                        <a:ea typeface="+mn-ea"/>
                      </a:endParaRPr>
                    </a:p>
                  </a:txBody>
                  <a:tcPr/>
                </a:tc>
                <a:tc>
                  <a:txBody>
                    <a:bodyPr/>
                    <a:lstStyle/>
                    <a:p>
                      <a:endParaRPr kumimoji="1" lang="ja-JP" altLang="en-US" sz="1600" dirty="0">
                        <a:latin typeface="+mn-ea"/>
                        <a:ea typeface="+mn-ea"/>
                      </a:endParaRPr>
                    </a:p>
                  </a:txBody>
                  <a:tcPr/>
                </a:tc>
                <a:tc>
                  <a:txBody>
                    <a:bodyPr/>
                    <a:lstStyle/>
                    <a:p>
                      <a:endParaRPr kumimoji="1" lang="ja-JP" altLang="en-US" sz="1600" dirty="0">
                        <a:latin typeface="+mn-ea"/>
                        <a:ea typeface="+mn-ea"/>
                      </a:endParaRPr>
                    </a:p>
                  </a:txBody>
                  <a:tcPr/>
                </a:tc>
              </a:tr>
            </a:tbl>
          </a:graphicData>
        </a:graphic>
      </p:graphicFrame>
    </p:spTree>
    <p:extLst>
      <p:ext uri="{BB962C8B-B14F-4D97-AF65-F5344CB8AC3E}">
        <p14:creationId xmlns:p14="http://schemas.microsoft.com/office/powerpoint/2010/main" val="3431805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504669"/>
          </a:xfrm>
        </p:spPr>
        <p:txBody>
          <a:bodyPr>
            <a:normAutofit fontScale="90000"/>
          </a:bodyPr>
          <a:lstStyle/>
          <a:p>
            <a:r>
              <a:rPr kumimoji="1" lang="en-US" altLang="ja-JP" dirty="0" err="1" smtClean="0"/>
              <a:t>iDEM</a:t>
            </a:r>
            <a:r>
              <a:rPr lang="ja-JP" altLang="en-US" dirty="0" smtClean="0"/>
              <a:t>登録患者　９名の</a:t>
            </a:r>
            <a:r>
              <a:rPr lang="en-US" altLang="ja-JP" dirty="0" smtClean="0"/>
              <a:t>profile</a:t>
            </a:r>
            <a:endParaRPr kumimoji="1" lang="ja-JP" altLang="en-US" dirty="0"/>
          </a:p>
        </p:txBody>
      </p:sp>
      <p:sp>
        <p:nvSpPr>
          <p:cNvPr id="3" name="コンテンツ プレースホルダー 2"/>
          <p:cNvSpPr>
            <a:spLocks noGrp="1"/>
          </p:cNvSpPr>
          <p:nvPr>
            <p:ph idx="1"/>
          </p:nvPr>
        </p:nvSpPr>
        <p:spPr>
          <a:xfrm>
            <a:off x="628650" y="1293541"/>
            <a:ext cx="7886700" cy="4883422"/>
          </a:xfrm>
        </p:spPr>
        <p:txBody>
          <a:bodyPr/>
          <a:lstStyle/>
          <a:p>
            <a:r>
              <a:rPr kumimoji="1" lang="en-US" altLang="ja-JP" dirty="0" smtClean="0"/>
              <a:t>41</a:t>
            </a:r>
            <a:r>
              <a:rPr kumimoji="1" lang="ja-JP" altLang="en-US" dirty="0" smtClean="0"/>
              <a:t>歳から</a:t>
            </a:r>
            <a:r>
              <a:rPr kumimoji="1" lang="en-US" altLang="ja-JP" dirty="0" smtClean="0"/>
              <a:t>65</a:t>
            </a:r>
            <a:r>
              <a:rPr kumimoji="1" lang="ja-JP" altLang="en-US" dirty="0" smtClean="0"/>
              <a:t>歳の男性　</a:t>
            </a:r>
            <a:endParaRPr kumimoji="1" lang="en-US" altLang="ja-JP" dirty="0" smtClean="0"/>
          </a:p>
          <a:p>
            <a:r>
              <a:rPr lang="en-US" altLang="ja-JP" dirty="0" smtClean="0"/>
              <a:t>BMI 22</a:t>
            </a:r>
            <a:r>
              <a:rPr lang="ja-JP" altLang="en-US" dirty="0" smtClean="0"/>
              <a:t>～</a:t>
            </a:r>
            <a:r>
              <a:rPr lang="en-US" altLang="ja-JP" dirty="0" smtClean="0"/>
              <a:t>33</a:t>
            </a:r>
            <a:r>
              <a:rPr lang="ja-JP" altLang="en-US" dirty="0" smtClean="0"/>
              <a:t>（平均 </a:t>
            </a:r>
            <a:r>
              <a:rPr lang="en-US" altLang="ja-JP" dirty="0" smtClean="0"/>
              <a:t>25.8</a:t>
            </a:r>
            <a:r>
              <a:rPr lang="ja-JP" altLang="en-US" dirty="0" smtClean="0"/>
              <a:t>）</a:t>
            </a:r>
            <a:endParaRPr kumimoji="1" lang="en-US" altLang="ja-JP" dirty="0" smtClean="0"/>
          </a:p>
          <a:p>
            <a:r>
              <a:rPr lang="ja-JP" altLang="en-US" dirty="0" smtClean="0"/>
              <a:t>全員 有職者。２名に中断歴あり</a:t>
            </a:r>
            <a:endParaRPr lang="en-US" altLang="ja-JP" dirty="0" smtClean="0"/>
          </a:p>
          <a:p>
            <a:r>
              <a:rPr kumimoji="1" lang="ja-JP" altLang="en-US" dirty="0" smtClean="0"/>
              <a:t>糖尿病</a:t>
            </a:r>
            <a:r>
              <a:rPr kumimoji="1" lang="ja-JP" altLang="en-US" dirty="0"/>
              <a:t>罹病</a:t>
            </a:r>
            <a:r>
              <a:rPr kumimoji="1" lang="ja-JP" altLang="en-US" dirty="0" smtClean="0"/>
              <a:t>期間：</a:t>
            </a:r>
            <a:r>
              <a:rPr kumimoji="1" lang="en-US" altLang="ja-JP" dirty="0" smtClean="0"/>
              <a:t>2</a:t>
            </a:r>
            <a:r>
              <a:rPr kumimoji="1" lang="ja-JP" altLang="en-US" dirty="0" smtClean="0"/>
              <a:t>年～</a:t>
            </a:r>
            <a:r>
              <a:rPr kumimoji="1" lang="en-US" altLang="ja-JP" dirty="0" smtClean="0"/>
              <a:t>16</a:t>
            </a:r>
            <a:r>
              <a:rPr kumimoji="1" lang="ja-JP" altLang="en-US" dirty="0" smtClean="0"/>
              <a:t>年</a:t>
            </a:r>
            <a:endParaRPr kumimoji="1" lang="en-US" altLang="ja-JP" dirty="0" smtClean="0"/>
          </a:p>
          <a:p>
            <a:r>
              <a:rPr kumimoji="1" lang="ja-JP" altLang="en-US" dirty="0" smtClean="0"/>
              <a:t>網膜症なしが７名、腎症１－２期が８名</a:t>
            </a:r>
            <a:endParaRPr kumimoji="1" lang="en-US" altLang="ja-JP" dirty="0" smtClean="0"/>
          </a:p>
          <a:p>
            <a:r>
              <a:rPr lang="ja-JP" altLang="en-US" dirty="0" smtClean="0"/>
              <a:t>処方薬：</a:t>
            </a:r>
            <a:r>
              <a:rPr lang="en-US" altLang="ja-JP" dirty="0" smtClean="0"/>
              <a:t>SU</a:t>
            </a:r>
            <a:r>
              <a:rPr lang="ja-JP" altLang="en-US" dirty="0" smtClean="0"/>
              <a:t>薬　６名、メトホルミン　６名、ピオグリタゾン　３名、</a:t>
            </a:r>
            <a:r>
              <a:rPr lang="en-US" altLang="ja-JP" dirty="0" smtClean="0"/>
              <a:t>DPP4-I</a:t>
            </a:r>
            <a:r>
              <a:rPr lang="ja-JP" altLang="en-US" dirty="0" smtClean="0"/>
              <a:t>　７名、</a:t>
            </a:r>
            <a:r>
              <a:rPr lang="en-US" altLang="ja-JP" dirty="0" smtClean="0"/>
              <a:t>α-GI</a:t>
            </a:r>
            <a:r>
              <a:rPr lang="ja-JP" altLang="en-US" dirty="0" smtClean="0"/>
              <a:t>　１名</a:t>
            </a:r>
            <a:endParaRPr kumimoji="1" lang="en-US" altLang="ja-JP" dirty="0" smtClean="0"/>
          </a:p>
          <a:p>
            <a:r>
              <a:rPr lang="ja-JP" altLang="en-US" dirty="0" smtClean="0"/>
              <a:t>住所：市内３名、市外６名。いずれも当院までの通院時間は片道１時間以内であり、いわゆる遠隔地の患者はいなかった。</a:t>
            </a:r>
            <a:endParaRPr kumimoji="1" lang="ja-JP" altLang="en-US" dirty="0"/>
          </a:p>
        </p:txBody>
      </p:sp>
    </p:spTree>
    <p:extLst>
      <p:ext uri="{BB962C8B-B14F-4D97-AF65-F5344CB8AC3E}">
        <p14:creationId xmlns:p14="http://schemas.microsoft.com/office/powerpoint/2010/main" val="1751410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480"/>
            <a:ext cx="9144000" cy="543594"/>
          </a:xfrm>
        </p:spPr>
        <p:txBody>
          <a:bodyPr>
            <a:normAutofit fontScale="90000"/>
          </a:bodyPr>
          <a:lstStyle/>
          <a:p>
            <a:pPr algn="ctr"/>
            <a:r>
              <a:rPr kumimoji="1" lang="en-US" altLang="ja-JP" dirty="0" smtClean="0"/>
              <a:t>DTSQ</a:t>
            </a:r>
            <a:r>
              <a:rPr kumimoji="1" lang="ja-JP" altLang="en-US" dirty="0" smtClean="0"/>
              <a:t>アンケート</a:t>
            </a:r>
            <a:endParaRPr kumimoji="1" lang="ja-JP" altLang="en-US" dirty="0"/>
          </a:p>
        </p:txBody>
      </p:sp>
      <p:sp>
        <p:nvSpPr>
          <p:cNvPr id="3" name="コンテンツ プレースホルダー 2"/>
          <p:cNvSpPr>
            <a:spLocks noGrp="1"/>
          </p:cNvSpPr>
          <p:nvPr>
            <p:ph idx="1"/>
          </p:nvPr>
        </p:nvSpPr>
        <p:spPr>
          <a:xfrm>
            <a:off x="628650" y="548074"/>
            <a:ext cx="8515350" cy="6265302"/>
          </a:xfrm>
        </p:spPr>
        <p:txBody>
          <a:bodyPr>
            <a:noAutofit/>
          </a:bodyPr>
          <a:lstStyle/>
          <a:p>
            <a:pPr marL="0" indent="0">
              <a:buNone/>
            </a:pPr>
            <a:r>
              <a:rPr lang="ja-JP" altLang="en-US" sz="1200" b="1" dirty="0"/>
              <a:t>以下の質問は、あなたが受けている糖尿病の治療法（インスリン、経ロ剤、食事療法を含む）とあなたの過去数週間の体験に関するものです</a:t>
            </a:r>
            <a:r>
              <a:rPr lang="ja-JP" altLang="en-US" sz="1200" b="1" dirty="0" smtClean="0"/>
              <a:t>。それぞれ</a:t>
            </a:r>
            <a:r>
              <a:rPr lang="ja-JP" altLang="en-US" sz="1200" b="1" dirty="0"/>
              <a:t>の質問に、度合いを表す数字を一つ○で囲んでお答えください。</a:t>
            </a:r>
          </a:p>
          <a:p>
            <a:pPr marL="0" indent="0">
              <a:buNone/>
            </a:pPr>
            <a:r>
              <a:rPr lang="en-US" altLang="ja-JP" sz="1400" b="1" dirty="0" smtClean="0"/>
              <a:t>1</a:t>
            </a:r>
            <a:r>
              <a:rPr lang="ja-JP" altLang="en-US" sz="1400" b="1" dirty="0" err="1" smtClean="0"/>
              <a:t>．</a:t>
            </a:r>
            <a:r>
              <a:rPr lang="ja-JP" altLang="en-US" sz="1400" b="1" dirty="0" smtClean="0"/>
              <a:t>あなた</a:t>
            </a:r>
            <a:r>
              <a:rPr lang="ja-JP" altLang="en-US" sz="1400" b="1" dirty="0"/>
              <a:t>は、あなたの現在の治療法にどの程度満足していますか？</a:t>
            </a:r>
          </a:p>
          <a:p>
            <a:pPr marL="0" indent="0">
              <a:buNone/>
            </a:pPr>
            <a:r>
              <a:rPr lang="ja-JP" altLang="en-US" sz="1400" b="1" dirty="0"/>
              <a:t>　　大変満足　　　</a:t>
            </a:r>
            <a:r>
              <a:rPr lang="en-US" altLang="ja-JP" sz="1400" b="1" dirty="0"/>
              <a:t>6</a:t>
            </a:r>
            <a:r>
              <a:rPr lang="ja-JP" altLang="en-US" sz="1400" b="1" dirty="0"/>
              <a:t>　 </a:t>
            </a:r>
            <a:r>
              <a:rPr lang="en-US" altLang="ja-JP" sz="1400" b="1" dirty="0"/>
              <a:t>5 </a:t>
            </a:r>
            <a:r>
              <a:rPr lang="ja-JP" altLang="en-US" sz="1400" b="1" dirty="0"/>
              <a:t>　</a:t>
            </a:r>
            <a:r>
              <a:rPr lang="en-US" altLang="ja-JP" sz="1400" b="1" dirty="0"/>
              <a:t>4 </a:t>
            </a:r>
            <a:r>
              <a:rPr lang="ja-JP" altLang="en-US" sz="1400" b="1" dirty="0"/>
              <a:t>　</a:t>
            </a:r>
            <a:r>
              <a:rPr lang="en-US" altLang="ja-JP" sz="1400" b="1" dirty="0"/>
              <a:t>3 </a:t>
            </a:r>
            <a:r>
              <a:rPr lang="ja-JP" altLang="en-US" sz="1400" b="1" dirty="0"/>
              <a:t>　</a:t>
            </a:r>
            <a:r>
              <a:rPr lang="en-US" altLang="ja-JP" sz="1400" b="1" dirty="0"/>
              <a:t>2 </a:t>
            </a:r>
            <a:r>
              <a:rPr lang="ja-JP" altLang="en-US" sz="1400" b="1" dirty="0"/>
              <a:t>　</a:t>
            </a:r>
            <a:r>
              <a:rPr lang="en-US" altLang="ja-JP" sz="1400" b="1" dirty="0"/>
              <a:t>1 </a:t>
            </a:r>
            <a:r>
              <a:rPr lang="ja-JP" altLang="en-US" sz="1400" b="1" dirty="0"/>
              <a:t>　</a:t>
            </a:r>
            <a:r>
              <a:rPr lang="en-US" altLang="ja-JP" sz="1400" b="1" dirty="0"/>
              <a:t>0</a:t>
            </a:r>
            <a:r>
              <a:rPr lang="ja-JP" altLang="en-US" sz="1400" b="1" dirty="0"/>
              <a:t>　　全く満足していない</a:t>
            </a:r>
          </a:p>
          <a:p>
            <a:pPr marL="0" indent="0">
              <a:buNone/>
            </a:pPr>
            <a:r>
              <a:rPr lang="en-US" altLang="ja-JP" sz="1400" b="1" dirty="0"/>
              <a:t>2</a:t>
            </a:r>
            <a:r>
              <a:rPr lang="ja-JP" altLang="en-US" sz="1400" b="1" dirty="0" err="1"/>
              <a:t>．</a:t>
            </a:r>
            <a:r>
              <a:rPr lang="ja-JP" altLang="en-US" sz="1400" b="1" dirty="0"/>
              <a:t>最近、皿糖値が望ましくないほど高いと感じたことがどれくらいありますか？</a:t>
            </a:r>
          </a:p>
          <a:p>
            <a:pPr marL="0" indent="0">
              <a:buNone/>
            </a:pPr>
            <a:r>
              <a:rPr lang="ja-JP" altLang="en-US" sz="1400" b="1" dirty="0"/>
              <a:t>　ほとんどいつも　　　</a:t>
            </a:r>
            <a:r>
              <a:rPr lang="en-US" altLang="ja-JP" sz="1400" b="1" dirty="0"/>
              <a:t>6</a:t>
            </a:r>
            <a:r>
              <a:rPr lang="ja-JP" altLang="en-US" sz="1400" b="1" dirty="0"/>
              <a:t>　 </a:t>
            </a:r>
            <a:r>
              <a:rPr lang="en-US" altLang="ja-JP" sz="1400" b="1" dirty="0"/>
              <a:t>5 </a:t>
            </a:r>
            <a:r>
              <a:rPr lang="ja-JP" altLang="en-US" sz="1400" b="1" dirty="0"/>
              <a:t>　</a:t>
            </a:r>
            <a:r>
              <a:rPr lang="en-US" altLang="ja-JP" sz="1400" b="1" dirty="0"/>
              <a:t>4 </a:t>
            </a:r>
            <a:r>
              <a:rPr lang="ja-JP" altLang="en-US" sz="1400" b="1" dirty="0"/>
              <a:t>　</a:t>
            </a:r>
            <a:r>
              <a:rPr lang="en-US" altLang="ja-JP" sz="1400" b="1" dirty="0"/>
              <a:t>3 </a:t>
            </a:r>
            <a:r>
              <a:rPr lang="ja-JP" altLang="en-US" sz="1400" b="1" dirty="0"/>
              <a:t>　</a:t>
            </a:r>
            <a:r>
              <a:rPr lang="en-US" altLang="ja-JP" sz="1400" b="1" dirty="0"/>
              <a:t>2 </a:t>
            </a:r>
            <a:r>
              <a:rPr lang="ja-JP" altLang="en-US" sz="1400" b="1" dirty="0"/>
              <a:t>　</a:t>
            </a:r>
            <a:r>
              <a:rPr lang="en-US" altLang="ja-JP" sz="1400" b="1" dirty="0"/>
              <a:t>1 </a:t>
            </a:r>
            <a:r>
              <a:rPr lang="ja-JP" altLang="en-US" sz="1400" b="1" dirty="0"/>
              <a:t>　</a:t>
            </a:r>
            <a:r>
              <a:rPr lang="en-US" altLang="ja-JP" sz="1400" b="1" dirty="0"/>
              <a:t>0</a:t>
            </a:r>
            <a:r>
              <a:rPr lang="ja-JP" altLang="en-US" sz="1400" b="1" dirty="0"/>
              <a:t>　　全くない</a:t>
            </a:r>
          </a:p>
          <a:p>
            <a:pPr marL="0" indent="0">
              <a:buNone/>
            </a:pPr>
            <a:r>
              <a:rPr lang="en-US" altLang="ja-JP" sz="1400" b="1" dirty="0"/>
              <a:t>3</a:t>
            </a:r>
            <a:r>
              <a:rPr lang="ja-JP" altLang="en-US" sz="1400" b="1" dirty="0" err="1"/>
              <a:t>．</a:t>
            </a:r>
            <a:r>
              <a:rPr lang="ja-JP" altLang="en-US" sz="1400" b="1" dirty="0"/>
              <a:t>最近、血糖値が望ましくないほど低いと：感じたことがどれくらいありますか？</a:t>
            </a:r>
          </a:p>
          <a:p>
            <a:pPr marL="0" indent="0">
              <a:buNone/>
            </a:pPr>
            <a:r>
              <a:rPr lang="ja-JP" altLang="en-US" sz="1400" b="1" dirty="0"/>
              <a:t>　ほとんどいつも　　　</a:t>
            </a:r>
            <a:r>
              <a:rPr lang="en-US" altLang="ja-JP" sz="1400" b="1" dirty="0"/>
              <a:t>6</a:t>
            </a:r>
            <a:r>
              <a:rPr lang="ja-JP" altLang="en-US" sz="1400" b="1" dirty="0"/>
              <a:t>　 </a:t>
            </a:r>
            <a:r>
              <a:rPr lang="en-US" altLang="ja-JP" sz="1400" b="1" dirty="0"/>
              <a:t>5 </a:t>
            </a:r>
            <a:r>
              <a:rPr lang="ja-JP" altLang="en-US" sz="1400" b="1" dirty="0"/>
              <a:t>　</a:t>
            </a:r>
            <a:r>
              <a:rPr lang="en-US" altLang="ja-JP" sz="1400" b="1" dirty="0"/>
              <a:t>4 </a:t>
            </a:r>
            <a:r>
              <a:rPr lang="ja-JP" altLang="en-US" sz="1400" b="1" dirty="0"/>
              <a:t>　</a:t>
            </a:r>
            <a:r>
              <a:rPr lang="en-US" altLang="ja-JP" sz="1400" b="1" dirty="0"/>
              <a:t>3 </a:t>
            </a:r>
            <a:r>
              <a:rPr lang="ja-JP" altLang="en-US" sz="1400" b="1" dirty="0"/>
              <a:t>　</a:t>
            </a:r>
            <a:r>
              <a:rPr lang="en-US" altLang="ja-JP" sz="1400" b="1" dirty="0"/>
              <a:t>2 </a:t>
            </a:r>
            <a:r>
              <a:rPr lang="ja-JP" altLang="en-US" sz="1400" b="1" dirty="0"/>
              <a:t>　</a:t>
            </a:r>
            <a:r>
              <a:rPr lang="en-US" altLang="ja-JP" sz="1400" b="1" dirty="0"/>
              <a:t>1 </a:t>
            </a:r>
            <a:r>
              <a:rPr lang="ja-JP" altLang="en-US" sz="1400" b="1" dirty="0"/>
              <a:t>　</a:t>
            </a:r>
            <a:r>
              <a:rPr lang="en-US" altLang="ja-JP" sz="1400" b="1" dirty="0"/>
              <a:t>0</a:t>
            </a:r>
            <a:r>
              <a:rPr lang="ja-JP" altLang="en-US" sz="1400" b="1" dirty="0"/>
              <a:t>　　全くない</a:t>
            </a:r>
          </a:p>
          <a:p>
            <a:pPr marL="0" indent="0">
              <a:buNone/>
            </a:pPr>
            <a:r>
              <a:rPr lang="en-US" altLang="ja-JP" sz="1400" b="1" dirty="0"/>
              <a:t>4</a:t>
            </a:r>
            <a:r>
              <a:rPr lang="ja-JP" altLang="en-US" sz="1400" b="1" dirty="0" err="1"/>
              <a:t>．</a:t>
            </a:r>
            <a:r>
              <a:rPr lang="ja-JP" altLang="en-US" sz="1400" b="1" dirty="0"/>
              <a:t>最近のあなたの治療法は、あなたにとってどの程度便利なものだと感じていますか？</a:t>
            </a:r>
          </a:p>
          <a:p>
            <a:pPr marL="0" indent="0">
              <a:buNone/>
            </a:pPr>
            <a:r>
              <a:rPr lang="ja-JP" altLang="en-US" sz="1400" b="1" dirty="0"/>
              <a:t>　とても便利　　　　　</a:t>
            </a:r>
            <a:r>
              <a:rPr lang="en-US" altLang="ja-JP" sz="1400" b="1" dirty="0"/>
              <a:t>6</a:t>
            </a:r>
            <a:r>
              <a:rPr lang="ja-JP" altLang="en-US" sz="1400" b="1" dirty="0"/>
              <a:t>　 </a:t>
            </a:r>
            <a:r>
              <a:rPr lang="en-US" altLang="ja-JP" sz="1400" b="1" dirty="0"/>
              <a:t>5 </a:t>
            </a:r>
            <a:r>
              <a:rPr lang="ja-JP" altLang="en-US" sz="1400" b="1" dirty="0"/>
              <a:t>　</a:t>
            </a:r>
            <a:r>
              <a:rPr lang="en-US" altLang="ja-JP" sz="1400" b="1" dirty="0"/>
              <a:t>4 </a:t>
            </a:r>
            <a:r>
              <a:rPr lang="ja-JP" altLang="en-US" sz="1400" b="1" dirty="0"/>
              <a:t>　</a:t>
            </a:r>
            <a:r>
              <a:rPr lang="en-US" altLang="ja-JP" sz="1400" b="1" dirty="0"/>
              <a:t>3 </a:t>
            </a:r>
            <a:r>
              <a:rPr lang="ja-JP" altLang="en-US" sz="1400" b="1" dirty="0"/>
              <a:t>　</a:t>
            </a:r>
            <a:r>
              <a:rPr lang="en-US" altLang="ja-JP" sz="1400" b="1" dirty="0"/>
              <a:t>2 </a:t>
            </a:r>
            <a:r>
              <a:rPr lang="ja-JP" altLang="en-US" sz="1400" b="1" dirty="0"/>
              <a:t>　</a:t>
            </a:r>
            <a:r>
              <a:rPr lang="en-US" altLang="ja-JP" sz="1400" b="1" dirty="0"/>
              <a:t>1 </a:t>
            </a:r>
            <a:r>
              <a:rPr lang="ja-JP" altLang="en-US" sz="1400" b="1" dirty="0"/>
              <a:t>　</a:t>
            </a:r>
            <a:r>
              <a:rPr lang="en-US" altLang="ja-JP" sz="1400" b="1" dirty="0"/>
              <a:t>0</a:t>
            </a:r>
            <a:r>
              <a:rPr lang="ja-JP" altLang="en-US" sz="1400" b="1" dirty="0"/>
              <a:t>　　全く便利でない</a:t>
            </a:r>
          </a:p>
          <a:p>
            <a:pPr marL="0" indent="0">
              <a:buNone/>
            </a:pPr>
            <a:r>
              <a:rPr lang="en-US" altLang="ja-JP" sz="1400" b="1" dirty="0"/>
              <a:t>5</a:t>
            </a:r>
            <a:r>
              <a:rPr lang="ja-JP" altLang="en-US" sz="1400" b="1" dirty="0" err="1"/>
              <a:t>．</a:t>
            </a:r>
            <a:r>
              <a:rPr lang="ja-JP" altLang="en-US" sz="1400" b="1" dirty="0"/>
              <a:t>最近のあなたの治療法は、あなたにとってどの程度融通性があると感じていますか？</a:t>
            </a:r>
          </a:p>
          <a:p>
            <a:pPr marL="0" indent="0">
              <a:buNone/>
            </a:pPr>
            <a:r>
              <a:rPr lang="ja-JP" altLang="en-US" sz="1400" b="1" dirty="0"/>
              <a:t>　とても融通性がある　　</a:t>
            </a:r>
            <a:r>
              <a:rPr lang="en-US" altLang="ja-JP" sz="1400" b="1" dirty="0"/>
              <a:t>6</a:t>
            </a:r>
            <a:r>
              <a:rPr lang="ja-JP" altLang="en-US" sz="1400" b="1" dirty="0"/>
              <a:t>　 </a:t>
            </a:r>
            <a:r>
              <a:rPr lang="en-US" altLang="ja-JP" sz="1400" b="1" dirty="0"/>
              <a:t>5 </a:t>
            </a:r>
            <a:r>
              <a:rPr lang="ja-JP" altLang="en-US" sz="1400" b="1" dirty="0"/>
              <a:t>　</a:t>
            </a:r>
            <a:r>
              <a:rPr lang="en-US" altLang="ja-JP" sz="1400" b="1" dirty="0"/>
              <a:t>4 </a:t>
            </a:r>
            <a:r>
              <a:rPr lang="ja-JP" altLang="en-US" sz="1400" b="1" dirty="0"/>
              <a:t>　</a:t>
            </a:r>
            <a:r>
              <a:rPr lang="en-US" altLang="ja-JP" sz="1400" b="1" dirty="0"/>
              <a:t>3 </a:t>
            </a:r>
            <a:r>
              <a:rPr lang="ja-JP" altLang="en-US" sz="1400" b="1" dirty="0"/>
              <a:t>　</a:t>
            </a:r>
            <a:r>
              <a:rPr lang="en-US" altLang="ja-JP" sz="1400" b="1" dirty="0"/>
              <a:t>2 </a:t>
            </a:r>
            <a:r>
              <a:rPr lang="ja-JP" altLang="en-US" sz="1400" b="1" dirty="0"/>
              <a:t>　</a:t>
            </a:r>
            <a:r>
              <a:rPr lang="en-US" altLang="ja-JP" sz="1400" b="1" dirty="0"/>
              <a:t>1 </a:t>
            </a:r>
            <a:r>
              <a:rPr lang="ja-JP" altLang="en-US" sz="1400" b="1" dirty="0"/>
              <a:t>　</a:t>
            </a:r>
            <a:r>
              <a:rPr lang="en-US" altLang="ja-JP" sz="1400" b="1" dirty="0"/>
              <a:t>0</a:t>
            </a:r>
            <a:r>
              <a:rPr lang="ja-JP" altLang="en-US" sz="1400" b="1" dirty="0"/>
              <a:t>　　全く融通性がない</a:t>
            </a:r>
          </a:p>
          <a:p>
            <a:pPr marL="0" indent="0">
              <a:buNone/>
            </a:pPr>
            <a:r>
              <a:rPr lang="en-US" altLang="ja-JP" sz="1400" b="1" dirty="0"/>
              <a:t>6</a:t>
            </a:r>
            <a:r>
              <a:rPr lang="ja-JP" altLang="en-US" sz="1400" b="1" dirty="0" err="1"/>
              <a:t>．</a:t>
            </a:r>
            <a:r>
              <a:rPr lang="ja-JP" altLang="en-US" sz="1400" b="1" dirty="0"/>
              <a:t>あなた自身の糖尿病についてのあなたの理解度にどの程度満足していますか？</a:t>
            </a:r>
          </a:p>
          <a:p>
            <a:pPr marL="0" indent="0">
              <a:buNone/>
            </a:pPr>
            <a:r>
              <a:rPr lang="ja-JP" altLang="en-US" sz="1400" b="1" dirty="0"/>
              <a:t>　大変満足　　　　　</a:t>
            </a:r>
            <a:r>
              <a:rPr lang="en-US" altLang="ja-JP" sz="1400" b="1" dirty="0"/>
              <a:t>6</a:t>
            </a:r>
            <a:r>
              <a:rPr lang="ja-JP" altLang="en-US" sz="1400" b="1" dirty="0"/>
              <a:t>　 </a:t>
            </a:r>
            <a:r>
              <a:rPr lang="en-US" altLang="ja-JP" sz="1400" b="1" dirty="0"/>
              <a:t>5 </a:t>
            </a:r>
            <a:r>
              <a:rPr lang="ja-JP" altLang="en-US" sz="1400" b="1" dirty="0"/>
              <a:t>　</a:t>
            </a:r>
            <a:r>
              <a:rPr lang="en-US" altLang="ja-JP" sz="1400" b="1" dirty="0"/>
              <a:t>4 </a:t>
            </a:r>
            <a:r>
              <a:rPr lang="ja-JP" altLang="en-US" sz="1400" b="1" dirty="0"/>
              <a:t>　</a:t>
            </a:r>
            <a:r>
              <a:rPr lang="en-US" altLang="ja-JP" sz="1400" b="1" dirty="0"/>
              <a:t>3 </a:t>
            </a:r>
            <a:r>
              <a:rPr lang="ja-JP" altLang="en-US" sz="1400" b="1" dirty="0"/>
              <a:t>　</a:t>
            </a:r>
            <a:r>
              <a:rPr lang="en-US" altLang="ja-JP" sz="1400" b="1" dirty="0"/>
              <a:t>2 </a:t>
            </a:r>
            <a:r>
              <a:rPr lang="ja-JP" altLang="en-US" sz="1400" b="1" dirty="0"/>
              <a:t>　</a:t>
            </a:r>
            <a:r>
              <a:rPr lang="en-US" altLang="ja-JP" sz="1400" b="1" dirty="0"/>
              <a:t>1 </a:t>
            </a:r>
            <a:r>
              <a:rPr lang="ja-JP" altLang="en-US" sz="1400" b="1" dirty="0"/>
              <a:t>　</a:t>
            </a:r>
            <a:r>
              <a:rPr lang="en-US" altLang="ja-JP" sz="1400" b="1" dirty="0"/>
              <a:t>0</a:t>
            </a:r>
            <a:r>
              <a:rPr lang="ja-JP" altLang="en-US" sz="1400" b="1" dirty="0"/>
              <a:t>　　全く満足していない</a:t>
            </a:r>
          </a:p>
          <a:p>
            <a:pPr marL="0" indent="0">
              <a:buNone/>
            </a:pPr>
            <a:r>
              <a:rPr lang="en-US" altLang="ja-JP" sz="1400" b="1" dirty="0"/>
              <a:t>7</a:t>
            </a:r>
            <a:r>
              <a:rPr lang="ja-JP" altLang="en-US" sz="1400" b="1" dirty="0" err="1"/>
              <a:t>．</a:t>
            </a:r>
            <a:r>
              <a:rPr lang="ja-JP" altLang="en-US" sz="1400" b="1" dirty="0"/>
              <a:t>この治療法をあなたと同じ種類の糖尿病を持つ人に勧めますか？</a:t>
            </a:r>
          </a:p>
          <a:p>
            <a:pPr marL="0" indent="0">
              <a:buNone/>
            </a:pPr>
            <a:r>
              <a:rPr lang="ja-JP" altLang="en-US" sz="1400" b="1" dirty="0"/>
              <a:t>　はい、ぜひ　　　　　</a:t>
            </a:r>
            <a:r>
              <a:rPr lang="en-US" altLang="ja-JP" sz="1400" b="1" dirty="0"/>
              <a:t>6</a:t>
            </a:r>
            <a:r>
              <a:rPr lang="ja-JP" altLang="en-US" sz="1400" b="1" dirty="0"/>
              <a:t>　 </a:t>
            </a:r>
            <a:r>
              <a:rPr lang="en-US" altLang="ja-JP" sz="1400" b="1" dirty="0"/>
              <a:t>5 </a:t>
            </a:r>
            <a:r>
              <a:rPr lang="ja-JP" altLang="en-US" sz="1400" b="1" dirty="0"/>
              <a:t>　</a:t>
            </a:r>
            <a:r>
              <a:rPr lang="en-US" altLang="ja-JP" sz="1400" b="1" dirty="0"/>
              <a:t>4 </a:t>
            </a:r>
            <a:r>
              <a:rPr lang="ja-JP" altLang="en-US" sz="1400" b="1" dirty="0"/>
              <a:t>　</a:t>
            </a:r>
            <a:r>
              <a:rPr lang="en-US" altLang="ja-JP" sz="1400" b="1" dirty="0"/>
              <a:t>3 </a:t>
            </a:r>
            <a:r>
              <a:rPr lang="ja-JP" altLang="en-US" sz="1400" b="1" dirty="0"/>
              <a:t>　</a:t>
            </a:r>
            <a:r>
              <a:rPr lang="en-US" altLang="ja-JP" sz="1400" b="1" dirty="0"/>
              <a:t>2 </a:t>
            </a:r>
            <a:r>
              <a:rPr lang="ja-JP" altLang="en-US" sz="1400" b="1" dirty="0"/>
              <a:t>　</a:t>
            </a:r>
            <a:r>
              <a:rPr lang="en-US" altLang="ja-JP" sz="1400" b="1" dirty="0"/>
              <a:t>1 </a:t>
            </a:r>
            <a:r>
              <a:rPr lang="ja-JP" altLang="en-US" sz="1400" b="1" dirty="0"/>
              <a:t>　</a:t>
            </a:r>
            <a:r>
              <a:rPr lang="en-US" altLang="ja-JP" sz="1400" b="1" dirty="0"/>
              <a:t>0</a:t>
            </a:r>
            <a:r>
              <a:rPr lang="ja-JP" altLang="en-US" sz="1400" b="1" dirty="0"/>
              <a:t>　　いいえ、この治療法</a:t>
            </a:r>
          </a:p>
          <a:p>
            <a:pPr marL="0" indent="0">
              <a:buNone/>
            </a:pPr>
            <a:r>
              <a:rPr lang="ja-JP" altLang="en-US" sz="1400" b="1" dirty="0" smtClean="0"/>
              <a:t>　この</a:t>
            </a:r>
            <a:r>
              <a:rPr lang="ja-JP" altLang="en-US" sz="1400" b="1" dirty="0"/>
              <a:t>治療法を勧めます　　　　　　　　　　　　　   　は絶対に勧めまぜん</a:t>
            </a:r>
          </a:p>
          <a:p>
            <a:pPr marL="0" indent="0">
              <a:buNone/>
            </a:pPr>
            <a:r>
              <a:rPr lang="en-US" altLang="ja-JP" sz="1400" b="1" dirty="0"/>
              <a:t>8</a:t>
            </a:r>
            <a:r>
              <a:rPr lang="ja-JP" altLang="en-US" sz="1400" b="1" dirty="0" err="1"/>
              <a:t>．</a:t>
            </a:r>
            <a:r>
              <a:rPr lang="ja-JP" altLang="en-US" sz="1400" b="1" dirty="0"/>
              <a:t>あなたは、現在の治療法を続けていくことにどの程度満足していますか？</a:t>
            </a:r>
          </a:p>
          <a:p>
            <a:pPr marL="0" indent="0">
              <a:buNone/>
            </a:pPr>
            <a:r>
              <a:rPr lang="ja-JP" altLang="en-US" sz="1400" b="1" dirty="0"/>
              <a:t>　大変満足　　　　　</a:t>
            </a:r>
            <a:r>
              <a:rPr lang="en-US" altLang="ja-JP" sz="1400" b="1" dirty="0"/>
              <a:t>6</a:t>
            </a:r>
            <a:r>
              <a:rPr lang="ja-JP" altLang="en-US" sz="1400" b="1" dirty="0"/>
              <a:t>　 </a:t>
            </a:r>
            <a:r>
              <a:rPr lang="en-US" altLang="ja-JP" sz="1400" b="1" dirty="0"/>
              <a:t>5 </a:t>
            </a:r>
            <a:r>
              <a:rPr lang="ja-JP" altLang="en-US" sz="1400" b="1" dirty="0"/>
              <a:t>　</a:t>
            </a:r>
            <a:r>
              <a:rPr lang="en-US" altLang="ja-JP" sz="1400" b="1" dirty="0"/>
              <a:t>4 </a:t>
            </a:r>
            <a:r>
              <a:rPr lang="ja-JP" altLang="en-US" sz="1400" b="1" dirty="0"/>
              <a:t>　</a:t>
            </a:r>
            <a:r>
              <a:rPr lang="en-US" altLang="ja-JP" sz="1400" b="1" dirty="0"/>
              <a:t>3 </a:t>
            </a:r>
            <a:r>
              <a:rPr lang="ja-JP" altLang="en-US" sz="1400" b="1" dirty="0"/>
              <a:t>　</a:t>
            </a:r>
            <a:r>
              <a:rPr lang="en-US" altLang="ja-JP" sz="1400" b="1" dirty="0"/>
              <a:t>2 </a:t>
            </a:r>
            <a:r>
              <a:rPr lang="ja-JP" altLang="en-US" sz="1400" b="1" dirty="0"/>
              <a:t>　</a:t>
            </a:r>
            <a:r>
              <a:rPr lang="en-US" altLang="ja-JP" sz="1400" b="1" dirty="0"/>
              <a:t>1 </a:t>
            </a:r>
            <a:r>
              <a:rPr lang="ja-JP" altLang="en-US" sz="1400" b="1" dirty="0"/>
              <a:t>　</a:t>
            </a:r>
            <a:r>
              <a:rPr lang="en-US" altLang="ja-JP" sz="1400" b="1" dirty="0"/>
              <a:t>0</a:t>
            </a:r>
            <a:r>
              <a:rPr lang="ja-JP" altLang="en-US" sz="1400" b="1" dirty="0"/>
              <a:t>　　全く満足していない</a:t>
            </a:r>
          </a:p>
          <a:p>
            <a:pPr marL="0" indent="0">
              <a:buNone/>
            </a:pPr>
            <a:r>
              <a:rPr lang="ja-JP" altLang="en-US" sz="1400" b="1" dirty="0"/>
              <a:t>すべての答えに○をしたか、どうか、もう一度ご確認下さい。</a:t>
            </a:r>
          </a:p>
          <a:p>
            <a:pPr marL="0" indent="0">
              <a:buNone/>
            </a:pPr>
            <a:endParaRPr kumimoji="1" lang="ja-JP" altLang="en-US" sz="1200" b="1" dirty="0"/>
          </a:p>
        </p:txBody>
      </p:sp>
    </p:spTree>
    <p:extLst>
      <p:ext uri="{BB962C8B-B14F-4D97-AF65-F5344CB8AC3E}">
        <p14:creationId xmlns:p14="http://schemas.microsoft.com/office/powerpoint/2010/main" val="1613328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p:cNvGraphicFramePr>
            <a:graphicFrameLocks noChangeAspect="1"/>
          </p:cNvGraphicFramePr>
          <p:nvPr>
            <p:extLst>
              <p:ext uri="{D42A27DB-BD31-4B8C-83A1-F6EECF244321}">
                <p14:modId xmlns:p14="http://schemas.microsoft.com/office/powerpoint/2010/main" val="2208594500"/>
              </p:ext>
            </p:extLst>
          </p:nvPr>
        </p:nvGraphicFramePr>
        <p:xfrm>
          <a:off x="121281" y="620688"/>
          <a:ext cx="8901437" cy="5616624"/>
        </p:xfrm>
        <a:graphic>
          <a:graphicData uri="http://schemas.openxmlformats.org/presentationml/2006/ole">
            <mc:AlternateContent xmlns:mc="http://schemas.openxmlformats.org/markup-compatibility/2006">
              <mc:Choice xmlns:v="urn:schemas-microsoft-com:vml" Requires="v">
                <p:oleObj spid="_x0000_s1028" name="Worksheet" r:id="rId3" imgW="4181469" imgH="2638493" progId="Excel.Sheet.12">
                  <p:embed/>
                </p:oleObj>
              </mc:Choice>
              <mc:Fallback>
                <p:oleObj name="Worksheet" r:id="rId3" imgW="4181469" imgH="2638493" progId="Excel.Sheet.12">
                  <p:embed/>
                  <p:pic>
                    <p:nvPicPr>
                      <p:cNvPr id="0" name=""/>
                      <p:cNvPicPr/>
                      <p:nvPr/>
                    </p:nvPicPr>
                    <p:blipFill>
                      <a:blip r:embed="rId4"/>
                      <a:stretch>
                        <a:fillRect/>
                      </a:stretch>
                    </p:blipFill>
                    <p:spPr>
                      <a:xfrm>
                        <a:off x="121281" y="620688"/>
                        <a:ext cx="8901437" cy="5616624"/>
                      </a:xfrm>
                      <a:prstGeom prst="rect">
                        <a:avLst/>
                      </a:prstGeom>
                    </p:spPr>
                  </p:pic>
                </p:oleObj>
              </mc:Fallback>
            </mc:AlternateContent>
          </a:graphicData>
        </a:graphic>
      </p:graphicFrame>
    </p:spTree>
    <p:extLst>
      <p:ext uri="{BB962C8B-B14F-4D97-AF65-F5344CB8AC3E}">
        <p14:creationId xmlns:p14="http://schemas.microsoft.com/office/powerpoint/2010/main" val="3640857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649635"/>
          </a:xfrm>
        </p:spPr>
        <p:txBody>
          <a:bodyPr>
            <a:normAutofit fontScale="90000"/>
          </a:bodyPr>
          <a:lstStyle/>
          <a:p>
            <a:r>
              <a:rPr kumimoji="1" lang="en-US" altLang="ja-JP" dirty="0" err="1" smtClean="0"/>
              <a:t>iDEM</a:t>
            </a:r>
            <a:r>
              <a:rPr kumimoji="1" lang="ja-JP" altLang="en-US" dirty="0" smtClean="0"/>
              <a:t>開始後の変化</a:t>
            </a:r>
            <a:endParaRPr kumimoji="1" lang="ja-JP" altLang="en-US" dirty="0"/>
          </a:p>
        </p:txBody>
      </p:sp>
      <p:sp>
        <p:nvSpPr>
          <p:cNvPr id="3" name="コンテンツ プレースホルダー 2"/>
          <p:cNvSpPr>
            <a:spLocks noGrp="1"/>
          </p:cNvSpPr>
          <p:nvPr>
            <p:ph idx="1"/>
          </p:nvPr>
        </p:nvSpPr>
        <p:spPr>
          <a:xfrm>
            <a:off x="251520" y="1825625"/>
            <a:ext cx="4121770" cy="4351338"/>
          </a:xfrm>
        </p:spPr>
        <p:txBody>
          <a:bodyPr>
            <a:normAutofit lnSpcReduction="10000"/>
          </a:bodyPr>
          <a:lstStyle/>
          <a:p>
            <a:pPr marL="0" indent="0">
              <a:buNone/>
            </a:pPr>
            <a:r>
              <a:rPr lang="en-US" altLang="ja-JP" dirty="0"/>
              <a:t>【 HbA1c 】</a:t>
            </a:r>
            <a:endParaRPr lang="en-US" altLang="ja-JP" dirty="0" smtClean="0"/>
          </a:p>
          <a:p>
            <a:pPr marL="0" indent="0">
              <a:buNone/>
            </a:pPr>
            <a:r>
              <a:rPr kumimoji="1" lang="ja-JP" altLang="en-US" dirty="0"/>
              <a:t>　</a:t>
            </a:r>
            <a:r>
              <a:rPr kumimoji="1" lang="en-US" altLang="ja-JP" dirty="0" smtClean="0"/>
              <a:t>0.5</a:t>
            </a:r>
            <a:r>
              <a:rPr kumimoji="1" lang="ja-JP" altLang="en-US" dirty="0" smtClean="0"/>
              <a:t>％以上の改善　５名</a:t>
            </a:r>
            <a:endParaRPr kumimoji="1" lang="en-US" altLang="ja-JP" dirty="0" smtClean="0"/>
          </a:p>
          <a:p>
            <a:pPr marL="0" indent="0">
              <a:buNone/>
            </a:pPr>
            <a:r>
              <a:rPr lang="ja-JP" altLang="en-US" dirty="0"/>
              <a:t>　</a:t>
            </a:r>
            <a:r>
              <a:rPr lang="en-US" altLang="ja-JP" dirty="0"/>
              <a:t>0.5</a:t>
            </a:r>
            <a:r>
              <a:rPr lang="ja-JP" altLang="en-US" dirty="0"/>
              <a:t>％以上</a:t>
            </a:r>
            <a:r>
              <a:rPr lang="ja-JP" altLang="en-US" dirty="0" smtClean="0"/>
              <a:t>の悪化　１名</a:t>
            </a:r>
            <a:endParaRPr lang="ja-JP" altLang="en-US" dirty="0"/>
          </a:p>
          <a:p>
            <a:pPr marL="0" indent="0">
              <a:buNone/>
            </a:pPr>
            <a:r>
              <a:rPr kumimoji="1" lang="ja-JP" altLang="en-US" dirty="0" smtClean="0"/>
              <a:t>　著変なし　　　　　　 ３名</a:t>
            </a:r>
            <a:endParaRPr kumimoji="1" lang="en-US" altLang="ja-JP" dirty="0" smtClean="0"/>
          </a:p>
          <a:p>
            <a:pPr marL="0" indent="0">
              <a:buNone/>
            </a:pPr>
            <a:r>
              <a:rPr lang="en-US" altLang="ja-JP" dirty="0" smtClean="0"/>
              <a:t>【</a:t>
            </a:r>
            <a:r>
              <a:rPr lang="ja-JP" altLang="en-US" dirty="0"/>
              <a:t>体重</a:t>
            </a:r>
            <a:r>
              <a:rPr lang="en-US" altLang="ja-JP" dirty="0" smtClean="0"/>
              <a:t>】</a:t>
            </a:r>
          </a:p>
          <a:p>
            <a:pPr marL="0" indent="0">
              <a:buNone/>
            </a:pPr>
            <a:r>
              <a:rPr lang="ja-JP" altLang="en-US" dirty="0"/>
              <a:t>　</a:t>
            </a:r>
            <a:r>
              <a:rPr lang="en-US" altLang="ja-JP" dirty="0" smtClean="0"/>
              <a:t>1kg</a:t>
            </a:r>
            <a:r>
              <a:rPr lang="ja-JP" altLang="en-US" dirty="0" smtClean="0"/>
              <a:t>以上の改善　　２名</a:t>
            </a:r>
            <a:endParaRPr lang="en-US" altLang="ja-JP" dirty="0" smtClean="0"/>
          </a:p>
          <a:p>
            <a:pPr marL="0" indent="0">
              <a:buNone/>
            </a:pPr>
            <a:r>
              <a:rPr lang="ja-JP" altLang="en-US" dirty="0"/>
              <a:t>　</a:t>
            </a:r>
            <a:r>
              <a:rPr lang="en-US" altLang="ja-JP" dirty="0" smtClean="0"/>
              <a:t>1kg</a:t>
            </a:r>
            <a:r>
              <a:rPr lang="ja-JP" altLang="en-US" dirty="0" smtClean="0"/>
              <a:t>以上の悪化　　２名</a:t>
            </a:r>
            <a:endParaRPr lang="en-US" altLang="ja-JP" dirty="0" smtClean="0"/>
          </a:p>
          <a:p>
            <a:pPr marL="0" indent="0">
              <a:buNone/>
            </a:pPr>
            <a:r>
              <a:rPr lang="ja-JP" altLang="en-US" dirty="0"/>
              <a:t>　</a:t>
            </a:r>
            <a:r>
              <a:rPr lang="ja-JP" altLang="en-US" dirty="0" smtClean="0"/>
              <a:t>著変なし　　　　　　５名</a:t>
            </a:r>
            <a:endParaRPr lang="en-US" altLang="ja-JP" dirty="0" smtClean="0"/>
          </a:p>
          <a:p>
            <a:pPr marL="0" indent="0">
              <a:buNone/>
            </a:pPr>
            <a:r>
              <a:rPr lang="en-US" altLang="ja-JP" dirty="0" smtClean="0"/>
              <a:t>【</a:t>
            </a:r>
            <a:r>
              <a:rPr lang="ja-JP" altLang="en-US" dirty="0"/>
              <a:t>血圧</a:t>
            </a:r>
            <a:r>
              <a:rPr lang="en-US" altLang="ja-JP" dirty="0" smtClean="0"/>
              <a:t>】</a:t>
            </a:r>
            <a:r>
              <a:rPr lang="ja-JP" altLang="en-US" dirty="0" smtClean="0"/>
              <a:t>　（著変なし）</a:t>
            </a:r>
            <a:endParaRPr kumimoji="1" lang="ja-JP" altLang="en-US" dirty="0" smtClean="0"/>
          </a:p>
        </p:txBody>
      </p:sp>
      <p:sp>
        <p:nvSpPr>
          <p:cNvPr id="4" name="コンテンツ プレースホルダー 2"/>
          <p:cNvSpPr txBox="1">
            <a:spLocks/>
          </p:cNvSpPr>
          <p:nvPr/>
        </p:nvSpPr>
        <p:spPr>
          <a:xfrm>
            <a:off x="4644008" y="1825625"/>
            <a:ext cx="449999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pPr>
            <a:r>
              <a:rPr lang="en-US" altLang="ja-JP" dirty="0" smtClean="0">
                <a:solidFill>
                  <a:prstClr val="black"/>
                </a:solidFill>
              </a:rPr>
              <a:t>【</a:t>
            </a:r>
            <a:r>
              <a:rPr lang="ja-JP" altLang="en-US" dirty="0" smtClean="0">
                <a:solidFill>
                  <a:prstClr val="black"/>
                </a:solidFill>
              </a:rPr>
              <a:t>服薬アドヒアランス</a:t>
            </a:r>
            <a:r>
              <a:rPr lang="en-US" altLang="ja-JP" dirty="0" smtClean="0">
                <a:solidFill>
                  <a:prstClr val="black"/>
                </a:solidFill>
              </a:rPr>
              <a:t>】</a:t>
            </a:r>
          </a:p>
          <a:p>
            <a:pPr marL="0" indent="0" fontAlgn="auto">
              <a:spcAft>
                <a:spcPts val="0"/>
              </a:spcAft>
              <a:buNone/>
            </a:pPr>
            <a:r>
              <a:rPr lang="ja-JP" altLang="en-US" dirty="0" smtClean="0">
                <a:solidFill>
                  <a:prstClr val="black"/>
                </a:solidFill>
              </a:rPr>
              <a:t>　改善　０名</a:t>
            </a:r>
            <a:endParaRPr lang="en-US" altLang="ja-JP" dirty="0" smtClean="0">
              <a:solidFill>
                <a:prstClr val="black"/>
              </a:solidFill>
            </a:endParaRPr>
          </a:p>
          <a:p>
            <a:pPr marL="0" indent="0" fontAlgn="auto">
              <a:spcAft>
                <a:spcPts val="0"/>
              </a:spcAft>
              <a:buNone/>
            </a:pPr>
            <a:r>
              <a:rPr lang="ja-JP" altLang="en-US" dirty="0" smtClean="0">
                <a:solidFill>
                  <a:prstClr val="black"/>
                </a:solidFill>
              </a:rPr>
              <a:t>　悪化　１名</a:t>
            </a:r>
            <a:endParaRPr lang="en-US" altLang="ja-JP" dirty="0" smtClean="0">
              <a:solidFill>
                <a:prstClr val="black"/>
              </a:solidFill>
            </a:endParaRPr>
          </a:p>
          <a:p>
            <a:pPr marL="0" indent="0" fontAlgn="auto">
              <a:spcAft>
                <a:spcPts val="0"/>
              </a:spcAft>
              <a:buNone/>
            </a:pPr>
            <a:r>
              <a:rPr lang="ja-JP" altLang="en-US" dirty="0" smtClean="0">
                <a:solidFill>
                  <a:prstClr val="black"/>
                </a:solidFill>
              </a:rPr>
              <a:t>　不変　２名</a:t>
            </a:r>
            <a:endParaRPr lang="en-US" altLang="ja-JP" dirty="0" smtClean="0">
              <a:solidFill>
                <a:prstClr val="black"/>
              </a:solidFill>
            </a:endParaRPr>
          </a:p>
          <a:p>
            <a:pPr marL="0" indent="0" fontAlgn="auto">
              <a:lnSpc>
                <a:spcPct val="110000"/>
              </a:lnSpc>
              <a:spcAft>
                <a:spcPts val="0"/>
              </a:spcAft>
              <a:buNone/>
            </a:pPr>
            <a:r>
              <a:rPr lang="en-US" altLang="ja-JP" dirty="0" smtClean="0">
                <a:solidFill>
                  <a:prstClr val="black"/>
                </a:solidFill>
              </a:rPr>
              <a:t>【</a:t>
            </a:r>
            <a:r>
              <a:rPr lang="ja-JP" altLang="en-US" dirty="0" smtClean="0">
                <a:solidFill>
                  <a:prstClr val="black"/>
                </a:solidFill>
              </a:rPr>
              <a:t>遠隔診療に関わる問題点</a:t>
            </a:r>
            <a:r>
              <a:rPr lang="en-US" altLang="ja-JP" dirty="0" smtClean="0">
                <a:solidFill>
                  <a:prstClr val="black"/>
                </a:solidFill>
              </a:rPr>
              <a:t>】</a:t>
            </a:r>
          </a:p>
          <a:p>
            <a:pPr marL="0" indent="0" fontAlgn="auto">
              <a:spcAft>
                <a:spcPts val="0"/>
              </a:spcAft>
              <a:buNone/>
            </a:pPr>
            <a:r>
              <a:rPr lang="ja-JP" altLang="en-US" dirty="0" smtClean="0">
                <a:solidFill>
                  <a:prstClr val="black"/>
                </a:solidFill>
              </a:rPr>
              <a:t>　「出張が多く採血キットが受け取れなかった」</a:t>
            </a:r>
            <a:endParaRPr lang="en-US" altLang="ja-JP" dirty="0" smtClean="0">
              <a:solidFill>
                <a:prstClr val="black"/>
              </a:solidFill>
            </a:endParaRPr>
          </a:p>
          <a:p>
            <a:pPr marL="0" indent="0" fontAlgn="auto">
              <a:spcAft>
                <a:spcPts val="0"/>
              </a:spcAft>
              <a:buNone/>
            </a:pPr>
            <a:r>
              <a:rPr lang="ja-JP" altLang="en-US" dirty="0" smtClean="0">
                <a:solidFill>
                  <a:prstClr val="black"/>
                </a:solidFill>
              </a:rPr>
              <a:t>　「視力低下でメール利用困難になった」</a:t>
            </a:r>
          </a:p>
          <a:p>
            <a:pPr marL="0" indent="0" fontAlgn="auto">
              <a:spcAft>
                <a:spcPts val="0"/>
              </a:spcAft>
              <a:buNone/>
            </a:pPr>
            <a:endParaRPr lang="en-US" altLang="ja-JP" dirty="0">
              <a:solidFill>
                <a:prstClr val="black"/>
              </a:solidFill>
            </a:endParaRPr>
          </a:p>
        </p:txBody>
      </p:sp>
    </p:spTree>
    <p:extLst>
      <p:ext uri="{BB962C8B-B14F-4D97-AF65-F5344CB8AC3E}">
        <p14:creationId xmlns:p14="http://schemas.microsoft.com/office/powerpoint/2010/main" val="10440016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lum bright="-20000" contrast="40000"/>
          </a:blip>
          <a:stretch>
            <a:fillRect/>
          </a:stretch>
        </p:blipFill>
        <p:spPr>
          <a:xfrm>
            <a:off x="936406" y="1340768"/>
            <a:ext cx="7271189" cy="5108368"/>
          </a:xfrm>
          <a:prstGeom prst="rect">
            <a:avLst/>
          </a:prstGeom>
        </p:spPr>
      </p:pic>
      <p:sp>
        <p:nvSpPr>
          <p:cNvPr id="3" name="テキスト ボックス 2"/>
          <p:cNvSpPr txBox="1"/>
          <p:nvPr/>
        </p:nvSpPr>
        <p:spPr>
          <a:xfrm>
            <a:off x="2858230" y="188640"/>
            <a:ext cx="3427541" cy="646331"/>
          </a:xfrm>
          <a:prstGeom prst="rect">
            <a:avLst/>
          </a:prstGeom>
          <a:noFill/>
        </p:spPr>
        <p:txBody>
          <a:bodyPr wrap="none" rtlCol="0">
            <a:spAutoFit/>
          </a:bodyPr>
          <a:lstStyle/>
          <a:p>
            <a:r>
              <a:rPr kumimoji="1" lang="ja-JP" altLang="en-US" sz="3600" b="1" dirty="0" smtClean="0">
                <a:solidFill>
                  <a:srgbClr val="FFFF00"/>
                </a:solidFill>
              </a:rPr>
              <a:t>今後の発展は？</a:t>
            </a:r>
            <a:endParaRPr kumimoji="1" lang="ja-JP" altLang="en-US" sz="3600" b="1" dirty="0">
              <a:solidFill>
                <a:srgbClr val="FFFF00"/>
              </a:solidFill>
            </a:endParaRPr>
          </a:p>
        </p:txBody>
      </p:sp>
      <p:sp>
        <p:nvSpPr>
          <p:cNvPr id="4" name="テキスト ボックス 3"/>
          <p:cNvSpPr txBox="1"/>
          <p:nvPr/>
        </p:nvSpPr>
        <p:spPr>
          <a:xfrm>
            <a:off x="1373048" y="903203"/>
            <a:ext cx="6397905" cy="369332"/>
          </a:xfrm>
          <a:prstGeom prst="rect">
            <a:avLst/>
          </a:prstGeom>
          <a:noFill/>
        </p:spPr>
        <p:txBody>
          <a:bodyPr wrap="none" rtlCol="0">
            <a:spAutoFit/>
          </a:bodyPr>
          <a:lstStyle/>
          <a:p>
            <a:r>
              <a:rPr lang="ja-JP" altLang="en-US" b="1" dirty="0">
                <a:solidFill>
                  <a:schemeClr val="bg1">
                    <a:lumMod val="85000"/>
                  </a:schemeClr>
                </a:solidFill>
              </a:rPr>
              <a:t>未来</a:t>
            </a:r>
            <a:r>
              <a:rPr lang="ja-JP" altLang="en-US" b="1" dirty="0" smtClean="0">
                <a:solidFill>
                  <a:schemeClr val="bg1">
                    <a:lumMod val="85000"/>
                  </a:schemeClr>
                </a:solidFill>
              </a:rPr>
              <a:t>の糖尿病診療の１つの形態として有力ではないでしょうか？</a:t>
            </a:r>
            <a:endParaRPr kumimoji="1" lang="ja-JP" altLang="en-US" b="1" dirty="0">
              <a:solidFill>
                <a:schemeClr val="bg1">
                  <a:lumMod val="85000"/>
                </a:schemeClr>
              </a:solidFill>
            </a:endParaRPr>
          </a:p>
        </p:txBody>
      </p:sp>
    </p:spTree>
    <p:extLst>
      <p:ext uri="{BB962C8B-B14F-4D97-AF65-F5344CB8AC3E}">
        <p14:creationId xmlns:p14="http://schemas.microsoft.com/office/powerpoint/2010/main" val="790960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lum bright="-20000" contrast="40000"/>
          </a:blip>
          <a:stretch>
            <a:fillRect/>
          </a:stretch>
        </p:blipFill>
        <p:spPr>
          <a:xfrm>
            <a:off x="0" y="332656"/>
            <a:ext cx="9144000" cy="6038281"/>
          </a:xfrm>
          <a:prstGeom prst="rect">
            <a:avLst/>
          </a:prstGeom>
        </p:spPr>
      </p:pic>
      <p:sp>
        <p:nvSpPr>
          <p:cNvPr id="3" name="角丸四角形 2"/>
          <p:cNvSpPr/>
          <p:nvPr/>
        </p:nvSpPr>
        <p:spPr>
          <a:xfrm>
            <a:off x="0" y="4992856"/>
            <a:ext cx="6948264"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srgbClr val="FFFFFF"/>
              </a:solidFill>
            </a:endParaRPr>
          </a:p>
        </p:txBody>
      </p:sp>
    </p:spTree>
    <p:extLst>
      <p:ext uri="{BB962C8B-B14F-4D97-AF65-F5344CB8AC3E}">
        <p14:creationId xmlns:p14="http://schemas.microsoft.com/office/powerpoint/2010/main" val="18860906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3602" name="Picture 2"/>
          <p:cNvPicPr>
            <a:picLocks noChangeAspect="1" noChangeArrowheads="1"/>
          </p:cNvPicPr>
          <p:nvPr/>
        </p:nvPicPr>
        <p:blipFill>
          <a:blip r:embed="rId3" cstate="print"/>
          <a:srcRect/>
          <a:stretch>
            <a:fillRect/>
          </a:stretch>
        </p:blipFill>
        <p:spPr bwMode="auto">
          <a:xfrm>
            <a:off x="2077872" y="136457"/>
            <a:ext cx="4988256" cy="6585088"/>
          </a:xfrm>
          <a:prstGeom prst="rect">
            <a:avLst/>
          </a:prstGeom>
          <a:noFill/>
          <a:ln w="9525">
            <a:noFill/>
            <a:miter lim="800000"/>
            <a:headEnd/>
            <a:tailEnd/>
          </a:ln>
        </p:spPr>
      </p:pic>
      <p:sp>
        <p:nvSpPr>
          <p:cNvPr id="3" name="テキスト ボックス 2"/>
          <p:cNvSpPr txBox="1"/>
          <p:nvPr/>
        </p:nvSpPr>
        <p:spPr>
          <a:xfrm>
            <a:off x="7014950" y="6086901"/>
            <a:ext cx="2129052" cy="646331"/>
          </a:xfrm>
          <a:prstGeom prst="rect">
            <a:avLst/>
          </a:prstGeom>
          <a:noFill/>
        </p:spPr>
        <p:txBody>
          <a:bodyPr wrap="square" rtlCol="0">
            <a:spAutoFit/>
          </a:bodyPr>
          <a:lstStyle/>
          <a:p>
            <a:pPr algn="r"/>
            <a:r>
              <a:rPr lang="ja-JP" altLang="en-US" b="1" dirty="0" smtClean="0">
                <a:solidFill>
                  <a:srgbClr val="333399">
                    <a:lumMod val="20000"/>
                    <a:lumOff val="80000"/>
                  </a:srgbClr>
                </a:solidFill>
                <a:latin typeface="Arial" pitchFamily="34" charset="0"/>
                <a:ea typeface="ＭＳ Ｐゴシック" pitchFamily="50" charset="-128"/>
              </a:rPr>
              <a:t>川越市広報室撮影</a:t>
            </a:r>
            <a:endParaRPr lang="en-US" altLang="ja-JP" b="1" dirty="0" smtClean="0">
              <a:solidFill>
                <a:srgbClr val="333399">
                  <a:lumMod val="20000"/>
                  <a:lumOff val="80000"/>
                </a:srgbClr>
              </a:solidFill>
              <a:latin typeface="Arial" pitchFamily="34" charset="0"/>
              <a:ea typeface="ＭＳ Ｐゴシック" pitchFamily="50" charset="-128"/>
            </a:endParaRPr>
          </a:p>
          <a:p>
            <a:pPr algn="r"/>
            <a:r>
              <a:rPr lang="en-US" altLang="ja-JP" b="1" dirty="0" smtClean="0">
                <a:solidFill>
                  <a:srgbClr val="333399">
                    <a:lumMod val="20000"/>
                    <a:lumOff val="80000"/>
                  </a:srgbClr>
                </a:solidFill>
                <a:latin typeface="Arial" pitchFamily="34" charset="0"/>
                <a:ea typeface="ＭＳ Ｐゴシック" pitchFamily="50" charset="-128"/>
              </a:rPr>
              <a:t>2009</a:t>
            </a:r>
            <a:r>
              <a:rPr lang="ja-JP" altLang="en-US" b="1" dirty="0" smtClean="0">
                <a:solidFill>
                  <a:srgbClr val="333399">
                    <a:lumMod val="20000"/>
                    <a:lumOff val="80000"/>
                  </a:srgbClr>
                </a:solidFill>
                <a:latin typeface="Arial" pitchFamily="34" charset="0"/>
                <a:ea typeface="ＭＳ Ｐゴシック" pitchFamily="50" charset="-128"/>
              </a:rPr>
              <a:t>年</a:t>
            </a:r>
            <a:r>
              <a:rPr lang="en-US" altLang="ja-JP" b="1" dirty="0" smtClean="0">
                <a:solidFill>
                  <a:srgbClr val="333399">
                    <a:lumMod val="20000"/>
                    <a:lumOff val="80000"/>
                  </a:srgbClr>
                </a:solidFill>
                <a:latin typeface="Arial" pitchFamily="34" charset="0"/>
                <a:ea typeface="ＭＳ Ｐゴシック" pitchFamily="50" charset="-128"/>
              </a:rPr>
              <a:t>11</a:t>
            </a:r>
            <a:r>
              <a:rPr lang="ja-JP" altLang="en-US" b="1" dirty="0" smtClean="0">
                <a:solidFill>
                  <a:srgbClr val="333399">
                    <a:lumMod val="20000"/>
                    <a:lumOff val="80000"/>
                  </a:srgbClr>
                </a:solidFill>
                <a:latin typeface="Arial" pitchFamily="34" charset="0"/>
                <a:ea typeface="ＭＳ Ｐゴシック" pitchFamily="50" charset="-128"/>
              </a:rPr>
              <a:t>月</a:t>
            </a:r>
            <a:r>
              <a:rPr lang="en-US" altLang="ja-JP" b="1" dirty="0" smtClean="0">
                <a:solidFill>
                  <a:srgbClr val="333399">
                    <a:lumMod val="20000"/>
                    <a:lumOff val="80000"/>
                  </a:srgbClr>
                </a:solidFill>
                <a:latin typeface="Arial" pitchFamily="34" charset="0"/>
                <a:ea typeface="ＭＳ Ｐゴシック" pitchFamily="50" charset="-128"/>
              </a:rPr>
              <a:t>14</a:t>
            </a:r>
            <a:r>
              <a:rPr lang="ja-JP" altLang="en-US" b="1" dirty="0" smtClean="0">
                <a:solidFill>
                  <a:srgbClr val="333399">
                    <a:lumMod val="20000"/>
                    <a:lumOff val="80000"/>
                  </a:srgbClr>
                </a:solidFill>
                <a:latin typeface="Arial" pitchFamily="34" charset="0"/>
                <a:ea typeface="ＭＳ Ｐゴシック" pitchFamily="50" charset="-128"/>
              </a:rPr>
              <a:t>日</a:t>
            </a:r>
            <a:endParaRPr lang="en-US" altLang="ja-JP" b="1" dirty="0" smtClean="0">
              <a:solidFill>
                <a:srgbClr val="333399">
                  <a:lumMod val="20000"/>
                  <a:lumOff val="80000"/>
                </a:srgbClr>
              </a:solidFill>
              <a:latin typeface="Arial" pitchFamily="34" charset="0"/>
              <a:ea typeface="ＭＳ Ｐゴシック" pitchFamily="50" charset="-128"/>
            </a:endParaRPr>
          </a:p>
        </p:txBody>
      </p:sp>
    </p:spTree>
    <p:extLst>
      <p:ext uri="{BB962C8B-B14F-4D97-AF65-F5344CB8AC3E}">
        <p14:creationId xmlns:p14="http://schemas.microsoft.com/office/powerpoint/2010/main" val="13658826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696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769434"/>
            <a:ext cx="7886700" cy="5407529"/>
          </a:xfrm>
        </p:spPr>
        <p:txBody>
          <a:bodyPr>
            <a:normAutofit/>
          </a:bodyPr>
          <a:lstStyle/>
          <a:p>
            <a:r>
              <a:rPr lang="ja-JP" altLang="en-US" sz="3200" dirty="0"/>
              <a:t>糖尿病診療に</a:t>
            </a:r>
            <a:r>
              <a:rPr lang="ja-JP" altLang="en-US" sz="3200" dirty="0" smtClean="0"/>
              <a:t>おける１つ</a:t>
            </a:r>
            <a:r>
              <a:rPr lang="ja-JP" altLang="en-US" sz="3200" dirty="0"/>
              <a:t>の解決策として</a:t>
            </a:r>
            <a:r>
              <a:rPr lang="ja-JP" altLang="en-US" sz="3200" dirty="0" smtClean="0">
                <a:solidFill>
                  <a:srgbClr val="0070C0"/>
                </a:solidFill>
              </a:rPr>
              <a:t>遠隔</a:t>
            </a:r>
            <a:r>
              <a:rPr lang="ja-JP" altLang="en-US" sz="3200" dirty="0">
                <a:solidFill>
                  <a:srgbClr val="0070C0"/>
                </a:solidFill>
              </a:rPr>
              <a:t>診療</a:t>
            </a:r>
            <a:r>
              <a:rPr lang="ja-JP" altLang="en-US" sz="3200" dirty="0" smtClean="0"/>
              <a:t>が期待されている。診療</a:t>
            </a:r>
            <a:r>
              <a:rPr lang="ja-JP" altLang="en-US" sz="3200" dirty="0"/>
              <a:t>予約、待ち時間、入院期間などの制約がない診療体制として、</a:t>
            </a:r>
            <a:r>
              <a:rPr lang="ja-JP" altLang="en-US" sz="3200" dirty="0" smtClean="0"/>
              <a:t>最近急速</a:t>
            </a:r>
            <a:r>
              <a:rPr lang="ja-JP" altLang="en-US" sz="3200" dirty="0"/>
              <a:t>に進化して</a:t>
            </a:r>
            <a:r>
              <a:rPr lang="ja-JP" altLang="en-US" sz="3200" dirty="0" smtClean="0"/>
              <a:t>いる Ｉ Ｔ</a:t>
            </a:r>
            <a:r>
              <a:rPr lang="en-US" altLang="ja-JP" sz="3200" dirty="0" smtClean="0"/>
              <a:t> </a:t>
            </a:r>
            <a:r>
              <a:rPr lang="ja-JP" altLang="en-US" sz="3200" dirty="0"/>
              <a:t>技術を用いて</a:t>
            </a:r>
            <a:r>
              <a:rPr lang="en-US" altLang="ja-JP" sz="3200" dirty="0"/>
              <a:t>WEB </a:t>
            </a:r>
            <a:r>
              <a:rPr lang="ja-JP" altLang="en-US" sz="3200" dirty="0"/>
              <a:t>上での</a:t>
            </a:r>
            <a:r>
              <a:rPr lang="ja-JP" altLang="en-US" sz="3200" dirty="0" smtClean="0"/>
              <a:t>教育・およびネット上</a:t>
            </a:r>
            <a:r>
              <a:rPr lang="ja-JP" altLang="en-US" sz="3200" dirty="0"/>
              <a:t>での各医療者とのコミュニケーションを通じた</a:t>
            </a:r>
            <a:r>
              <a:rPr lang="ja-JP" altLang="en-US" sz="3200" dirty="0" smtClean="0"/>
              <a:t>教育・治療を行うツールとして「</a:t>
            </a:r>
            <a:r>
              <a:rPr lang="ja-JP" altLang="en-US" sz="3200" dirty="0"/>
              <a:t>インターネットを通じた糖尿病診療支援システム</a:t>
            </a:r>
            <a:r>
              <a:rPr lang="en-US" altLang="ja-JP" sz="3200" b="1" dirty="0" err="1" smtClean="0">
                <a:solidFill>
                  <a:srgbClr val="0070C0"/>
                </a:solidFill>
              </a:rPr>
              <a:t>iDEM</a:t>
            </a:r>
            <a:r>
              <a:rPr lang="ja-JP" altLang="en-US" sz="3200" dirty="0" smtClean="0">
                <a:solidFill>
                  <a:srgbClr val="0070C0"/>
                </a:solidFill>
              </a:rPr>
              <a:t>（</a:t>
            </a:r>
            <a:r>
              <a:rPr lang="en-US" altLang="ja-JP" sz="3200" dirty="0" smtClean="0">
                <a:solidFill>
                  <a:srgbClr val="0070C0"/>
                </a:solidFill>
              </a:rPr>
              <a:t>internet </a:t>
            </a:r>
            <a:r>
              <a:rPr lang="en-US" altLang="ja-JP" sz="3200" dirty="0">
                <a:solidFill>
                  <a:srgbClr val="0070C0"/>
                </a:solidFill>
              </a:rPr>
              <a:t>Diabetes Education and </a:t>
            </a:r>
            <a:r>
              <a:rPr lang="en-US" altLang="ja-JP" sz="3200" dirty="0" smtClean="0">
                <a:solidFill>
                  <a:srgbClr val="0070C0"/>
                </a:solidFill>
              </a:rPr>
              <a:t>Management</a:t>
            </a:r>
            <a:r>
              <a:rPr lang="ja-JP" altLang="en-US" sz="3200" dirty="0" smtClean="0">
                <a:solidFill>
                  <a:srgbClr val="0070C0"/>
                </a:solidFill>
              </a:rPr>
              <a:t>；インターネット</a:t>
            </a:r>
            <a:r>
              <a:rPr lang="ja-JP" altLang="en-US" sz="3200" dirty="0">
                <a:solidFill>
                  <a:srgbClr val="0070C0"/>
                </a:solidFill>
              </a:rPr>
              <a:t>糖尿病教育</a:t>
            </a:r>
            <a:r>
              <a:rPr lang="ja-JP" altLang="en-US" sz="3200" dirty="0" smtClean="0">
                <a:solidFill>
                  <a:srgbClr val="0070C0"/>
                </a:solidFill>
              </a:rPr>
              <a:t>＆管理）</a:t>
            </a:r>
            <a:r>
              <a:rPr lang="ja-JP" altLang="en-US" sz="3200" dirty="0" smtClean="0"/>
              <a:t>」</a:t>
            </a:r>
            <a:r>
              <a:rPr lang="ja-JP" altLang="en-US" sz="3200" dirty="0"/>
              <a:t>が開発</a:t>
            </a:r>
            <a:r>
              <a:rPr lang="ja-JP" altLang="en-US" sz="3200" dirty="0" smtClean="0"/>
              <a:t>された。</a:t>
            </a:r>
            <a:endParaRPr lang="en-US" altLang="ja-JP" dirty="0"/>
          </a:p>
        </p:txBody>
      </p:sp>
    </p:spTree>
    <p:extLst>
      <p:ext uri="{BB962C8B-B14F-4D97-AF65-F5344CB8AC3E}">
        <p14:creationId xmlns:p14="http://schemas.microsoft.com/office/powerpoint/2010/main" val="37596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3139" y="394788"/>
            <a:ext cx="8637722" cy="6068425"/>
          </a:xfrm>
          <a:prstGeom prst="rect">
            <a:avLst/>
          </a:prstGeom>
        </p:spPr>
      </p:pic>
    </p:spTree>
    <p:extLst>
      <p:ext uri="{BB962C8B-B14F-4D97-AF65-F5344CB8AC3E}">
        <p14:creationId xmlns:p14="http://schemas.microsoft.com/office/powerpoint/2010/main" val="921735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59991" y="548680"/>
            <a:ext cx="8824019" cy="4968552"/>
          </a:xfrm>
          <a:prstGeom prst="rect">
            <a:avLst/>
          </a:prstGeom>
        </p:spPr>
      </p:pic>
    </p:spTree>
    <p:extLst>
      <p:ext uri="{BB962C8B-B14F-4D97-AF65-F5344CB8AC3E}">
        <p14:creationId xmlns:p14="http://schemas.microsoft.com/office/powerpoint/2010/main" val="2800368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575153"/>
          </a:xfrm>
        </p:spPr>
        <p:txBody>
          <a:bodyPr>
            <a:normAutofit fontScale="90000"/>
          </a:bodyPr>
          <a:lstStyle/>
          <a:p>
            <a:pPr algn="ctr"/>
            <a:r>
              <a:rPr kumimoji="1" lang="ja-JP" altLang="en-US" dirty="0" smtClean="0"/>
              <a:t>ワークフロー</a:t>
            </a:r>
            <a:endParaRPr kumimoji="1" lang="ja-JP" altLang="en-US" dirty="0"/>
          </a:p>
        </p:txBody>
      </p:sp>
      <p:sp>
        <p:nvSpPr>
          <p:cNvPr id="3" name="コンテンツ プレースホルダー 2"/>
          <p:cNvSpPr>
            <a:spLocks noGrp="1"/>
          </p:cNvSpPr>
          <p:nvPr>
            <p:ph idx="1"/>
          </p:nvPr>
        </p:nvSpPr>
        <p:spPr>
          <a:xfrm>
            <a:off x="628650" y="1076719"/>
            <a:ext cx="7886700" cy="3694285"/>
          </a:xfrm>
        </p:spPr>
        <p:txBody>
          <a:bodyPr>
            <a:normAutofit fontScale="85000" lnSpcReduction="10000"/>
          </a:bodyPr>
          <a:lstStyle/>
          <a:p>
            <a:r>
              <a:rPr kumimoji="1" lang="en-US" altLang="ja-JP" dirty="0" smtClean="0"/>
              <a:t>【</a:t>
            </a:r>
            <a:r>
              <a:rPr kumimoji="1" lang="ja-JP" altLang="en-US" dirty="0" smtClean="0"/>
              <a:t>１</a:t>
            </a:r>
            <a:r>
              <a:rPr kumimoji="1" lang="en-US" altLang="ja-JP" dirty="0" smtClean="0"/>
              <a:t>】</a:t>
            </a:r>
            <a:r>
              <a:rPr kumimoji="1" lang="ja-JP" altLang="en-US" dirty="0" smtClean="0"/>
              <a:t>外来受診</a:t>
            </a:r>
            <a:endParaRPr lang="en-US" altLang="ja-JP" dirty="0"/>
          </a:p>
          <a:p>
            <a:r>
              <a:rPr lang="en-US" altLang="ja-JP" dirty="0" err="1" smtClean="0"/>
              <a:t>iDEM</a:t>
            </a:r>
            <a:r>
              <a:rPr lang="ja-JP" altLang="en-US" dirty="0"/>
              <a:t>臨床試験の参加条件を</a:t>
            </a:r>
            <a:r>
              <a:rPr lang="ja-JP" altLang="en-US" dirty="0" smtClean="0"/>
              <a:t>満たし遠隔</a:t>
            </a:r>
            <a:r>
              <a:rPr lang="ja-JP" altLang="en-US" dirty="0"/>
              <a:t>診療を希望する患者に</a:t>
            </a:r>
            <a:r>
              <a:rPr lang="en-US" altLang="ja-JP" dirty="0" err="1"/>
              <a:t>iDEM</a:t>
            </a:r>
            <a:r>
              <a:rPr lang="ja-JP" altLang="en-US" dirty="0"/>
              <a:t>のシステムを説明し</a:t>
            </a:r>
            <a:r>
              <a:rPr lang="ja-JP" altLang="en-US" dirty="0" smtClean="0"/>
              <a:t>、</a:t>
            </a:r>
            <a:r>
              <a:rPr lang="en-US" altLang="ja-JP" dirty="0" err="1" smtClean="0"/>
              <a:t>iDEM</a:t>
            </a:r>
            <a:r>
              <a:rPr lang="ja-JP" altLang="en-US" dirty="0" smtClean="0"/>
              <a:t>臨床研究参加の承諾書にサインをもらう。</a:t>
            </a:r>
            <a:endParaRPr lang="en-US" altLang="ja-JP" dirty="0" smtClean="0"/>
          </a:p>
          <a:p>
            <a:r>
              <a:rPr kumimoji="1" lang="ja-JP" altLang="en-US" dirty="0"/>
              <a:t>患者</a:t>
            </a:r>
            <a:r>
              <a:rPr kumimoji="1" lang="ja-JP" altLang="en-US" dirty="0" smtClean="0"/>
              <a:t>のメールアドレス、検査キットの郵送先の住所をもらい、患者に </a:t>
            </a:r>
            <a:r>
              <a:rPr kumimoji="1" lang="en-US" altLang="ja-JP" dirty="0" err="1" smtClean="0"/>
              <a:t>iDEM</a:t>
            </a:r>
            <a:r>
              <a:rPr kumimoji="1" lang="ja-JP" altLang="en-US" dirty="0" smtClean="0"/>
              <a:t>サイトのホームページアドレスを教える。</a:t>
            </a:r>
            <a:endParaRPr kumimoji="1" lang="en-US" altLang="ja-JP" dirty="0" smtClean="0"/>
          </a:p>
          <a:p>
            <a:r>
              <a:rPr lang="ja-JP" altLang="en-US" dirty="0" smtClean="0"/>
              <a:t>食事療法・運動療法を指示、必要に応じて内服処方</a:t>
            </a:r>
            <a:endParaRPr lang="en-US" altLang="ja-JP" dirty="0" smtClean="0"/>
          </a:p>
          <a:p>
            <a:r>
              <a:rPr lang="ja-JP" altLang="en-US" dirty="0" smtClean="0"/>
              <a:t>次回採血日を決定</a:t>
            </a:r>
            <a:endParaRPr lang="en-US" altLang="ja-JP" dirty="0" smtClean="0"/>
          </a:p>
          <a:p>
            <a:r>
              <a:rPr lang="ja-JP" altLang="en-US" dirty="0" smtClean="0"/>
              <a:t>■担当医がインターネットを通じて </a:t>
            </a:r>
            <a:r>
              <a:rPr lang="en-US" altLang="ja-JP" dirty="0" err="1" smtClean="0"/>
              <a:t>iDEM</a:t>
            </a:r>
            <a:r>
              <a:rPr lang="ja-JP" altLang="en-US" dirty="0" smtClean="0"/>
              <a:t>サイトにアクセスし（</a:t>
            </a:r>
            <a:r>
              <a:rPr lang="en-US" altLang="ja-JP" dirty="0" smtClean="0">
                <a:hlinkClick r:id="rId2"/>
              </a:rPr>
              <a:t>https</a:t>
            </a:r>
            <a:r>
              <a:rPr lang="en-US" altLang="ja-JP" dirty="0">
                <a:hlinkClick r:id="rId2"/>
              </a:rPr>
              <a:t>://www.idemforme.com</a:t>
            </a:r>
            <a:r>
              <a:rPr lang="en-US" altLang="ja-JP" dirty="0" smtClean="0">
                <a:hlinkClick r:id="rId2"/>
              </a:rPr>
              <a:t>/</a:t>
            </a:r>
            <a:r>
              <a:rPr lang="ja-JP" altLang="en-US" dirty="0" smtClean="0"/>
              <a:t>）、登録する。</a:t>
            </a:r>
            <a:endParaRPr lang="en-US" altLang="ja-JP" dirty="0" smtClean="0"/>
          </a:p>
          <a:p>
            <a:endParaRPr kumimoji="1" lang="ja-JP" altLang="en-US" dirty="0"/>
          </a:p>
        </p:txBody>
      </p:sp>
      <p:pic>
        <p:nvPicPr>
          <p:cNvPr id="5" name="図 4"/>
          <p:cNvPicPr>
            <a:picLocks noChangeAspect="1"/>
          </p:cNvPicPr>
          <p:nvPr/>
        </p:nvPicPr>
        <p:blipFill>
          <a:blip r:embed="rId3"/>
          <a:stretch>
            <a:fillRect/>
          </a:stretch>
        </p:blipFill>
        <p:spPr>
          <a:xfrm>
            <a:off x="1644468" y="4771004"/>
            <a:ext cx="5702264" cy="1888801"/>
          </a:xfrm>
          <a:prstGeom prst="rect">
            <a:avLst/>
          </a:prstGeom>
          <a:ln>
            <a:solidFill>
              <a:srgbClr val="002060"/>
            </a:solidFill>
          </a:ln>
        </p:spPr>
      </p:pic>
    </p:spTree>
    <p:extLst>
      <p:ext uri="{BB962C8B-B14F-4D97-AF65-F5344CB8AC3E}">
        <p14:creationId xmlns:p14="http://schemas.microsoft.com/office/powerpoint/2010/main" val="3183372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64345" y="325398"/>
            <a:ext cx="8515671" cy="2737399"/>
          </a:xfrm>
        </p:spPr>
        <p:txBody>
          <a:bodyPr>
            <a:noAutofit/>
          </a:bodyPr>
          <a:lstStyle/>
          <a:p>
            <a:r>
              <a:rPr kumimoji="1" lang="en-US" altLang="ja-JP" sz="2400" dirty="0" smtClean="0"/>
              <a:t>【</a:t>
            </a:r>
            <a:r>
              <a:rPr lang="ja-JP" altLang="en-US" sz="2400" dirty="0"/>
              <a:t>２</a:t>
            </a:r>
            <a:r>
              <a:rPr kumimoji="1" lang="en-US" altLang="ja-JP" sz="2400" dirty="0" smtClean="0"/>
              <a:t>】</a:t>
            </a:r>
            <a:r>
              <a:rPr kumimoji="1" lang="ja-JP" altLang="en-US" sz="2400" dirty="0" smtClean="0"/>
              <a:t>担当医が</a:t>
            </a:r>
            <a:r>
              <a:rPr lang="ja-JP" altLang="en-US" sz="2400" dirty="0" smtClean="0"/>
              <a:t> </a:t>
            </a:r>
            <a:r>
              <a:rPr lang="en-US" altLang="ja-JP" sz="2400" dirty="0" err="1"/>
              <a:t>iDEM</a:t>
            </a:r>
            <a:r>
              <a:rPr lang="ja-JP" altLang="en-US" sz="2400" dirty="0" smtClean="0"/>
              <a:t>サイトを通じて 採血日・採血項目を入力する。</a:t>
            </a:r>
            <a:endParaRPr lang="en-US" altLang="ja-JP" sz="2400" dirty="0" smtClean="0"/>
          </a:p>
          <a:p>
            <a:r>
              <a:rPr lang="en-US" altLang="ja-JP" sz="2400" dirty="0" smtClean="0"/>
              <a:t>【</a:t>
            </a:r>
            <a:r>
              <a:rPr lang="ja-JP" altLang="en-US" sz="2400" dirty="0" smtClean="0"/>
              <a:t>３</a:t>
            </a:r>
            <a:r>
              <a:rPr lang="en-US" altLang="ja-JP" sz="2400" dirty="0" smtClean="0"/>
              <a:t>】</a:t>
            </a:r>
            <a:r>
              <a:rPr lang="ja-JP" altLang="en-US" sz="2400" dirty="0" smtClean="0"/>
              <a:t>採血指示情報が採血キット業者 </a:t>
            </a:r>
            <a:r>
              <a:rPr lang="ja-JP" altLang="en-US" sz="2400" dirty="0"/>
              <a:t>（リージャー社）</a:t>
            </a:r>
            <a:r>
              <a:rPr lang="ja-JP" altLang="en-US" sz="2400" dirty="0" smtClean="0"/>
              <a:t>に送られ、</a:t>
            </a:r>
            <a:endParaRPr lang="en-US" altLang="ja-JP" sz="2400" dirty="0" smtClean="0"/>
          </a:p>
          <a:p>
            <a:r>
              <a:rPr kumimoji="1" lang="en-US" altLang="ja-JP" sz="2400" dirty="0" smtClean="0"/>
              <a:t>【</a:t>
            </a:r>
            <a:r>
              <a:rPr kumimoji="1" lang="ja-JP" altLang="en-US" sz="2400" dirty="0" smtClean="0"/>
              <a:t>４</a:t>
            </a:r>
            <a:r>
              <a:rPr kumimoji="1" lang="en-US" altLang="ja-JP" sz="2400" dirty="0" smtClean="0"/>
              <a:t>】</a:t>
            </a:r>
            <a:r>
              <a:rPr kumimoji="1" lang="ja-JP" altLang="en-US" sz="2400" dirty="0" smtClean="0"/>
              <a:t>採血キットが患者の登録住所へ宅配される（オーダーから</a:t>
            </a:r>
            <a:r>
              <a:rPr kumimoji="1" lang="en-US" altLang="ja-JP" sz="2400" dirty="0" smtClean="0"/>
              <a:t>2</a:t>
            </a:r>
            <a:r>
              <a:rPr kumimoji="1" lang="ja-JP" altLang="en-US" sz="2400" dirty="0" smtClean="0"/>
              <a:t>～</a:t>
            </a:r>
            <a:r>
              <a:rPr kumimoji="1" lang="en-US" altLang="ja-JP" sz="2400" dirty="0" smtClean="0"/>
              <a:t>3</a:t>
            </a:r>
            <a:r>
              <a:rPr kumimoji="1" lang="ja-JP" altLang="en-US" sz="2400" dirty="0" smtClean="0"/>
              <a:t>日以内）。</a:t>
            </a:r>
            <a:endParaRPr kumimoji="1" lang="en-US" altLang="ja-JP" sz="2400" dirty="0" smtClean="0"/>
          </a:p>
          <a:p>
            <a:r>
              <a:rPr lang="en-US" altLang="ja-JP" sz="2400" dirty="0">
                <a:solidFill>
                  <a:srgbClr val="0070C0"/>
                </a:solidFill>
              </a:rPr>
              <a:t>【</a:t>
            </a:r>
            <a:r>
              <a:rPr lang="ja-JP" altLang="en-US" sz="2400" dirty="0">
                <a:solidFill>
                  <a:srgbClr val="0070C0"/>
                </a:solidFill>
              </a:rPr>
              <a:t>５</a:t>
            </a:r>
            <a:r>
              <a:rPr lang="en-US" altLang="ja-JP" sz="2400" dirty="0" smtClean="0">
                <a:solidFill>
                  <a:srgbClr val="0070C0"/>
                </a:solidFill>
              </a:rPr>
              <a:t>】</a:t>
            </a:r>
            <a:r>
              <a:rPr lang="ja-JP" altLang="en-US" sz="2400" dirty="0" smtClean="0">
                <a:solidFill>
                  <a:srgbClr val="0070C0"/>
                </a:solidFill>
              </a:rPr>
              <a:t>患者は自分で採血・血漿分離し、キットを返送する。</a:t>
            </a:r>
            <a:endParaRPr lang="en-US" altLang="ja-JP" sz="2400" dirty="0" smtClean="0">
              <a:solidFill>
                <a:srgbClr val="0070C0"/>
              </a:solidFill>
            </a:endParaRPr>
          </a:p>
          <a:p>
            <a:r>
              <a:rPr lang="en-US" altLang="ja-JP" sz="2400" dirty="0" smtClean="0"/>
              <a:t>【</a:t>
            </a:r>
            <a:r>
              <a:rPr lang="ja-JP" altLang="en-US" sz="2400" dirty="0" smtClean="0"/>
              <a:t>６</a:t>
            </a:r>
            <a:r>
              <a:rPr lang="en-US" altLang="ja-JP" sz="2400" dirty="0" smtClean="0"/>
              <a:t>】</a:t>
            </a:r>
            <a:r>
              <a:rPr lang="ja-JP" altLang="en-US" sz="2400" dirty="0" smtClean="0"/>
              <a:t>採血</a:t>
            </a:r>
            <a:r>
              <a:rPr lang="ja-JP" altLang="en-US" sz="2400" dirty="0"/>
              <a:t>結果はオンラインで</a:t>
            </a:r>
            <a:r>
              <a:rPr lang="en-US" altLang="ja-JP" sz="2400" dirty="0" err="1"/>
              <a:t>iDEM</a:t>
            </a:r>
            <a:r>
              <a:rPr lang="en-US" altLang="ja-JP" sz="2400" dirty="0"/>
              <a:t> </a:t>
            </a:r>
            <a:r>
              <a:rPr lang="ja-JP" altLang="en-US" sz="2400" dirty="0" smtClean="0"/>
              <a:t>サイトにアップロード</a:t>
            </a:r>
            <a:r>
              <a:rPr lang="ja-JP" altLang="en-US" sz="2400" dirty="0"/>
              <a:t>され、医療スタッフ</a:t>
            </a:r>
            <a:r>
              <a:rPr lang="ja-JP" altLang="en-US" sz="2400" dirty="0" smtClean="0"/>
              <a:t>および</a:t>
            </a:r>
            <a:r>
              <a:rPr lang="ja-JP" altLang="en-US" sz="2400" dirty="0"/>
              <a:t>患者双方で共有</a:t>
            </a:r>
            <a:r>
              <a:rPr lang="ja-JP" altLang="en-US" sz="2400" dirty="0" smtClean="0"/>
              <a:t>される。</a:t>
            </a:r>
            <a:endParaRPr kumimoji="1" lang="ja-JP" alt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10" y="3553292"/>
            <a:ext cx="8129526" cy="31916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20937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2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rgbClr val="FF0066"/>
          </a:solidFill>
          <a:miter lim="800000"/>
          <a:headEnd type="none" w="med" len="med"/>
          <a:tailEnd type="none" w="med" len="med"/>
        </a:ln>
        <a:extLst/>
      </a:spPr>
      <a:bodyPr rtlCol="0" anchor="ctr"/>
      <a:lstStyle>
        <a:defPPr algn="ctr">
          <a:defRPr kumimoji="1"/>
        </a:defPPr>
      </a:lstStyle>
    </a:spDef>
    <a:lnDef>
      <a:spPr>
        <a:ln w="127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dirty="0" smtClean="0">
            <a:solidFill>
              <a:schemeClr val="bg1"/>
            </a:solidFill>
          </a:defRPr>
        </a:defPPr>
      </a:lstStyle>
    </a:txDef>
  </a:objectDefaults>
  <a:extraClrSchemeLst/>
</a:theme>
</file>

<file path=ppt/theme/theme10.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a:solidFill>
            <a:srgbClr val="FF0000"/>
          </a:solidFill>
          <a:prstDash val="solid"/>
          <a:miter lim="800000"/>
          <a:headEnd type="none" w="med" len="med"/>
          <a:tailEnd type="triangle" w="sm" len="sm"/>
        </a:ln>
        <a:extLst>
          <a:ext uri="{909E8E84-426E-40DD-AFC4-6F175D3DCCD1}">
            <a14:hiddenFill xmlns:a14="http://schemas.microsoft.com/office/drawing/2010/main">
              <a:solidFill>
                <a:srgbClr val="FFFFFF"/>
              </a:solidFill>
            </a14:hiddenFill>
          </a:ext>
        </a:extLst>
      </a:spPr>
      <a:bodyPr rtlCol="0" anchor="ctr"/>
      <a:lstStyle>
        <a:defPPr algn="ctr">
          <a:defRPr kumimoji="1"/>
        </a:defPPr>
      </a:lst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kumimoji="1" sz="1400" b="1" dirty="0" smtClean="0">
            <a:latin typeface="Arial" panose="020B0604020202020204" pitchFamily="34" charset="0"/>
            <a:ea typeface="+mn-ea"/>
            <a:cs typeface="Arial" panose="020B0604020202020204" pitchFamily="34" charset="0"/>
          </a:defRPr>
        </a:defPPr>
      </a:lstStyle>
    </a:txDef>
  </a:objectDefaults>
  <a:extraClrSchemeLst/>
</a:theme>
</file>

<file path=ppt/theme/theme11.xml><?xml version="1.0" encoding="utf-8"?>
<a:theme xmlns:a="http://schemas.openxmlformats.org/drawingml/2006/main" name="4_Liraglutide Clinical template">
  <a:themeElements>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Liraglutide Clinical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Liraglutide Clinical template">
  <a:themeElements>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Liraglutide Clinical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Liraglutide Clinical template">
  <a:themeElements>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Liraglutide Clinical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rgbClr val="FF0066"/>
          </a:solidFill>
          <a:miter lim="800000"/>
          <a:headEnd type="none" w="med" len="med"/>
          <a:tailEnd type="none" w="med" len="med"/>
        </a:ln>
        <a:extLst/>
      </a:spPr>
      <a:bodyPr rtlCol="0" anchor="ctr"/>
      <a:lstStyle>
        <a:defPPr algn="ctr">
          <a:defRPr kumimoji="1"/>
        </a:defPPr>
      </a:lstStyle>
    </a:spDef>
    <a:lnDef>
      <a:spPr>
        <a:ln w="127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dirty="0" smtClean="0">
            <a:solidFill>
              <a:schemeClr val="bg1"/>
            </a:solidFill>
          </a:defRPr>
        </a:defPPr>
      </a:lstStyle>
    </a:txDef>
  </a:objectDefaults>
  <a:extraClrSchemeLst/>
</a:theme>
</file>

<file path=ppt/theme/theme4.xml><?xml version="1.0" encoding="utf-8"?>
<a:theme xmlns:a="http://schemas.openxmlformats.org/drawingml/2006/main" name="4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rgbClr val="FF0066"/>
          </a:solidFill>
          <a:miter lim="800000"/>
          <a:headEnd type="none" w="med" len="med"/>
          <a:tailEnd type="none" w="med" len="med"/>
        </a:ln>
        <a:extLst/>
      </a:spPr>
      <a:bodyPr rtlCol="0" anchor="ctr"/>
      <a:lstStyle>
        <a:defPPr algn="ctr">
          <a:defRPr kumimoji="1"/>
        </a:defPPr>
      </a:lstStyle>
    </a:spDef>
    <a:lnDef>
      <a:spPr>
        <a:ln w="127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dirty="0" smtClean="0">
            <a:solidFill>
              <a:schemeClr val="bg1"/>
            </a:solidFill>
          </a:defRPr>
        </a:defPPr>
      </a:lstStyle>
    </a:txDef>
  </a:objectDefaults>
  <a:extraClrSchemeLst/>
</a:theme>
</file>

<file path=ppt/theme/theme5.xml><?xml version="1.0" encoding="utf-8"?>
<a:theme xmlns:a="http://schemas.openxmlformats.org/drawingml/2006/main" name="20_Liraglutide Clinical template">
  <a:themeElements>
    <a:clrScheme name="20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fontScheme name="20_Liraglutide Clinical templat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Liraglutide Clinical template 1">
        <a:dk1>
          <a:srgbClr val="001965"/>
        </a:dk1>
        <a:lt1>
          <a:srgbClr val="FFFFFF"/>
        </a:lt1>
        <a:dk2>
          <a:srgbClr val="FFFFFF"/>
        </a:dk2>
        <a:lt2>
          <a:srgbClr val="ECCCDA"/>
        </a:lt2>
        <a:accent1>
          <a:srgbClr val="880038"/>
        </a:accent1>
        <a:accent2>
          <a:srgbClr val="001965"/>
        </a:accent2>
        <a:accent3>
          <a:srgbClr val="FFFFFF"/>
        </a:accent3>
        <a:accent4>
          <a:srgbClr val="001455"/>
        </a:accent4>
        <a:accent5>
          <a:srgbClr val="C3AAAE"/>
        </a:accent5>
        <a:accent6>
          <a:srgbClr val="00165B"/>
        </a:accent6>
        <a:hlink>
          <a:srgbClr val="00B7FF"/>
        </a:hlink>
        <a:folHlink>
          <a:srgbClr val="8DA2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Novartis_Dark_Background">
  <a:themeElements>
    <a:clrScheme name="3_Novartis_Dark_Background 1">
      <a:dk1>
        <a:srgbClr val="000000"/>
      </a:dk1>
      <a:lt1>
        <a:srgbClr val="FFFFFF"/>
      </a:lt1>
      <a:dk2>
        <a:srgbClr val="0000B0"/>
      </a:dk2>
      <a:lt2>
        <a:srgbClr val="FFFFFF"/>
      </a:lt2>
      <a:accent1>
        <a:srgbClr val="FFFF00"/>
      </a:accent1>
      <a:accent2>
        <a:srgbClr val="FF9632"/>
      </a:accent2>
      <a:accent3>
        <a:srgbClr val="AAAAD4"/>
      </a:accent3>
      <a:accent4>
        <a:srgbClr val="DADADA"/>
      </a:accent4>
      <a:accent5>
        <a:srgbClr val="FFFFAA"/>
      </a:accent5>
      <a:accent6>
        <a:srgbClr val="E7872C"/>
      </a:accent6>
      <a:hlink>
        <a:srgbClr val="96C8FF"/>
      </a:hlink>
      <a:folHlink>
        <a:srgbClr val="64FF96"/>
      </a:folHlink>
    </a:clrScheme>
    <a:fontScheme name="3_Novartis_Dark_Background">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0" cap="flat" cmpd="sng" algn="ctr">
          <a:solidFill>
            <a:srgbClr val="FF5539"/>
          </a:solidFill>
          <a:prstDash val="solid"/>
          <a:round/>
          <a:headEnd type="triangle" w="lg" len="med"/>
          <a:tailEnd type="none" w="lg"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ea typeface="ＭＳ Ｐゴシック" charset="-128"/>
            <a:cs typeface="Arial" charset="0"/>
          </a:defRPr>
        </a:defPPr>
      </a:lstStyle>
    </a:spDef>
    <a:lnDef>
      <a:spPr bwMode="auto">
        <a:xfrm>
          <a:off x="0" y="0"/>
          <a:ext cx="1" cy="1"/>
        </a:xfrm>
        <a:custGeom>
          <a:avLst/>
          <a:gdLst/>
          <a:ahLst/>
          <a:cxnLst/>
          <a:rect l="0" t="0" r="0" b="0"/>
          <a:pathLst/>
        </a:custGeom>
        <a:noFill/>
        <a:ln w="63500" cap="flat" cmpd="sng" algn="ctr">
          <a:solidFill>
            <a:srgbClr val="FF5539"/>
          </a:solidFill>
          <a:prstDash val="solid"/>
          <a:round/>
          <a:headEnd type="triangle" w="lg" len="med"/>
          <a:tailEnd type="none" w="lg"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1" i="0" u="none" strike="noStrike" cap="none" normalizeH="0" baseline="0" smtClean="0">
            <a:ln>
              <a:noFill/>
            </a:ln>
            <a:solidFill>
              <a:schemeClr val="tx1"/>
            </a:solidFill>
            <a:effectLst/>
            <a:latin typeface="Arial" charset="0"/>
            <a:ea typeface="ＭＳ Ｐゴシック" charset="-128"/>
            <a:cs typeface="Arial" charset="0"/>
          </a:defRPr>
        </a:defPPr>
      </a:lstStyle>
    </a:lnDef>
  </a:objectDefaults>
  <a:extraClrSchemeLst>
    <a:extraClrScheme>
      <a:clrScheme name="3_Novartis_Dark_Background 1">
        <a:dk1>
          <a:srgbClr val="000000"/>
        </a:dk1>
        <a:lt1>
          <a:srgbClr val="FFFFFF"/>
        </a:lt1>
        <a:dk2>
          <a:srgbClr val="0000B0"/>
        </a:dk2>
        <a:lt2>
          <a:srgbClr val="FFFFFF"/>
        </a:lt2>
        <a:accent1>
          <a:srgbClr val="FFFF00"/>
        </a:accent1>
        <a:accent2>
          <a:srgbClr val="FF9632"/>
        </a:accent2>
        <a:accent3>
          <a:srgbClr val="AAAAD4"/>
        </a:accent3>
        <a:accent4>
          <a:srgbClr val="DADADA"/>
        </a:accent4>
        <a:accent5>
          <a:srgbClr val="FFFFAA"/>
        </a:accent5>
        <a:accent6>
          <a:srgbClr val="E7872C"/>
        </a:accent6>
        <a:hlink>
          <a:srgbClr val="96C8FF"/>
        </a:hlink>
        <a:folHlink>
          <a:srgbClr val="64FF96"/>
        </a:folHlink>
      </a:clrScheme>
      <a:clrMap bg1="dk2" tx1="lt1" bg2="dk1" tx2="lt2" accent1="accent1" accent2="accent2" accent3="accent3" accent4="accent4" accent5="accent5" accent6="accent6" hlink="hlink" folHlink="folHlink"/>
    </a:extraClrScheme>
    <a:extraClrScheme>
      <a:clrScheme name="3_Novartis_Dark_Background 2">
        <a:dk1>
          <a:srgbClr val="000000"/>
        </a:dk1>
        <a:lt1>
          <a:srgbClr val="FFFFFF"/>
        </a:lt1>
        <a:dk2>
          <a:srgbClr val="004478"/>
        </a:dk2>
        <a:lt2>
          <a:srgbClr val="FFFFFF"/>
        </a:lt2>
        <a:accent1>
          <a:srgbClr val="FFCF49"/>
        </a:accent1>
        <a:accent2>
          <a:srgbClr val="FF6C3F"/>
        </a:accent2>
        <a:accent3>
          <a:srgbClr val="AAB0BE"/>
        </a:accent3>
        <a:accent4>
          <a:srgbClr val="DADADA"/>
        </a:accent4>
        <a:accent5>
          <a:srgbClr val="FFE4B1"/>
        </a:accent5>
        <a:accent6>
          <a:srgbClr val="E76138"/>
        </a:accent6>
        <a:hlink>
          <a:srgbClr val="55A8C5"/>
        </a:hlink>
        <a:folHlink>
          <a:srgbClr val="64FF9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テーマ1">
  <a:themeElements>
    <a:clrScheme name="design006-simpl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006-simple blu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006-simpl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006-simpl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006-simpl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006-simpl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006-simpl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006-simpl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006-simpl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006-simpl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006-simpl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006-simpl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006-simpl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006-simpl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ueSlide">
  <a:themeElements>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Blu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blank</Template>
  <TotalTime>3314</TotalTime>
  <Words>2159</Words>
  <Application>Microsoft Office PowerPoint</Application>
  <PresentationFormat>画面に合わせる (4:3)</PresentationFormat>
  <Paragraphs>389</Paragraphs>
  <Slides>41</Slides>
  <Notes>3</Notes>
  <HiddenSlides>0</HiddenSlides>
  <MMClips>0</MMClips>
  <ScaleCrop>false</ScaleCrop>
  <HeadingPairs>
    <vt:vector size="8" baseType="variant">
      <vt:variant>
        <vt:lpstr>使用されているフォント</vt:lpstr>
      </vt:variant>
      <vt:variant>
        <vt:i4>12</vt:i4>
      </vt:variant>
      <vt:variant>
        <vt:lpstr>テーマ</vt:lpstr>
      </vt:variant>
      <vt:variant>
        <vt:i4>17</vt:i4>
      </vt:variant>
      <vt:variant>
        <vt:lpstr>埋め込まれた OLE サーバー</vt:lpstr>
      </vt:variant>
      <vt:variant>
        <vt:i4>1</vt:i4>
      </vt:variant>
      <vt:variant>
        <vt:lpstr>スライド タイトル</vt:lpstr>
      </vt:variant>
      <vt:variant>
        <vt:i4>41</vt:i4>
      </vt:variant>
    </vt:vector>
  </HeadingPairs>
  <TitlesOfParts>
    <vt:vector size="71" baseType="lpstr">
      <vt:lpstr>AR P丸ゴシック体E</vt:lpstr>
      <vt:lpstr>HGP創英角ｺﾞｼｯｸUB</vt:lpstr>
      <vt:lpstr>ＭＳ Ｐゴシック</vt:lpstr>
      <vt:lpstr>ＭＳ ゴシック</vt:lpstr>
      <vt:lpstr>News Gothic MT</vt:lpstr>
      <vt:lpstr>Arial</vt:lpstr>
      <vt:lpstr>Arial Black</vt:lpstr>
      <vt:lpstr>Calibri</vt:lpstr>
      <vt:lpstr>Calibri Light</vt:lpstr>
      <vt:lpstr>Symbol</vt:lpstr>
      <vt:lpstr>Times New Roman</vt:lpstr>
      <vt:lpstr>Verdana</vt:lpstr>
      <vt:lpstr>2_デザインの設定</vt:lpstr>
      <vt:lpstr>Office ​​テーマ</vt:lpstr>
      <vt:lpstr>3_デザインの設定</vt:lpstr>
      <vt:lpstr>4_デザインの設定</vt:lpstr>
      <vt:lpstr>20_Liraglutide Clinical template</vt:lpstr>
      <vt:lpstr>1_BlueSlide</vt:lpstr>
      <vt:lpstr>9_Novartis_Dark_Background</vt:lpstr>
      <vt:lpstr>テーマ1</vt:lpstr>
      <vt:lpstr>4_BlueSlide</vt:lpstr>
      <vt:lpstr>1_Office テーマ</vt:lpstr>
      <vt:lpstr>4_Liraglutide Clinical template</vt:lpstr>
      <vt:lpstr>BlueSlide</vt:lpstr>
      <vt:lpstr>4_Office テーマ</vt:lpstr>
      <vt:lpstr>5_Liraglutide Clinical template</vt:lpstr>
      <vt:lpstr>Office テーマ</vt:lpstr>
      <vt:lpstr>2_BlueSlide</vt:lpstr>
      <vt:lpstr>6_Liraglutide Clinical template</vt:lpstr>
      <vt:lpstr>Worksheet</vt:lpstr>
      <vt:lpstr>第4回埼玉糖尿病トータルケア研究会</vt:lpstr>
      <vt:lpstr>PowerPoint プレゼンテーション</vt:lpstr>
      <vt:lpstr>背景</vt:lpstr>
      <vt:lpstr>PowerPoint プレゼンテーション</vt:lpstr>
      <vt:lpstr>PowerPoint プレゼンテーション</vt:lpstr>
      <vt:lpstr>PowerPoint プレゼンテーション</vt:lpstr>
      <vt:lpstr>PowerPoint プレゼンテーション</vt:lpstr>
      <vt:lpstr>ワークフロー</vt:lpstr>
      <vt:lpstr>PowerPoint プレゼンテーション</vt:lpstr>
      <vt:lpstr>採血・血清分離法解説ビデオ</vt:lpstr>
      <vt:lpstr>PowerPoint プレゼンテーション</vt:lpstr>
      <vt:lpstr>PowerPoint プレゼンテーション</vt:lpstr>
      <vt:lpstr>PowerPoint プレゼンテーション</vt:lpstr>
      <vt:lpstr>当科におけるiDEM臨床研究</vt:lpstr>
      <vt:lpstr>PowerPoint プレゼンテーション</vt:lpstr>
      <vt:lpstr>電話診療</vt:lpstr>
      <vt:lpstr>検査日・処方日の融通性</vt:lpstr>
      <vt:lpstr>処方箋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iDEM登録患者　９名のprofile</vt:lpstr>
      <vt:lpstr>DTSQアンケート</vt:lpstr>
      <vt:lpstr>PowerPoint プレゼンテーション</vt:lpstr>
      <vt:lpstr>iDEM開始後の変化</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Masafumi Matsuda</cp:lastModifiedBy>
  <cp:revision>165</cp:revision>
  <cp:lastPrinted>2014-12-01T03:53:01Z</cp:lastPrinted>
  <dcterms:created xsi:type="dcterms:W3CDTF">2013-06-19T18:21:03Z</dcterms:created>
  <dcterms:modified xsi:type="dcterms:W3CDTF">2015-08-07T15:23:42Z</dcterms:modified>
</cp:coreProperties>
</file>